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60" r:id="rId3"/>
  </p:sldMasterIdLst>
  <p:sldIdLst>
    <p:sldId id="258" r:id="rId4"/>
    <p:sldId id="256" r:id="rId5"/>
    <p:sldId id="259" r:id="rId6"/>
    <p:sldId id="260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20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3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7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83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2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info@resourcetrans.ru" TargetMode="Externa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47" b="62"/>
          <a:stretch/>
        </p:blipFill>
        <p:spPr bwMode="auto">
          <a:xfrm>
            <a:off x="0" y="8546"/>
            <a:ext cx="4494363" cy="684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4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/>
          <p:cNvSpPr/>
          <p:nvPr userDrawn="1"/>
        </p:nvSpPr>
        <p:spPr>
          <a:xfrm>
            <a:off x="-542835" y="0"/>
            <a:ext cx="9143315" cy="697778"/>
          </a:xfrm>
          <a:prstGeom prst="parallelogram">
            <a:avLst>
              <a:gd name="adj" fmla="val 26589"/>
            </a:avLst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53550" y="59603"/>
            <a:ext cx="20002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4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l="28610"/>
          <a:stretch/>
        </p:blipFill>
        <p:spPr>
          <a:xfrm>
            <a:off x="5572084" y="-17093"/>
            <a:ext cx="6603900" cy="6870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/>
          <a:srcRect l="47088" t="13027" r="42568" b="7981"/>
          <a:stretch/>
        </p:blipFill>
        <p:spPr>
          <a:xfrm>
            <a:off x="0" y="2570"/>
            <a:ext cx="5783224" cy="6863976"/>
          </a:xfrm>
          <a:prstGeom prst="rect">
            <a:avLst/>
          </a:prstGeom>
        </p:spPr>
      </p:pic>
      <p:sp>
        <p:nvSpPr>
          <p:cNvPr id="8" name="Текст 2"/>
          <p:cNvSpPr txBox="1">
            <a:spLocks/>
          </p:cNvSpPr>
          <p:nvPr userDrawn="1"/>
        </p:nvSpPr>
        <p:spPr>
          <a:xfrm>
            <a:off x="500137" y="4577459"/>
            <a:ext cx="325262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prstClr val="white"/>
                </a:solidFill>
                <a:latin typeface="PT Sans Caption"/>
              </a:rPr>
              <a:t>Контактная информация</a:t>
            </a:r>
          </a:p>
        </p:txBody>
      </p:sp>
      <p:sp>
        <p:nvSpPr>
          <p:cNvPr id="9" name="Текст 2"/>
          <p:cNvSpPr txBox="1">
            <a:spLocks/>
          </p:cNvSpPr>
          <p:nvPr userDrawn="1"/>
        </p:nvSpPr>
        <p:spPr>
          <a:xfrm>
            <a:off x="500137" y="5009259"/>
            <a:ext cx="325262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127287, Россия, г. Москва,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2-я Хуторская ул., д. 38А, стр. 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Тел. +7 (495) 646-08-39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www.resourcetrans.ru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7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04" y="6048543"/>
            <a:ext cx="3232505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668938">
              <a:defRPr/>
            </a:pPr>
            <a:r>
              <a:rPr lang="ru-RU" sz="1200" smtClean="0">
                <a:latin typeface="PT Sans Caption" pitchFamily="34" charset="-52"/>
              </a:rPr>
              <a:t>Москва</a:t>
            </a:r>
            <a:r>
              <a:rPr lang="ru-RU" sz="1200" smtClean="0">
                <a:latin typeface="PT Sans Caption" pitchFamily="34" charset="-52"/>
              </a:rPr>
              <a:t>, </a:t>
            </a:r>
            <a:r>
              <a:rPr lang="ru-RU" sz="1200" dirty="0" smtClean="0">
                <a:latin typeface="PT Sans Caption" pitchFamily="34" charset="-52"/>
              </a:rPr>
              <a:t>2018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8233" y="2991689"/>
            <a:ext cx="304716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3200" b="1" dirty="0" smtClean="0">
                <a:latin typeface="PT Sans Caption" pitchFamily="34" charset="-52"/>
              </a:rPr>
              <a:t>Система СДО</a:t>
            </a:r>
            <a:endParaRPr lang="ru-RU" sz="3200" b="1" dirty="0">
              <a:latin typeface="PT Sans Caption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7685" y="4606892"/>
            <a:ext cx="24247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Леонид Кушнир</a:t>
            </a:r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ООО </a:t>
            </a:r>
            <a:r>
              <a:rPr lang="ru-RU" i="1" dirty="0" smtClean="0"/>
              <a:t>«РесурсТранс»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357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2828" y="2609557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502223" y="2006899"/>
            <a:ext cx="1219531" cy="1019407"/>
          </a:xfrm>
          <a:prstGeom prst="rightArrow">
            <a:avLst>
              <a:gd name="adj1" fmla="val 66219"/>
              <a:gd name="adj2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170" y="2127889"/>
            <a:ext cx="10794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централизованного обучения сотрудников компании была внедрена система дистанционного обучения СДО. Она включает в себя курсы, тесты, </a:t>
            </a:r>
            <a:r>
              <a:rPr lang="ru-RU" dirty="0" err="1" smtClean="0"/>
              <a:t>вебинары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7" y="3449782"/>
            <a:ext cx="8514931" cy="3310312"/>
          </a:xfrm>
          <a:prstGeom prst="rect">
            <a:avLst/>
          </a:prstGeom>
        </p:spPr>
      </p:pic>
      <p:sp>
        <p:nvSpPr>
          <p:cNvPr id="10" name="Прямоугольный треугольник 9"/>
          <p:cNvSpPr/>
          <p:nvPr/>
        </p:nvSpPr>
        <p:spPr>
          <a:xfrm flipV="1">
            <a:off x="-5403" y="3475644"/>
            <a:ext cx="1518527" cy="3371122"/>
          </a:xfrm>
          <a:prstGeom prst="rtTriangle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 flipH="1">
            <a:off x="10642869" y="3484249"/>
            <a:ext cx="1536869" cy="3391352"/>
          </a:xfrm>
          <a:prstGeom prst="rtTriangle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170" y="1090595"/>
            <a:ext cx="8889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/>
              <a:t>СДО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31438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22828" y="1386970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2828" y="2609557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585350" y="1770020"/>
            <a:ext cx="1219531" cy="1367133"/>
          </a:xfrm>
          <a:prstGeom prst="rightArrow">
            <a:avLst>
              <a:gd name="adj1" fmla="val 66219"/>
              <a:gd name="adj2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170" y="1993546"/>
            <a:ext cx="11729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одуль для проведения </a:t>
            </a:r>
            <a:r>
              <a:rPr lang="ru-RU" dirty="0" err="1" smtClean="0"/>
              <a:t>вебинаров</a:t>
            </a:r>
            <a:r>
              <a:rPr lang="ru-RU" dirty="0" smtClean="0"/>
              <a:t> позволяет быстро и эффективно, донести информацию большому количеству людей, в нашем случае до 300 человек. Отпадает необходимость отправлять сотрудников в длительные командировки</a:t>
            </a:r>
            <a:r>
              <a:rPr lang="ru-RU" dirty="0"/>
              <a:t> </a:t>
            </a:r>
            <a:r>
              <a:rPr lang="ru-RU" dirty="0" smtClean="0"/>
              <a:t>и производить обучение в кротчайшие сроки без отрыва от работы.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24" y="3441469"/>
            <a:ext cx="9071504" cy="3405298"/>
          </a:xfrm>
          <a:prstGeom prst="rect">
            <a:avLst/>
          </a:prstGeom>
        </p:spPr>
      </p:pic>
      <p:sp>
        <p:nvSpPr>
          <p:cNvPr id="14" name="Прямоугольный треугольник 13"/>
          <p:cNvSpPr/>
          <p:nvPr/>
        </p:nvSpPr>
        <p:spPr>
          <a:xfrm flipV="1">
            <a:off x="-5403" y="3441467"/>
            <a:ext cx="1518527" cy="3405299"/>
          </a:xfrm>
          <a:prstGeom prst="rtTriangle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>
          <a:xfrm flipH="1">
            <a:off x="10642870" y="3449867"/>
            <a:ext cx="1536869" cy="3425734"/>
          </a:xfrm>
          <a:prstGeom prst="rtTriangle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170" y="1123619"/>
            <a:ext cx="18267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err="1" smtClean="0"/>
              <a:t>Вебинары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7092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22828" y="1386970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2828" y="2609557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332" y="1655259"/>
            <a:ext cx="1169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наших плечах лежит администрирование, отслеживание состояния, устранение технических неполадок, настройка.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2" y="2498000"/>
            <a:ext cx="11593987" cy="1961857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-5403" y="4459857"/>
            <a:ext cx="12185144" cy="2415744"/>
            <a:chOff x="324992" y="5014863"/>
            <a:chExt cx="8836693" cy="1860737"/>
          </a:xfrm>
        </p:grpSpPr>
        <p:sp>
          <p:nvSpPr>
            <p:cNvPr id="18" name="Прямоугольный треугольник 17"/>
            <p:cNvSpPr/>
            <p:nvPr/>
          </p:nvSpPr>
          <p:spPr>
            <a:xfrm flipH="1">
              <a:off x="8047144" y="5014863"/>
              <a:ext cx="1114541" cy="1860737"/>
            </a:xfrm>
            <a:prstGeom prst="rtTriangle">
              <a:avLst/>
            </a:prstGeom>
            <a:solidFill>
              <a:srgbClr val="005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endParaRPr>
            </a:p>
          </p:txBody>
        </p:sp>
        <p:sp>
          <p:nvSpPr>
            <p:cNvPr id="19" name="Параллелограмм 18"/>
            <p:cNvSpPr/>
            <p:nvPr/>
          </p:nvSpPr>
          <p:spPr>
            <a:xfrm>
              <a:off x="5079893" y="5014863"/>
              <a:ext cx="2293080" cy="1860737"/>
            </a:xfrm>
            <a:prstGeom prst="parallelogram">
              <a:avLst>
                <a:gd name="adj" fmla="val 59769"/>
              </a:avLst>
            </a:prstGeom>
            <a:solidFill>
              <a:srgbClr val="69B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endParaRPr>
            </a:p>
          </p:txBody>
        </p:sp>
        <p:sp>
          <p:nvSpPr>
            <p:cNvPr id="20" name="Параллелограмм 19"/>
            <p:cNvSpPr/>
            <p:nvPr/>
          </p:nvSpPr>
          <p:spPr>
            <a:xfrm>
              <a:off x="2112643" y="5014863"/>
              <a:ext cx="2293080" cy="1860737"/>
            </a:xfrm>
            <a:prstGeom prst="parallelogram">
              <a:avLst>
                <a:gd name="adj" fmla="val 59769"/>
              </a:avLst>
            </a:prstGeom>
            <a:solidFill>
              <a:srgbClr val="005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endParaRPr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flipV="1">
              <a:off x="324992" y="5014863"/>
              <a:ext cx="1101239" cy="1838528"/>
            </a:xfrm>
            <a:prstGeom prst="rtTriangle">
              <a:avLst/>
            </a:prstGeom>
            <a:solidFill>
              <a:srgbClr val="69B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9332" y="981795"/>
            <a:ext cx="35034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/>
              <a:t>Администрирование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12935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579" y="1439710"/>
            <a:ext cx="11578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систему входят: почтовая служба*, </a:t>
            </a:r>
            <a:r>
              <a:rPr lang="ru-RU" dirty="0"/>
              <a:t>служба синхронизации с </a:t>
            </a:r>
            <a:r>
              <a:rPr lang="en-US" dirty="0"/>
              <a:t>A</a:t>
            </a:r>
            <a:r>
              <a:rPr lang="en-US" dirty="0" smtClean="0"/>
              <a:t>ctive Directory</a:t>
            </a:r>
            <a:r>
              <a:rPr lang="ru-RU" dirty="0" smtClean="0"/>
              <a:t>**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случае каких либо </a:t>
            </a:r>
            <a:r>
              <a:rPr lang="ru-RU" dirty="0" smtClean="0"/>
              <a:t>сбоем, </a:t>
            </a:r>
            <a:r>
              <a:rPr lang="ru-RU" dirty="0"/>
              <a:t>нужно оперативно </a:t>
            </a:r>
            <a:r>
              <a:rPr lang="ru-RU" dirty="0" smtClean="0"/>
              <a:t>реагировать и </a:t>
            </a:r>
            <a:r>
              <a:rPr lang="ru-RU" dirty="0"/>
              <a:t>вносить необходимые </a:t>
            </a:r>
            <a:r>
              <a:rPr lang="ru-RU" dirty="0" smtClean="0"/>
              <a:t>поправки. Любые изменения  в этих службах, требуют определённых навыков и времени.</a:t>
            </a:r>
            <a:endParaRPr lang="ru-RU" dirty="0"/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6" name="Прямоугольный треугольник 15"/>
          <p:cNvSpPr/>
          <p:nvPr/>
        </p:nvSpPr>
        <p:spPr>
          <a:xfrm flipV="1">
            <a:off x="6859" y="3801837"/>
            <a:ext cx="1518527" cy="3056162"/>
          </a:xfrm>
          <a:prstGeom prst="rtTriangle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flipH="1">
            <a:off x="10655131" y="3812333"/>
            <a:ext cx="1536869" cy="3074502"/>
          </a:xfrm>
          <a:prstGeom prst="rtTriangle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pic>
        <p:nvPicPr>
          <p:cNvPr id="18" name="Picture 4" descr="ÐÐ°ÑÑÐ¸Ð½ÐºÐ¸ Ð¿Ð¾ Ð·Ð°Ð¿ÑÐ¾ÑÑ active direct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64" y="4801172"/>
            <a:ext cx="1985872" cy="105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ÐÐ°ÑÑÐ¸Ð½ÐºÐ¸ Ð¿Ð¾ Ð·Ð°Ð¿ÑÐ¾ÑÑ ex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03" y="4657830"/>
            <a:ext cx="3186257" cy="10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55" y="3812334"/>
            <a:ext cx="2816599" cy="30456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579" y="829756"/>
            <a:ext cx="20211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Администрирование</a:t>
            </a:r>
            <a:endParaRPr lang="ru-RU" sz="15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3175751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*  Почтовая </a:t>
            </a:r>
            <a:r>
              <a:rPr lang="ru-RU" sz="1500" dirty="0"/>
              <a:t>служба используется для </a:t>
            </a:r>
            <a:r>
              <a:rPr lang="ru-RU" sz="1500" dirty="0" smtClean="0"/>
              <a:t>уведомления слушателя </a:t>
            </a:r>
            <a:r>
              <a:rPr lang="ru-RU" sz="1500" dirty="0"/>
              <a:t>о мероприятиях.</a:t>
            </a:r>
          </a:p>
          <a:p>
            <a:r>
              <a:rPr lang="ru-RU" sz="1500" dirty="0" smtClean="0"/>
              <a:t>** </a:t>
            </a:r>
            <a:r>
              <a:rPr lang="en-US" sz="1500" dirty="0" smtClean="0"/>
              <a:t>Active </a:t>
            </a:r>
            <a:r>
              <a:rPr lang="en-US" sz="1500" dirty="0"/>
              <a:t>Directory</a:t>
            </a:r>
            <a:r>
              <a:rPr lang="ru-RU" sz="1500" dirty="0"/>
              <a:t> </a:t>
            </a:r>
            <a:r>
              <a:rPr lang="ru-RU" sz="1500" dirty="0" smtClean="0"/>
              <a:t>обеспечивает централизованный, контролируемый доступ пользователю ко всем необходимым ресурсам компании.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22828" y="1386970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2828" y="2609557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614" y="2234328"/>
            <a:ext cx="11234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Ещё одна не маловажная задача, это создание курсов, тестов </a:t>
            </a:r>
            <a:r>
              <a:rPr lang="ru-RU" dirty="0"/>
              <a:t>для </a:t>
            </a:r>
            <a:r>
              <a:rPr lang="ru-RU" dirty="0" smtClean="0"/>
              <a:t>сотрудников. </a:t>
            </a:r>
            <a:r>
              <a:rPr lang="ru-RU" dirty="0"/>
              <a:t>Подготовка к </a:t>
            </a:r>
            <a:r>
              <a:rPr lang="ru-RU" dirty="0" err="1"/>
              <a:t>вебинаров</a:t>
            </a:r>
            <a:r>
              <a:rPr lang="ru-RU" dirty="0"/>
              <a:t>, составление отчетов.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31" y="3416531"/>
            <a:ext cx="8815933" cy="3441470"/>
          </a:xfrm>
          <a:prstGeom prst="rect">
            <a:avLst/>
          </a:prstGeom>
        </p:spPr>
      </p:pic>
      <p:sp>
        <p:nvSpPr>
          <p:cNvPr id="9" name="Прямоугольный треугольник 8"/>
          <p:cNvSpPr/>
          <p:nvPr/>
        </p:nvSpPr>
        <p:spPr>
          <a:xfrm flipV="1">
            <a:off x="-5403" y="3413323"/>
            <a:ext cx="1518527" cy="3433443"/>
          </a:xfrm>
          <a:prstGeom prst="rtTriangle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flipH="1">
            <a:off x="10642870" y="3421554"/>
            <a:ext cx="1536869" cy="3454047"/>
          </a:xfrm>
          <a:prstGeom prst="rtTriangle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170" y="1067438"/>
            <a:ext cx="54069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/>
              <a:t>Тесты, курсы, </a:t>
            </a:r>
            <a:r>
              <a:rPr lang="ru-RU" sz="2500" b="1" dirty="0" err="1" smtClean="0"/>
              <a:t>вебинары</a:t>
            </a:r>
            <a:r>
              <a:rPr lang="ru-RU" sz="2500" b="1" dirty="0" smtClean="0"/>
              <a:t>, отчеты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34908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22828" y="1386970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2828" y="2609557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7826" y="1782507"/>
            <a:ext cx="11234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1)Создан профиль должности с перечнем необходимых обучающих программ и тестов</a:t>
            </a:r>
          </a:p>
          <a:p>
            <a:r>
              <a:rPr lang="ru-RU" dirty="0" smtClean="0"/>
              <a:t>2)Адаптация нового сотрудника стала быстрее за счет получения доступа к перечню регламентов относящихся к его должностным обязанностям</a:t>
            </a:r>
          </a:p>
          <a:p>
            <a:r>
              <a:rPr lang="ru-RU" dirty="0" smtClean="0"/>
              <a:t>3)Обучение персонала стало в разы дешевле и быстрее</a:t>
            </a:r>
            <a:endParaRPr lang="ru-RU" dirty="0"/>
          </a:p>
        </p:txBody>
      </p:sp>
      <p:sp>
        <p:nvSpPr>
          <p:cNvPr id="9" name="Прямоугольный треугольник 8"/>
          <p:cNvSpPr/>
          <p:nvPr/>
        </p:nvSpPr>
        <p:spPr>
          <a:xfrm flipV="1">
            <a:off x="-5403" y="3413323"/>
            <a:ext cx="1518527" cy="3433443"/>
          </a:xfrm>
          <a:prstGeom prst="rtTriangle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flipH="1">
            <a:off x="10642870" y="3421554"/>
            <a:ext cx="1536869" cy="3454047"/>
          </a:xfrm>
          <a:prstGeom prst="rtTriangle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170" y="1067438"/>
            <a:ext cx="12774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/>
              <a:t>Вывод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13440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РесурсТра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9F"/>
      </a:accent1>
      <a:accent2>
        <a:srgbClr val="69BE28"/>
      </a:accent2>
      <a:accent3>
        <a:srgbClr val="58595B"/>
      </a:accent3>
      <a:accent4>
        <a:srgbClr val="BCBEC0"/>
      </a:accent4>
      <a:accent5>
        <a:srgbClr val="000000"/>
      </a:accent5>
      <a:accent6>
        <a:srgbClr val="FFFFFF"/>
      </a:accent6>
      <a:hlink>
        <a:srgbClr val="00549F"/>
      </a:hlink>
      <a:folHlink>
        <a:srgbClr val="BCBEC0"/>
      </a:folHlink>
    </a:clrScheme>
    <a:fontScheme name="РесурсТранс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РесурсТра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9F"/>
      </a:accent1>
      <a:accent2>
        <a:srgbClr val="69BE28"/>
      </a:accent2>
      <a:accent3>
        <a:srgbClr val="58595B"/>
      </a:accent3>
      <a:accent4>
        <a:srgbClr val="BCBEC0"/>
      </a:accent4>
      <a:accent5>
        <a:srgbClr val="000000"/>
      </a:accent5>
      <a:accent6>
        <a:srgbClr val="FFFFFF"/>
      </a:accent6>
      <a:hlink>
        <a:srgbClr val="00549F"/>
      </a:hlink>
      <a:folHlink>
        <a:srgbClr val="BCBEC0"/>
      </a:folHlink>
    </a:clrScheme>
    <a:fontScheme name="РесурсТранс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240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PT Sans Caption</vt:lpstr>
      <vt:lpstr>1_Специальное оформление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Богатикова Анастасия Владимировна</dc:creator>
  <cp:lastModifiedBy>Кушнир Леонид Григорьевич</cp:lastModifiedBy>
  <cp:revision>60</cp:revision>
  <dcterms:created xsi:type="dcterms:W3CDTF">2018-10-23T11:45:50Z</dcterms:created>
  <dcterms:modified xsi:type="dcterms:W3CDTF">2018-11-01T20:48:20Z</dcterms:modified>
</cp:coreProperties>
</file>