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731500" cy="7131050"/>
  <p:notesSz cx="10731500" cy="7131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024" y="-12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4862" y="2210625"/>
            <a:ext cx="9121775" cy="149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9725" y="3993388"/>
            <a:ext cx="7512050" cy="1782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405A"/>
                </a:solidFill>
                <a:latin typeface="Roboto Black"/>
                <a:cs typeface="Robo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1">
                <a:solidFill>
                  <a:srgbClr val="32405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27994" cy="712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405A"/>
                </a:solidFill>
                <a:latin typeface="Roboto Black"/>
                <a:cs typeface="Robo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575" y="1640141"/>
            <a:ext cx="4668202" cy="4706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26722" y="1640141"/>
            <a:ext cx="4668202" cy="4706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405A"/>
                </a:solidFill>
                <a:latin typeface="Roboto Black"/>
                <a:cs typeface="Robo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27994" cy="7128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200" y="914402"/>
            <a:ext cx="90010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2405A"/>
                </a:solidFill>
                <a:latin typeface="Roboto Black"/>
                <a:cs typeface="Robo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4295" y="1638810"/>
            <a:ext cx="7482908" cy="353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1">
                <a:solidFill>
                  <a:srgbClr val="32405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8710" y="6631876"/>
            <a:ext cx="3434080" cy="356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6575" y="6631876"/>
            <a:ext cx="2468245" cy="356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8333" y="6441730"/>
            <a:ext cx="191769" cy="17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" cy="712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0" y="0"/>
            <a:ext cx="10835274" cy="7199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77999" y="1478278"/>
            <a:ext cx="775208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80" dirty="0">
                <a:solidFill>
                  <a:srgbClr val="FFFFFF"/>
                </a:solidFill>
              </a:rPr>
              <a:t>PROMT </a:t>
            </a:r>
            <a:r>
              <a:rPr sz="4400" spc="60" dirty="0">
                <a:solidFill>
                  <a:srgbClr val="FFFFFF"/>
                </a:solidFill>
              </a:rPr>
              <a:t>для</a:t>
            </a:r>
            <a:r>
              <a:rPr sz="4400" spc="280" dirty="0">
                <a:solidFill>
                  <a:srgbClr val="FFFFFF"/>
                </a:solidFill>
              </a:rPr>
              <a:t> </a:t>
            </a:r>
            <a:r>
              <a:rPr sz="4400" spc="75" dirty="0">
                <a:solidFill>
                  <a:srgbClr val="FFFFFF"/>
                </a:solidFill>
              </a:rPr>
              <a:t>ФПК</a:t>
            </a:r>
            <a:r>
              <a:rPr sz="4400" b="0" spc="75" dirty="0">
                <a:solidFill>
                  <a:srgbClr val="FFFFFF"/>
                </a:solidFill>
                <a:latin typeface="Roboto Light"/>
                <a:cs typeface="Roboto Light"/>
              </a:rPr>
              <a:t>:</a:t>
            </a:r>
            <a:endParaRPr sz="4400">
              <a:latin typeface="Roboto Light"/>
              <a:cs typeface="Roboto Light"/>
            </a:endParaRPr>
          </a:p>
          <a:p>
            <a:pPr marL="12700" marR="5080">
              <a:lnSpc>
                <a:spcPct val="100000"/>
              </a:lnSpc>
            </a:pPr>
            <a:r>
              <a:rPr sz="4400" b="0" spc="-50" dirty="0">
                <a:solidFill>
                  <a:srgbClr val="FFFFFF"/>
                </a:solidFill>
                <a:latin typeface="Roboto Light"/>
                <a:cs typeface="Roboto Light"/>
              </a:rPr>
              <a:t>ноу-хау </a:t>
            </a:r>
            <a:r>
              <a:rPr sz="4400" b="0" dirty="0">
                <a:solidFill>
                  <a:srgbClr val="FFFFFF"/>
                </a:solidFill>
                <a:latin typeface="Roboto Light"/>
                <a:cs typeface="Roboto Light"/>
              </a:rPr>
              <a:t>в </a:t>
            </a:r>
            <a:r>
              <a:rPr sz="4400" b="0" spc="-40" dirty="0">
                <a:solidFill>
                  <a:srgbClr val="FFFFFF"/>
                </a:solidFill>
                <a:latin typeface="Roboto Light"/>
                <a:cs typeface="Roboto Light"/>
              </a:rPr>
              <a:t>сфере</a:t>
            </a:r>
            <a:r>
              <a:rPr sz="4400" b="0" spc="-31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пассажирских  </a:t>
            </a:r>
            <a:r>
              <a:rPr sz="4400" b="0" spc="-40" dirty="0">
                <a:solidFill>
                  <a:srgbClr val="FFFFFF"/>
                </a:solidFill>
                <a:latin typeface="Roboto Light"/>
                <a:cs typeface="Roboto Light"/>
              </a:rPr>
              <a:t>перевозок </a:t>
            </a:r>
            <a:r>
              <a:rPr sz="4400" b="0" spc="-25" dirty="0">
                <a:solidFill>
                  <a:srgbClr val="FFFFFF"/>
                </a:solidFill>
                <a:latin typeface="Roboto Light"/>
                <a:cs typeface="Roboto Light"/>
              </a:rPr>
              <a:t>на </a:t>
            </a:r>
            <a:r>
              <a:rPr sz="4400" b="0" spc="-20" dirty="0">
                <a:solidFill>
                  <a:srgbClr val="FFFFFF"/>
                </a:solidFill>
                <a:latin typeface="Roboto Light"/>
                <a:cs typeface="Roboto Light"/>
              </a:rPr>
              <a:t>ЧМ </a:t>
            </a:r>
            <a:r>
              <a:rPr sz="4400" b="0" spc="-25" dirty="0">
                <a:solidFill>
                  <a:srgbClr val="FFFFFF"/>
                </a:solidFill>
                <a:latin typeface="Roboto Light"/>
                <a:cs typeface="Roboto Light"/>
              </a:rPr>
              <a:t>по</a:t>
            </a:r>
            <a:r>
              <a:rPr sz="4400" b="0" spc="-315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4400" b="0" spc="-55" dirty="0">
                <a:solidFill>
                  <a:srgbClr val="FFFFFF"/>
                </a:solidFill>
                <a:latin typeface="Roboto Light"/>
                <a:cs typeface="Roboto Light"/>
              </a:rPr>
              <a:t>футболу</a:t>
            </a:r>
            <a:endParaRPr sz="4400">
              <a:latin typeface="Roboto Light"/>
              <a:cs typeface="Roboto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9599" y="4446092"/>
            <a:ext cx="2842199" cy="580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7350" y="4300602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8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1912" y="4406498"/>
            <a:ext cx="1302012" cy="728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85911" y="4308073"/>
            <a:ext cx="129540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16700"/>
              </a:lnSpc>
              <a:spcBef>
                <a:spcPts val="100"/>
              </a:spcBef>
            </a:pPr>
            <a:r>
              <a:rPr sz="1500" b="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1500" b="0" spc="-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1500">
              <a:latin typeface="Roboto Light"/>
              <a:cs typeface="Roboto Light"/>
            </a:endParaRPr>
          </a:p>
          <a:p>
            <a:pPr marL="412750">
              <a:lnSpc>
                <a:spcPct val="100000"/>
              </a:lnSpc>
              <a:spcBef>
                <a:spcPts val="300"/>
              </a:spcBef>
            </a:pPr>
            <a:r>
              <a:rPr sz="1500" b="0" spc="-10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1500">
              <a:latin typeface="Roboto Light"/>
              <a:cs typeface="Robot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2360" y="2007197"/>
            <a:ext cx="3579647" cy="393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4773" y="914402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PROMT </a:t>
            </a:r>
            <a:r>
              <a:rPr spc="50" dirty="0"/>
              <a:t>для ФПК.</a:t>
            </a:r>
            <a:r>
              <a:rPr spc="290" dirty="0"/>
              <a:t> </a:t>
            </a:r>
            <a:r>
              <a:rPr spc="60" dirty="0"/>
              <a:t>Возможности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1600" y="2284052"/>
            <a:ext cx="3498850" cy="324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Работает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без 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обращения 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к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 интернету</a:t>
            </a: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(100%</a:t>
            </a: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офлайн-режим)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Возможность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проводника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воспользоваться 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переводчиком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или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разговорником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не зависит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от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качества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интернет-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соединения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8874" y="330226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299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599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299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08874" y="330226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990599"/>
                </a:move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299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299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599"/>
                </a:lnTo>
                <a:close/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4400" y="3566909"/>
            <a:ext cx="579755" cy="88900"/>
          </a:xfrm>
          <a:custGeom>
            <a:avLst/>
            <a:gdLst/>
            <a:ahLst/>
            <a:cxnLst/>
            <a:rect l="l" t="t" r="r" b="b"/>
            <a:pathLst>
              <a:path w="579754" h="88900">
                <a:moveTo>
                  <a:pt x="579551" y="88264"/>
                </a:moveTo>
                <a:lnTo>
                  <a:pt x="536704" y="62376"/>
                </a:lnTo>
                <a:lnTo>
                  <a:pt x="491348" y="40613"/>
                </a:lnTo>
                <a:lnTo>
                  <a:pt x="443734" y="23234"/>
                </a:lnTo>
                <a:lnTo>
                  <a:pt x="394112" y="10499"/>
                </a:lnTo>
                <a:lnTo>
                  <a:pt x="342730" y="2668"/>
                </a:lnTo>
                <a:lnTo>
                  <a:pt x="289839" y="0"/>
                </a:lnTo>
                <a:lnTo>
                  <a:pt x="236917" y="2670"/>
                </a:lnTo>
                <a:lnTo>
                  <a:pt x="185508" y="10508"/>
                </a:lnTo>
                <a:lnTo>
                  <a:pt x="135861" y="23253"/>
                </a:lnTo>
                <a:lnTo>
                  <a:pt x="88227" y="40647"/>
                </a:lnTo>
                <a:lnTo>
                  <a:pt x="42856" y="62429"/>
                </a:lnTo>
                <a:lnTo>
                  <a:pt x="0" y="88341"/>
                </a:lnTo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2751" y="3704653"/>
            <a:ext cx="443230" cy="70485"/>
          </a:xfrm>
          <a:custGeom>
            <a:avLst/>
            <a:gdLst/>
            <a:ahLst/>
            <a:cxnLst/>
            <a:rect l="l" t="t" r="r" b="b"/>
            <a:pathLst>
              <a:path w="443229" h="70485">
                <a:moveTo>
                  <a:pt x="442848" y="70154"/>
                </a:moveTo>
                <a:lnTo>
                  <a:pt x="403616" y="45892"/>
                </a:lnTo>
                <a:lnTo>
                  <a:pt x="361506" y="26373"/>
                </a:lnTo>
                <a:lnTo>
                  <a:pt x="316875" y="11969"/>
                </a:lnTo>
                <a:lnTo>
                  <a:pt x="270083" y="3054"/>
                </a:lnTo>
                <a:lnTo>
                  <a:pt x="221487" y="0"/>
                </a:lnTo>
                <a:lnTo>
                  <a:pt x="172852" y="3058"/>
                </a:lnTo>
                <a:lnTo>
                  <a:pt x="126029" y="11985"/>
                </a:lnTo>
                <a:lnTo>
                  <a:pt x="81376" y="26406"/>
                </a:lnTo>
                <a:lnTo>
                  <a:pt x="39247" y="45945"/>
                </a:lnTo>
                <a:lnTo>
                  <a:pt x="0" y="70230"/>
                </a:lnTo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51738" y="3837965"/>
            <a:ext cx="307975" cy="53340"/>
          </a:xfrm>
          <a:custGeom>
            <a:avLst/>
            <a:gdLst/>
            <a:ahLst/>
            <a:cxnLst/>
            <a:rect l="l" t="t" r="r" b="b"/>
            <a:pathLst>
              <a:path w="307975" h="53339">
                <a:moveTo>
                  <a:pt x="307428" y="53098"/>
                </a:moveTo>
                <a:lnTo>
                  <a:pt x="273263" y="30807"/>
                </a:lnTo>
                <a:lnTo>
                  <a:pt x="235689" y="14109"/>
                </a:lnTo>
                <a:lnTo>
                  <a:pt x="195254" y="3631"/>
                </a:lnTo>
                <a:lnTo>
                  <a:pt x="152501" y="0"/>
                </a:lnTo>
                <a:lnTo>
                  <a:pt x="110531" y="3497"/>
                </a:lnTo>
                <a:lnTo>
                  <a:pt x="70783" y="13595"/>
                </a:lnTo>
                <a:lnTo>
                  <a:pt x="33768" y="29703"/>
                </a:lnTo>
                <a:lnTo>
                  <a:pt x="0" y="51231"/>
                </a:lnTo>
              </a:path>
            </a:pathLst>
          </a:custGeom>
          <a:ln w="25399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97394" y="3946639"/>
            <a:ext cx="213575" cy="63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85962" y="408096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365" y="0"/>
                </a:moveTo>
                <a:lnTo>
                  <a:pt x="7607" y="0"/>
                </a:lnTo>
                <a:lnTo>
                  <a:pt x="0" y="7607"/>
                </a:lnTo>
                <a:lnTo>
                  <a:pt x="0" y="26377"/>
                </a:lnTo>
                <a:lnTo>
                  <a:pt x="7607" y="33985"/>
                </a:lnTo>
                <a:lnTo>
                  <a:pt x="26365" y="33985"/>
                </a:lnTo>
                <a:lnTo>
                  <a:pt x="33972" y="26377"/>
                </a:lnTo>
                <a:lnTo>
                  <a:pt x="33972" y="7607"/>
                </a:lnTo>
                <a:lnTo>
                  <a:pt x="26365" y="0"/>
                </a:lnTo>
                <a:close/>
              </a:path>
            </a:pathLst>
          </a:custGeom>
          <a:solidFill>
            <a:srgbClr val="324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962" y="408096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3972" y="16992"/>
                </a:moveTo>
                <a:lnTo>
                  <a:pt x="33972" y="26377"/>
                </a:lnTo>
                <a:lnTo>
                  <a:pt x="26365" y="33985"/>
                </a:lnTo>
                <a:lnTo>
                  <a:pt x="16979" y="33985"/>
                </a:lnTo>
                <a:lnTo>
                  <a:pt x="7607" y="33985"/>
                </a:lnTo>
                <a:lnTo>
                  <a:pt x="0" y="26377"/>
                </a:lnTo>
                <a:lnTo>
                  <a:pt x="0" y="16992"/>
                </a:lnTo>
                <a:lnTo>
                  <a:pt x="0" y="7607"/>
                </a:lnTo>
                <a:lnTo>
                  <a:pt x="7607" y="0"/>
                </a:lnTo>
                <a:lnTo>
                  <a:pt x="16979" y="0"/>
                </a:lnTo>
                <a:lnTo>
                  <a:pt x="26365" y="0"/>
                </a:lnTo>
                <a:lnTo>
                  <a:pt x="33972" y="7607"/>
                </a:lnTo>
                <a:lnTo>
                  <a:pt x="33972" y="16992"/>
                </a:lnTo>
                <a:close/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6017" y="3496675"/>
            <a:ext cx="413384" cy="581025"/>
          </a:xfrm>
          <a:custGeom>
            <a:avLst/>
            <a:gdLst/>
            <a:ahLst/>
            <a:cxnLst/>
            <a:rect l="l" t="t" r="r" b="b"/>
            <a:pathLst>
              <a:path w="413384" h="581025">
                <a:moveTo>
                  <a:pt x="0" y="580656"/>
                </a:moveTo>
                <a:lnTo>
                  <a:pt x="413270" y="0"/>
                </a:lnTo>
              </a:path>
            </a:pathLst>
          </a:custGeom>
          <a:ln w="381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2360" y="2011895"/>
            <a:ext cx="3579647" cy="3939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PROMT </a:t>
            </a:r>
            <a:r>
              <a:rPr spc="50" dirty="0"/>
              <a:t>для ФПК.</a:t>
            </a:r>
            <a:r>
              <a:rPr spc="290" dirty="0"/>
              <a:t> </a:t>
            </a:r>
            <a:r>
              <a:rPr spc="60" dirty="0"/>
              <a:t>Возможности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1600" y="1904251"/>
            <a:ext cx="3499485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Режим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«Диалог»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Проводники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могут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общаться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с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иностранными  пассажирами на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родном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языке вне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зависимости</a:t>
            </a:r>
            <a:endParaRPr sz="22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от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посторонних условий</a:t>
            </a:r>
            <a:endParaRPr sz="2200">
              <a:latin typeface="Roboto Light"/>
              <a:cs typeface="Roboto Light"/>
            </a:endParaRPr>
          </a:p>
          <a:p>
            <a:pPr marL="12700" marR="90170">
              <a:lnSpc>
                <a:spcPct val="100000"/>
              </a:lnSpc>
              <a:spcBef>
                <a:spcPts val="1595"/>
              </a:spcBef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Приложение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распознает  устную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речь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даже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шумных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условиях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автоматически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переводит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ее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 нужный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язык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74001" y="3427502"/>
            <a:ext cx="335280" cy="317500"/>
          </a:xfrm>
          <a:custGeom>
            <a:avLst/>
            <a:gdLst/>
            <a:ahLst/>
            <a:cxnLst/>
            <a:rect l="l" t="t" r="r" b="b"/>
            <a:pathLst>
              <a:path w="335279" h="317500">
                <a:moveTo>
                  <a:pt x="167398" y="0"/>
                </a:moveTo>
                <a:lnTo>
                  <a:pt x="122896" y="5671"/>
                </a:lnTo>
                <a:lnTo>
                  <a:pt x="82907" y="21675"/>
                </a:lnTo>
                <a:lnTo>
                  <a:pt x="49028" y="46499"/>
                </a:lnTo>
                <a:lnTo>
                  <a:pt x="22853" y="78628"/>
                </a:lnTo>
                <a:lnTo>
                  <a:pt x="5979" y="116550"/>
                </a:lnTo>
                <a:lnTo>
                  <a:pt x="0" y="158750"/>
                </a:lnTo>
                <a:lnTo>
                  <a:pt x="5979" y="200949"/>
                </a:lnTo>
                <a:lnTo>
                  <a:pt x="22853" y="238871"/>
                </a:lnTo>
                <a:lnTo>
                  <a:pt x="49028" y="271000"/>
                </a:lnTo>
                <a:lnTo>
                  <a:pt x="82907" y="295824"/>
                </a:lnTo>
                <a:lnTo>
                  <a:pt x="122896" y="311828"/>
                </a:lnTo>
                <a:lnTo>
                  <a:pt x="167398" y="317500"/>
                </a:lnTo>
                <a:lnTo>
                  <a:pt x="211901" y="311828"/>
                </a:lnTo>
                <a:lnTo>
                  <a:pt x="251889" y="295824"/>
                </a:lnTo>
                <a:lnTo>
                  <a:pt x="285769" y="271000"/>
                </a:lnTo>
                <a:lnTo>
                  <a:pt x="311943" y="238871"/>
                </a:lnTo>
                <a:lnTo>
                  <a:pt x="328818" y="200949"/>
                </a:lnTo>
                <a:lnTo>
                  <a:pt x="334797" y="158750"/>
                </a:lnTo>
                <a:lnTo>
                  <a:pt x="328818" y="116550"/>
                </a:lnTo>
                <a:lnTo>
                  <a:pt x="311943" y="78628"/>
                </a:lnTo>
                <a:lnTo>
                  <a:pt x="285769" y="46499"/>
                </a:lnTo>
                <a:lnTo>
                  <a:pt x="251889" y="21675"/>
                </a:lnTo>
                <a:lnTo>
                  <a:pt x="211901" y="5671"/>
                </a:lnTo>
                <a:lnTo>
                  <a:pt x="167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8731" y="3195204"/>
            <a:ext cx="1021715" cy="1135380"/>
          </a:xfrm>
          <a:custGeom>
            <a:avLst/>
            <a:gdLst/>
            <a:ahLst/>
            <a:cxnLst/>
            <a:rect l="l" t="t" r="r" b="b"/>
            <a:pathLst>
              <a:path w="1021715" h="1135379">
                <a:moveTo>
                  <a:pt x="419912" y="293560"/>
                </a:moveTo>
                <a:lnTo>
                  <a:pt x="370941" y="296391"/>
                </a:lnTo>
                <a:lnTo>
                  <a:pt x="323629" y="304672"/>
                </a:lnTo>
                <a:lnTo>
                  <a:pt x="278292" y="318088"/>
                </a:lnTo>
                <a:lnTo>
                  <a:pt x="235244" y="336323"/>
                </a:lnTo>
                <a:lnTo>
                  <a:pt x="194801" y="359061"/>
                </a:lnTo>
                <a:lnTo>
                  <a:pt x="157277" y="385987"/>
                </a:lnTo>
                <a:lnTo>
                  <a:pt x="122988" y="416785"/>
                </a:lnTo>
                <a:lnTo>
                  <a:pt x="92249" y="451139"/>
                </a:lnTo>
                <a:lnTo>
                  <a:pt x="65374" y="488733"/>
                </a:lnTo>
                <a:lnTo>
                  <a:pt x="42679" y="529252"/>
                </a:lnTo>
                <a:lnTo>
                  <a:pt x="24479" y="572380"/>
                </a:lnTo>
                <a:lnTo>
                  <a:pt x="11090" y="617801"/>
                </a:lnTo>
                <a:lnTo>
                  <a:pt x="2825" y="665200"/>
                </a:lnTo>
                <a:lnTo>
                  <a:pt x="0" y="714260"/>
                </a:lnTo>
                <a:lnTo>
                  <a:pt x="3378" y="767639"/>
                </a:lnTo>
                <a:lnTo>
                  <a:pt x="13223" y="818979"/>
                </a:lnTo>
                <a:lnTo>
                  <a:pt x="29102" y="867890"/>
                </a:lnTo>
                <a:lnTo>
                  <a:pt x="50582" y="913987"/>
                </a:lnTo>
                <a:lnTo>
                  <a:pt x="77228" y="956881"/>
                </a:lnTo>
                <a:lnTo>
                  <a:pt x="29527" y="1134960"/>
                </a:lnTo>
                <a:lnTo>
                  <a:pt x="219519" y="1084033"/>
                </a:lnTo>
                <a:lnTo>
                  <a:pt x="619098" y="1084033"/>
                </a:lnTo>
                <a:lnTo>
                  <a:pt x="645015" y="1069462"/>
                </a:lnTo>
                <a:lnTo>
                  <a:pt x="682537" y="1042537"/>
                </a:lnTo>
                <a:lnTo>
                  <a:pt x="716826" y="1011740"/>
                </a:lnTo>
                <a:lnTo>
                  <a:pt x="747564" y="977387"/>
                </a:lnTo>
                <a:lnTo>
                  <a:pt x="774438" y="939793"/>
                </a:lnTo>
                <a:lnTo>
                  <a:pt x="797133" y="899274"/>
                </a:lnTo>
                <a:lnTo>
                  <a:pt x="815333" y="856145"/>
                </a:lnTo>
                <a:lnTo>
                  <a:pt x="828722" y="810723"/>
                </a:lnTo>
                <a:lnTo>
                  <a:pt x="836987" y="763323"/>
                </a:lnTo>
                <a:lnTo>
                  <a:pt x="839812" y="714260"/>
                </a:lnTo>
                <a:lnTo>
                  <a:pt x="836987" y="665200"/>
                </a:lnTo>
                <a:lnTo>
                  <a:pt x="828722" y="617801"/>
                </a:lnTo>
                <a:lnTo>
                  <a:pt x="815333" y="572380"/>
                </a:lnTo>
                <a:lnTo>
                  <a:pt x="797133" y="529252"/>
                </a:lnTo>
                <a:lnTo>
                  <a:pt x="507347" y="303124"/>
                </a:lnTo>
                <a:lnTo>
                  <a:pt x="468881" y="296391"/>
                </a:lnTo>
                <a:lnTo>
                  <a:pt x="419912" y="293560"/>
                </a:lnTo>
                <a:close/>
              </a:path>
              <a:path w="1021715" h="1135379">
                <a:moveTo>
                  <a:pt x="619098" y="1084033"/>
                </a:moveTo>
                <a:lnTo>
                  <a:pt x="219519" y="1084033"/>
                </a:lnTo>
                <a:lnTo>
                  <a:pt x="265747" y="1105691"/>
                </a:lnTo>
                <a:lnTo>
                  <a:pt x="314829" y="1121675"/>
                </a:lnTo>
                <a:lnTo>
                  <a:pt x="366355" y="1131570"/>
                </a:lnTo>
                <a:lnTo>
                  <a:pt x="419912" y="1134960"/>
                </a:lnTo>
                <a:lnTo>
                  <a:pt x="468881" y="1132130"/>
                </a:lnTo>
                <a:lnTo>
                  <a:pt x="516191" y="1123849"/>
                </a:lnTo>
                <a:lnTo>
                  <a:pt x="561526" y="1110434"/>
                </a:lnTo>
                <a:lnTo>
                  <a:pt x="604573" y="1092200"/>
                </a:lnTo>
                <a:lnTo>
                  <a:pt x="619098" y="1084033"/>
                </a:lnTo>
                <a:close/>
              </a:path>
              <a:path w="1021715" h="1135379">
                <a:moveTo>
                  <a:pt x="994492" y="487629"/>
                </a:moveTo>
                <a:lnTo>
                  <a:pt x="885710" y="487629"/>
                </a:lnTo>
                <a:lnTo>
                  <a:pt x="1002906" y="519036"/>
                </a:lnTo>
                <a:lnTo>
                  <a:pt x="994492" y="487629"/>
                </a:lnTo>
                <a:close/>
              </a:path>
              <a:path w="1021715" h="1135379">
                <a:moveTo>
                  <a:pt x="762088" y="0"/>
                </a:moveTo>
                <a:lnTo>
                  <a:pt x="715525" y="4181"/>
                </a:lnTo>
                <a:lnTo>
                  <a:pt x="671700" y="16236"/>
                </a:lnTo>
                <a:lnTo>
                  <a:pt x="631345" y="35432"/>
                </a:lnTo>
                <a:lnTo>
                  <a:pt x="595191" y="61036"/>
                </a:lnTo>
                <a:lnTo>
                  <a:pt x="563970" y="92315"/>
                </a:lnTo>
                <a:lnTo>
                  <a:pt x="538413" y="128537"/>
                </a:lnTo>
                <a:lnTo>
                  <a:pt x="519253" y="168967"/>
                </a:lnTo>
                <a:lnTo>
                  <a:pt x="507220" y="212874"/>
                </a:lnTo>
                <a:lnTo>
                  <a:pt x="503047" y="259524"/>
                </a:lnTo>
                <a:lnTo>
                  <a:pt x="503273" y="270462"/>
                </a:lnTo>
                <a:lnTo>
                  <a:pt x="516191" y="304672"/>
                </a:lnTo>
                <a:lnTo>
                  <a:pt x="561526" y="318088"/>
                </a:lnTo>
                <a:lnTo>
                  <a:pt x="604573" y="336323"/>
                </a:lnTo>
                <a:lnTo>
                  <a:pt x="645015" y="359061"/>
                </a:lnTo>
                <a:lnTo>
                  <a:pt x="682537" y="385987"/>
                </a:lnTo>
                <a:lnTo>
                  <a:pt x="716826" y="416785"/>
                </a:lnTo>
                <a:lnTo>
                  <a:pt x="747564" y="451139"/>
                </a:lnTo>
                <a:lnTo>
                  <a:pt x="774438" y="488733"/>
                </a:lnTo>
                <a:lnTo>
                  <a:pt x="790107" y="516708"/>
                </a:lnTo>
                <a:lnTo>
                  <a:pt x="791070" y="517436"/>
                </a:lnTo>
                <a:lnTo>
                  <a:pt x="816148" y="513382"/>
                </a:lnTo>
                <a:lnTo>
                  <a:pt x="840362" y="506980"/>
                </a:lnTo>
                <a:lnTo>
                  <a:pt x="863590" y="498355"/>
                </a:lnTo>
                <a:lnTo>
                  <a:pt x="885710" y="487629"/>
                </a:lnTo>
                <a:lnTo>
                  <a:pt x="994492" y="487629"/>
                </a:lnTo>
                <a:lnTo>
                  <a:pt x="973480" y="409193"/>
                </a:lnTo>
                <a:lnTo>
                  <a:pt x="993543" y="375796"/>
                </a:lnTo>
                <a:lnTo>
                  <a:pt x="1008521" y="339407"/>
                </a:lnTo>
                <a:lnTo>
                  <a:pt x="1017891" y="300494"/>
                </a:lnTo>
                <a:lnTo>
                  <a:pt x="1021130" y="259524"/>
                </a:lnTo>
                <a:lnTo>
                  <a:pt x="1016957" y="212874"/>
                </a:lnTo>
                <a:lnTo>
                  <a:pt x="1004924" y="168967"/>
                </a:lnTo>
                <a:lnTo>
                  <a:pt x="985764" y="128537"/>
                </a:lnTo>
                <a:lnTo>
                  <a:pt x="960207" y="92315"/>
                </a:lnTo>
                <a:lnTo>
                  <a:pt x="928986" y="61036"/>
                </a:lnTo>
                <a:lnTo>
                  <a:pt x="892832" y="35432"/>
                </a:lnTo>
                <a:lnTo>
                  <a:pt x="852477" y="16236"/>
                </a:lnTo>
                <a:lnTo>
                  <a:pt x="808652" y="4181"/>
                </a:lnTo>
                <a:lnTo>
                  <a:pt x="762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2154" y="348496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104127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1778" y="3195204"/>
            <a:ext cx="518159" cy="519430"/>
          </a:xfrm>
          <a:custGeom>
            <a:avLst/>
            <a:gdLst/>
            <a:ahLst/>
            <a:cxnLst/>
            <a:rect l="l" t="t" r="r" b="b"/>
            <a:pathLst>
              <a:path w="518159" h="519429">
                <a:moveTo>
                  <a:pt x="288023" y="517436"/>
                </a:moveTo>
                <a:lnTo>
                  <a:pt x="313101" y="513382"/>
                </a:lnTo>
                <a:lnTo>
                  <a:pt x="337315" y="506980"/>
                </a:lnTo>
                <a:lnTo>
                  <a:pt x="360543" y="498355"/>
                </a:lnTo>
                <a:lnTo>
                  <a:pt x="382663" y="487629"/>
                </a:lnTo>
                <a:lnTo>
                  <a:pt x="499859" y="519036"/>
                </a:lnTo>
                <a:lnTo>
                  <a:pt x="470433" y="409193"/>
                </a:lnTo>
                <a:lnTo>
                  <a:pt x="490496" y="375796"/>
                </a:lnTo>
                <a:lnTo>
                  <a:pt x="505474" y="339407"/>
                </a:lnTo>
                <a:lnTo>
                  <a:pt x="514844" y="300494"/>
                </a:lnTo>
                <a:lnTo>
                  <a:pt x="518083" y="259524"/>
                </a:lnTo>
                <a:lnTo>
                  <a:pt x="513910" y="212874"/>
                </a:lnTo>
                <a:lnTo>
                  <a:pt x="501877" y="168967"/>
                </a:lnTo>
                <a:lnTo>
                  <a:pt x="482717" y="128537"/>
                </a:lnTo>
                <a:lnTo>
                  <a:pt x="457160" y="92315"/>
                </a:lnTo>
                <a:lnTo>
                  <a:pt x="425939" y="61036"/>
                </a:lnTo>
                <a:lnTo>
                  <a:pt x="389785" y="35432"/>
                </a:lnTo>
                <a:lnTo>
                  <a:pt x="349430" y="16236"/>
                </a:lnTo>
                <a:lnTo>
                  <a:pt x="305605" y="4181"/>
                </a:lnTo>
                <a:lnTo>
                  <a:pt x="259041" y="0"/>
                </a:lnTo>
                <a:lnTo>
                  <a:pt x="212478" y="4181"/>
                </a:lnTo>
                <a:lnTo>
                  <a:pt x="168653" y="16236"/>
                </a:lnTo>
                <a:lnTo>
                  <a:pt x="128298" y="35432"/>
                </a:lnTo>
                <a:lnTo>
                  <a:pt x="92144" y="61036"/>
                </a:lnTo>
                <a:lnTo>
                  <a:pt x="60923" y="92315"/>
                </a:lnTo>
                <a:lnTo>
                  <a:pt x="35366" y="128537"/>
                </a:lnTo>
                <a:lnTo>
                  <a:pt x="16206" y="168967"/>
                </a:lnTo>
                <a:lnTo>
                  <a:pt x="4173" y="212874"/>
                </a:lnTo>
                <a:lnTo>
                  <a:pt x="0" y="259524"/>
                </a:lnTo>
                <a:lnTo>
                  <a:pt x="226" y="270462"/>
                </a:lnTo>
                <a:lnTo>
                  <a:pt x="900" y="281285"/>
                </a:lnTo>
                <a:lnTo>
                  <a:pt x="2009" y="291985"/>
                </a:lnTo>
                <a:lnTo>
                  <a:pt x="3543" y="302552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8731" y="3488764"/>
            <a:ext cx="840105" cy="842010"/>
          </a:xfrm>
          <a:custGeom>
            <a:avLst/>
            <a:gdLst/>
            <a:ahLst/>
            <a:cxnLst/>
            <a:rect l="l" t="t" r="r" b="b"/>
            <a:pathLst>
              <a:path w="840104" h="842010">
                <a:moveTo>
                  <a:pt x="77228" y="663321"/>
                </a:moveTo>
                <a:lnTo>
                  <a:pt x="50582" y="620427"/>
                </a:lnTo>
                <a:lnTo>
                  <a:pt x="29102" y="574330"/>
                </a:lnTo>
                <a:lnTo>
                  <a:pt x="13223" y="525418"/>
                </a:lnTo>
                <a:lnTo>
                  <a:pt x="3378" y="474079"/>
                </a:lnTo>
                <a:lnTo>
                  <a:pt x="0" y="420700"/>
                </a:lnTo>
                <a:lnTo>
                  <a:pt x="2825" y="371639"/>
                </a:lnTo>
                <a:lnTo>
                  <a:pt x="11090" y="324241"/>
                </a:lnTo>
                <a:lnTo>
                  <a:pt x="24479" y="278820"/>
                </a:lnTo>
                <a:lnTo>
                  <a:pt x="42679" y="235692"/>
                </a:lnTo>
                <a:lnTo>
                  <a:pt x="65374" y="195173"/>
                </a:lnTo>
                <a:lnTo>
                  <a:pt x="92249" y="157578"/>
                </a:lnTo>
                <a:lnTo>
                  <a:pt x="122988" y="123224"/>
                </a:lnTo>
                <a:lnTo>
                  <a:pt x="157277" y="92427"/>
                </a:lnTo>
                <a:lnTo>
                  <a:pt x="194801" y="65501"/>
                </a:lnTo>
                <a:lnTo>
                  <a:pt x="235244" y="42762"/>
                </a:lnTo>
                <a:lnTo>
                  <a:pt x="278292" y="24527"/>
                </a:lnTo>
                <a:lnTo>
                  <a:pt x="323629" y="11111"/>
                </a:lnTo>
                <a:lnTo>
                  <a:pt x="370941" y="2830"/>
                </a:lnTo>
                <a:lnTo>
                  <a:pt x="419912" y="0"/>
                </a:lnTo>
                <a:lnTo>
                  <a:pt x="468881" y="2830"/>
                </a:lnTo>
                <a:lnTo>
                  <a:pt x="516191" y="11111"/>
                </a:lnTo>
                <a:lnTo>
                  <a:pt x="561526" y="24527"/>
                </a:lnTo>
                <a:lnTo>
                  <a:pt x="604573" y="42762"/>
                </a:lnTo>
                <a:lnTo>
                  <a:pt x="645015" y="65501"/>
                </a:lnTo>
                <a:lnTo>
                  <a:pt x="682537" y="92427"/>
                </a:lnTo>
                <a:lnTo>
                  <a:pt x="716826" y="123224"/>
                </a:lnTo>
                <a:lnTo>
                  <a:pt x="747564" y="157578"/>
                </a:lnTo>
                <a:lnTo>
                  <a:pt x="774438" y="195173"/>
                </a:lnTo>
                <a:lnTo>
                  <a:pt x="797133" y="235692"/>
                </a:lnTo>
                <a:lnTo>
                  <a:pt x="815333" y="278820"/>
                </a:lnTo>
                <a:lnTo>
                  <a:pt x="828722" y="324241"/>
                </a:lnTo>
                <a:lnTo>
                  <a:pt x="836987" y="371639"/>
                </a:lnTo>
                <a:lnTo>
                  <a:pt x="839812" y="420700"/>
                </a:lnTo>
                <a:lnTo>
                  <a:pt x="836987" y="469762"/>
                </a:lnTo>
                <a:lnTo>
                  <a:pt x="828722" y="517162"/>
                </a:lnTo>
                <a:lnTo>
                  <a:pt x="815333" y="562585"/>
                </a:lnTo>
                <a:lnTo>
                  <a:pt x="797133" y="605713"/>
                </a:lnTo>
                <a:lnTo>
                  <a:pt x="774438" y="646232"/>
                </a:lnTo>
                <a:lnTo>
                  <a:pt x="747564" y="683826"/>
                </a:lnTo>
                <a:lnTo>
                  <a:pt x="716826" y="718180"/>
                </a:lnTo>
                <a:lnTo>
                  <a:pt x="682537" y="748977"/>
                </a:lnTo>
                <a:lnTo>
                  <a:pt x="645015" y="775902"/>
                </a:lnTo>
                <a:lnTo>
                  <a:pt x="604573" y="798639"/>
                </a:lnTo>
                <a:lnTo>
                  <a:pt x="561526" y="816874"/>
                </a:lnTo>
                <a:lnTo>
                  <a:pt x="516191" y="830289"/>
                </a:lnTo>
                <a:lnTo>
                  <a:pt x="468881" y="838570"/>
                </a:lnTo>
                <a:lnTo>
                  <a:pt x="419912" y="841400"/>
                </a:lnTo>
                <a:lnTo>
                  <a:pt x="366355" y="838009"/>
                </a:lnTo>
                <a:lnTo>
                  <a:pt x="314829" y="828114"/>
                </a:lnTo>
                <a:lnTo>
                  <a:pt x="265747" y="812130"/>
                </a:lnTo>
                <a:lnTo>
                  <a:pt x="219519" y="790473"/>
                </a:lnTo>
                <a:lnTo>
                  <a:pt x="29527" y="841400"/>
                </a:lnTo>
                <a:lnTo>
                  <a:pt x="77228" y="663321"/>
                </a:lnTo>
                <a:close/>
              </a:path>
            </a:pathLst>
          </a:custGeom>
          <a:ln w="21589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8329" y="3671156"/>
            <a:ext cx="193675" cy="378460"/>
          </a:xfrm>
          <a:custGeom>
            <a:avLst/>
            <a:gdLst/>
            <a:ahLst/>
            <a:cxnLst/>
            <a:rect l="l" t="t" r="r" b="b"/>
            <a:pathLst>
              <a:path w="193675" h="378460">
                <a:moveTo>
                  <a:pt x="96659" y="377977"/>
                </a:moveTo>
                <a:lnTo>
                  <a:pt x="59032" y="370623"/>
                </a:lnTo>
                <a:lnTo>
                  <a:pt x="28308" y="350570"/>
                </a:lnTo>
                <a:lnTo>
                  <a:pt x="7594" y="320830"/>
                </a:lnTo>
                <a:lnTo>
                  <a:pt x="0" y="284416"/>
                </a:lnTo>
                <a:lnTo>
                  <a:pt x="0" y="93560"/>
                </a:lnTo>
                <a:lnTo>
                  <a:pt x="7594" y="57141"/>
                </a:lnTo>
                <a:lnTo>
                  <a:pt x="28308" y="27401"/>
                </a:lnTo>
                <a:lnTo>
                  <a:pt x="59032" y="7351"/>
                </a:lnTo>
                <a:lnTo>
                  <a:pt x="96659" y="0"/>
                </a:lnTo>
                <a:lnTo>
                  <a:pt x="134287" y="7351"/>
                </a:lnTo>
                <a:lnTo>
                  <a:pt x="165011" y="27401"/>
                </a:lnTo>
                <a:lnTo>
                  <a:pt x="185724" y="57141"/>
                </a:lnTo>
                <a:lnTo>
                  <a:pt x="193319" y="93560"/>
                </a:lnTo>
                <a:lnTo>
                  <a:pt x="193319" y="284416"/>
                </a:lnTo>
                <a:lnTo>
                  <a:pt x="185724" y="320830"/>
                </a:lnTo>
                <a:lnTo>
                  <a:pt x="165011" y="350570"/>
                </a:lnTo>
                <a:lnTo>
                  <a:pt x="134287" y="370623"/>
                </a:lnTo>
                <a:lnTo>
                  <a:pt x="96659" y="377977"/>
                </a:lnTo>
                <a:close/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2657" y="378207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2657" y="3835494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2657" y="388889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2657" y="394231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7529" y="378207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7529" y="3835494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7529" y="388889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7529" y="394231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59791" y="0"/>
                </a:move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4989" y="411715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24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6475" y="3978445"/>
            <a:ext cx="297180" cy="144145"/>
          </a:xfrm>
          <a:custGeom>
            <a:avLst/>
            <a:gdLst/>
            <a:ahLst/>
            <a:cxnLst/>
            <a:rect l="l" t="t" r="r" b="b"/>
            <a:pathLst>
              <a:path w="297179" h="144145">
                <a:moveTo>
                  <a:pt x="297027" y="0"/>
                </a:moveTo>
                <a:lnTo>
                  <a:pt x="289455" y="45439"/>
                </a:lnTo>
                <a:lnTo>
                  <a:pt x="268371" y="84901"/>
                </a:lnTo>
                <a:lnTo>
                  <a:pt x="236221" y="116018"/>
                </a:lnTo>
                <a:lnTo>
                  <a:pt x="195453" y="136423"/>
                </a:lnTo>
                <a:lnTo>
                  <a:pt x="148513" y="143751"/>
                </a:lnTo>
                <a:lnTo>
                  <a:pt x="101569" y="136423"/>
                </a:lnTo>
                <a:lnTo>
                  <a:pt x="60800" y="116018"/>
                </a:lnTo>
                <a:lnTo>
                  <a:pt x="28652" y="84901"/>
                </a:lnTo>
                <a:lnTo>
                  <a:pt x="7570" y="45439"/>
                </a:lnTo>
                <a:lnTo>
                  <a:pt x="0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3592" y="418337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93" y="0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58410" y="3347956"/>
            <a:ext cx="175895" cy="208279"/>
          </a:xfrm>
          <a:custGeom>
            <a:avLst/>
            <a:gdLst/>
            <a:ahLst/>
            <a:cxnLst/>
            <a:rect l="l" t="t" r="r" b="b"/>
            <a:pathLst>
              <a:path w="175895" h="208279">
                <a:moveTo>
                  <a:pt x="175602" y="208076"/>
                </a:moveTo>
                <a:lnTo>
                  <a:pt x="88328" y="0"/>
                </a:lnTo>
                <a:lnTo>
                  <a:pt x="0" y="208076"/>
                </a:lnTo>
              </a:path>
            </a:pathLst>
          </a:custGeom>
          <a:ln w="2159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2360" y="2011400"/>
            <a:ext cx="3579647" cy="3939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8874" y="330648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8874" y="330648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990600"/>
                </a:move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close/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PROMT </a:t>
            </a:r>
            <a:r>
              <a:rPr spc="50" dirty="0"/>
              <a:t>для ФПК.</a:t>
            </a:r>
            <a:r>
              <a:rPr spc="290" dirty="0"/>
              <a:t> </a:t>
            </a:r>
            <a:r>
              <a:rPr spc="60" dirty="0"/>
              <a:t>Возможности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1600" y="2264252"/>
            <a:ext cx="3218180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Перевод </a:t>
            </a:r>
            <a:r>
              <a:rPr sz="2200" b="1" spc="-20" dirty="0">
                <a:solidFill>
                  <a:srgbClr val="32405A"/>
                </a:solidFill>
                <a:latin typeface="Roboto"/>
                <a:cs typeface="Roboto"/>
              </a:rPr>
              <a:t>текста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на </a:t>
            </a:r>
            <a:r>
              <a:rPr sz="2200" b="1" spc="-20" dirty="0">
                <a:solidFill>
                  <a:srgbClr val="32405A"/>
                </a:solidFill>
                <a:latin typeface="Roboto"/>
                <a:cs typeface="Roboto"/>
              </a:rPr>
              <a:t>фото 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и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 картинках</a:t>
            </a: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Можно</a:t>
            </a:r>
            <a:r>
              <a:rPr sz="2200" b="0" spc="-7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переводить</a:t>
            </a:r>
            <a:endParaRPr sz="2200">
              <a:latin typeface="Roboto Light"/>
              <a:cs typeface="Roboto Light"/>
            </a:endParaRPr>
          </a:p>
          <a:p>
            <a:pPr marL="12700" marR="285750">
              <a:lnSpc>
                <a:spcPct val="100000"/>
              </a:lnSpc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не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только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устную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речь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введенный</a:t>
            </a:r>
            <a:r>
              <a:rPr sz="2200" b="0" spc="-3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текст,</a:t>
            </a:r>
            <a:endParaRPr sz="22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но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надписи на</a:t>
            </a:r>
            <a:r>
              <a:rPr sz="2200" b="0" spc="-9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фото</a:t>
            </a:r>
            <a:endParaRPr sz="2200">
              <a:latin typeface="Roboto Light"/>
              <a:cs typeface="Roboto Light"/>
            </a:endParaRPr>
          </a:p>
          <a:p>
            <a:pPr marL="12700" marR="508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картинках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–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например,  объявления,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ценники</a:t>
            </a:r>
            <a:endParaRPr sz="2200">
              <a:latin typeface="Roboto Light"/>
              <a:cs typeface="Roboto Light"/>
            </a:endParaRPr>
          </a:p>
          <a:p>
            <a:pPr marL="12700" marR="988694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названия</a:t>
            </a:r>
            <a:r>
              <a:rPr sz="2200" b="0" spc="-9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блюд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меню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51053" y="3531448"/>
            <a:ext cx="412115" cy="533400"/>
          </a:xfrm>
          <a:custGeom>
            <a:avLst/>
            <a:gdLst/>
            <a:ahLst/>
            <a:cxnLst/>
            <a:rect l="l" t="t" r="r" b="b"/>
            <a:pathLst>
              <a:path w="412115" h="533400">
                <a:moveTo>
                  <a:pt x="411810" y="475500"/>
                </a:moveTo>
                <a:lnTo>
                  <a:pt x="411810" y="533400"/>
                </a:lnTo>
                <a:lnTo>
                  <a:pt x="0" y="533400"/>
                </a:lnTo>
                <a:lnTo>
                  <a:pt x="0" y="0"/>
                </a:lnTo>
                <a:lnTo>
                  <a:pt x="411810" y="0"/>
                </a:lnTo>
                <a:lnTo>
                  <a:pt x="411810" y="310426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1817" y="3694300"/>
            <a:ext cx="191135" cy="119380"/>
          </a:xfrm>
          <a:custGeom>
            <a:avLst/>
            <a:gdLst/>
            <a:ahLst/>
            <a:cxnLst/>
            <a:rect l="l" t="t" r="r" b="b"/>
            <a:pathLst>
              <a:path w="191134" h="119379">
                <a:moveTo>
                  <a:pt x="191046" y="119100"/>
                </a:moveTo>
                <a:lnTo>
                  <a:pt x="78943" y="0"/>
                </a:lnTo>
                <a:lnTo>
                  <a:pt x="0" y="83845"/>
                </a:lnTo>
              </a:path>
            </a:pathLst>
          </a:custGeom>
          <a:ln w="12699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60399" y="3599990"/>
            <a:ext cx="41910" cy="44450"/>
          </a:xfrm>
          <a:custGeom>
            <a:avLst/>
            <a:gdLst/>
            <a:ahLst/>
            <a:cxnLst/>
            <a:rect l="l" t="t" r="r" b="b"/>
            <a:pathLst>
              <a:path w="41909" h="44450">
                <a:moveTo>
                  <a:pt x="20675" y="43942"/>
                </a:moveTo>
                <a:lnTo>
                  <a:pt x="12633" y="42212"/>
                </a:lnTo>
                <a:lnTo>
                  <a:pt x="6061" y="37499"/>
                </a:lnTo>
                <a:lnTo>
                  <a:pt x="1626" y="30515"/>
                </a:lnTo>
                <a:lnTo>
                  <a:pt x="0" y="21971"/>
                </a:lnTo>
                <a:lnTo>
                  <a:pt x="1626" y="13426"/>
                </a:lnTo>
                <a:lnTo>
                  <a:pt x="6061" y="6442"/>
                </a:lnTo>
                <a:lnTo>
                  <a:pt x="12633" y="1729"/>
                </a:lnTo>
                <a:lnTo>
                  <a:pt x="20675" y="0"/>
                </a:lnTo>
                <a:lnTo>
                  <a:pt x="28712" y="1729"/>
                </a:lnTo>
                <a:lnTo>
                  <a:pt x="35285" y="6442"/>
                </a:lnTo>
                <a:lnTo>
                  <a:pt x="39722" y="13426"/>
                </a:lnTo>
                <a:lnTo>
                  <a:pt x="41351" y="21971"/>
                </a:lnTo>
                <a:lnTo>
                  <a:pt x="39722" y="30515"/>
                </a:lnTo>
                <a:lnTo>
                  <a:pt x="35285" y="37499"/>
                </a:lnTo>
                <a:lnTo>
                  <a:pt x="28712" y="42212"/>
                </a:lnTo>
                <a:lnTo>
                  <a:pt x="20675" y="43942"/>
                </a:lnTo>
                <a:close/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1053" y="3674856"/>
            <a:ext cx="246379" cy="131445"/>
          </a:xfrm>
          <a:custGeom>
            <a:avLst/>
            <a:gdLst/>
            <a:ahLst/>
            <a:cxnLst/>
            <a:rect l="l" t="t" r="r" b="b"/>
            <a:pathLst>
              <a:path w="246379" h="131445">
                <a:moveTo>
                  <a:pt x="0" y="131254"/>
                </a:moveTo>
                <a:lnTo>
                  <a:pt x="123545" y="0"/>
                </a:lnTo>
                <a:lnTo>
                  <a:pt x="245935" y="130022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9581" y="3908194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97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9998" y="390819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20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2698" y="393283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81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9396" y="393283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74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998" y="39328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361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7661" y="395747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18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8446" y="3957470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45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9998" y="3957470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434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36869" y="3848731"/>
            <a:ext cx="336550" cy="157480"/>
          </a:xfrm>
          <a:custGeom>
            <a:avLst/>
            <a:gdLst/>
            <a:ahLst/>
            <a:cxnLst/>
            <a:rect l="l" t="t" r="r" b="b"/>
            <a:pathLst>
              <a:path w="336550" h="157479">
                <a:moveTo>
                  <a:pt x="311099" y="156933"/>
                </a:moveTo>
                <a:lnTo>
                  <a:pt x="24930" y="156933"/>
                </a:lnTo>
                <a:lnTo>
                  <a:pt x="15226" y="154941"/>
                </a:lnTo>
                <a:lnTo>
                  <a:pt x="7302" y="149507"/>
                </a:lnTo>
                <a:lnTo>
                  <a:pt x="1959" y="141449"/>
                </a:lnTo>
                <a:lnTo>
                  <a:pt x="0" y="131584"/>
                </a:lnTo>
                <a:lnTo>
                  <a:pt x="0" y="25349"/>
                </a:lnTo>
                <a:lnTo>
                  <a:pt x="1959" y="15484"/>
                </a:lnTo>
                <a:lnTo>
                  <a:pt x="7302" y="7426"/>
                </a:lnTo>
                <a:lnTo>
                  <a:pt x="15226" y="1992"/>
                </a:lnTo>
                <a:lnTo>
                  <a:pt x="24930" y="0"/>
                </a:lnTo>
                <a:lnTo>
                  <a:pt x="311099" y="0"/>
                </a:lnTo>
                <a:lnTo>
                  <a:pt x="320809" y="1992"/>
                </a:lnTo>
                <a:lnTo>
                  <a:pt x="328737" y="7426"/>
                </a:lnTo>
                <a:lnTo>
                  <a:pt x="334082" y="15484"/>
                </a:lnTo>
                <a:lnTo>
                  <a:pt x="336041" y="25349"/>
                </a:lnTo>
                <a:lnTo>
                  <a:pt x="336041" y="131584"/>
                </a:lnTo>
                <a:lnTo>
                  <a:pt x="334082" y="141449"/>
                </a:lnTo>
                <a:lnTo>
                  <a:pt x="328737" y="149507"/>
                </a:lnTo>
                <a:lnTo>
                  <a:pt x="320809" y="154941"/>
                </a:lnTo>
                <a:lnTo>
                  <a:pt x="311099" y="156933"/>
                </a:lnTo>
                <a:close/>
              </a:path>
            </a:pathLst>
          </a:custGeom>
          <a:ln w="254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9340" y="3907897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4295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6150" y="390789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568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3777" y="392720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857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7350" y="392720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18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6150" y="3927202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34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8270" y="394650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364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86985" y="394650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06150" y="394650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567" y="0"/>
                </a:lnTo>
              </a:path>
            </a:pathLst>
          </a:custGeom>
          <a:ln w="12700">
            <a:solidFill>
              <a:srgbClr val="3240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2360" y="2007603"/>
            <a:ext cx="3579647" cy="3939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6749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Возможности</a:t>
            </a:r>
            <a:r>
              <a:rPr spc="105" dirty="0"/>
              <a:t> </a:t>
            </a:r>
            <a:r>
              <a:rPr spc="50" dirty="0"/>
              <a:t>приложения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905000" y="1814252"/>
            <a:ext cx="3813810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Специальные</a:t>
            </a: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 тематики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приложение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включены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тематики,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позволяющие  повысить качество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перевода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за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счет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обращения</a:t>
            </a:r>
            <a:endParaRPr sz="2200">
              <a:latin typeface="Roboto Light"/>
              <a:cs typeface="Roboto Light"/>
            </a:endParaRPr>
          </a:p>
          <a:p>
            <a:pPr marL="12700" marR="532765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профильным</a:t>
            </a:r>
            <a:r>
              <a:rPr sz="2200" b="0" spc="-10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словарям  по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темам: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00" y="4364335"/>
            <a:ext cx="3402329" cy="2083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7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Путешествие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</a:t>
            </a:r>
            <a:r>
              <a:rPr sz="2200" b="0" spc="-5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поезде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Здоровье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Безопасность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Питание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Футбол</a:t>
            </a:r>
            <a:endParaRPr sz="2200">
              <a:latin typeface="Roboto Light"/>
              <a:cs typeface="Roboto Light"/>
            </a:endParaRPr>
          </a:p>
        </p:txBody>
      </p:sp>
      <p:pic>
        <p:nvPicPr>
          <p:cNvPr id="4098" name="Picture 2" descr="I:\WORK\#РROMT\PROMT_19\През Анализатор\en-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5222" y="3336925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PROMT </a:t>
            </a:r>
            <a:r>
              <a:rPr spc="50" dirty="0"/>
              <a:t>для ФПК.</a:t>
            </a:r>
            <a:r>
              <a:rPr spc="290" dirty="0"/>
              <a:t> </a:t>
            </a:r>
            <a:r>
              <a:rPr spc="60" dirty="0"/>
              <a:t>Возможности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6600" y="1814252"/>
            <a:ext cx="6557645" cy="445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Font typeface="Roboto Light"/>
              <a:buChar char="•"/>
              <a:tabLst>
                <a:tab pos="342265" algn="l"/>
                <a:tab pos="343535" algn="l"/>
              </a:tabLst>
            </a:pP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Языки</a:t>
            </a:r>
            <a:endParaRPr sz="2200">
              <a:latin typeface="Roboto"/>
              <a:cs typeface="Roboto"/>
            </a:endParaRPr>
          </a:p>
          <a:p>
            <a:pPr marL="34290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6 европейских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языков:</a:t>
            </a:r>
            <a:endParaRPr sz="2200">
              <a:latin typeface="Roboto Light"/>
              <a:cs typeface="Roboto Light"/>
            </a:endParaRPr>
          </a:p>
          <a:p>
            <a:pPr marL="342900" marR="294005">
              <a:lnSpc>
                <a:spcPct val="100000"/>
              </a:lnSpc>
            </a:pP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русский,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английский,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французский,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немецкий,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португальский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 испанский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1600"/>
              </a:spcBef>
              <a:buFont typeface="Roboto Light"/>
              <a:buChar char="•"/>
              <a:tabLst>
                <a:tab pos="342265" algn="l"/>
                <a:tab pos="343535" algn="l"/>
              </a:tabLst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Отзывы</a:t>
            </a:r>
            <a:endParaRPr sz="2200">
              <a:latin typeface="Roboto"/>
              <a:cs typeface="Roboto"/>
            </a:endParaRPr>
          </a:p>
          <a:p>
            <a:pPr marL="342900" marR="508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приложении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реализована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возможность  написать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отправить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 сервер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отзыв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о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работе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переводчика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1595"/>
              </a:spcBef>
              <a:buFont typeface="Roboto Light"/>
              <a:buChar char="•"/>
              <a:tabLst>
                <a:tab pos="342265" algn="l"/>
                <a:tab pos="343535" algn="l"/>
              </a:tabLst>
            </a:pP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Работа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на ОС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Android</a:t>
            </a:r>
            <a:endParaRPr sz="2200">
              <a:latin typeface="Roboto"/>
              <a:cs typeface="Roboto"/>
            </a:endParaRPr>
          </a:p>
          <a:p>
            <a:pPr marL="342900" marR="198755">
              <a:lnSpc>
                <a:spcPct val="100000"/>
              </a:lnSpc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Возможно обращение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серверу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по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локальной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сети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(обновление, скачивание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словарей</a:t>
            </a:r>
            <a:endParaRPr sz="2200">
              <a:latin typeface="Roboto Light"/>
              <a:cs typeface="Roboto Light"/>
            </a:endParaRPr>
          </a:p>
          <a:p>
            <a:pPr marL="34290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разговорников, дополнительные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языки)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14</a:t>
            </a:fld>
            <a:endParaRPr dirty="0"/>
          </a:p>
        </p:txBody>
      </p:sp>
      <p:pic>
        <p:nvPicPr>
          <p:cNvPr id="3074" name="Picture 2" descr="I:\WORK\#РROMT\PROMT_19\През Анализатор\en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124" y="4937125"/>
            <a:ext cx="1162050" cy="1195388"/>
          </a:xfrm>
          <a:prstGeom prst="rect">
            <a:avLst/>
          </a:prstGeom>
          <a:noFill/>
        </p:spPr>
      </p:pic>
      <p:pic>
        <p:nvPicPr>
          <p:cNvPr id="3075" name="Picture 3" descr="I:\WORK\#РROMT\PROMT_19\През Анализатор\en-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2950" y="2041525"/>
            <a:ext cx="1000125" cy="971550"/>
          </a:xfrm>
          <a:prstGeom prst="rect">
            <a:avLst/>
          </a:prstGeom>
          <a:noFill/>
        </p:spPr>
      </p:pic>
      <p:pic>
        <p:nvPicPr>
          <p:cNvPr id="3076" name="Picture 4" descr="I:\WORK\#РROMT\PROMT_19\През Анализатор\en-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0550" y="3413125"/>
            <a:ext cx="135255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0" y="914402"/>
            <a:ext cx="3753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ФПК </a:t>
            </a:r>
            <a:r>
              <a:rPr dirty="0"/>
              <a:t>о</a:t>
            </a:r>
            <a:r>
              <a:rPr spc="200" dirty="0"/>
              <a:t> </a:t>
            </a:r>
            <a:r>
              <a:rPr spc="50" dirty="0"/>
              <a:t>проекте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1600" y="1642270"/>
            <a:ext cx="7366000" cy="303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ФПК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– лидер по направлениям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дальнего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следования,</a:t>
            </a:r>
            <a:r>
              <a:rPr sz="1900" b="0" i="1" spc="-3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расстояние</a:t>
            </a:r>
            <a:endParaRPr sz="19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1900" b="0" spc="-5" dirty="0">
                <a:solidFill>
                  <a:srgbClr val="32405A"/>
                </a:solidFill>
                <a:latin typeface="Roboto Condensed Light"/>
                <a:cs typeface="Roboto Condensed Light"/>
              </a:rPr>
              <a:t>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средней поездки</a:t>
            </a:r>
            <a:r>
              <a:rPr sz="1900" b="0" spc="-5" dirty="0">
                <a:solidFill>
                  <a:srgbClr val="32405A"/>
                </a:solidFill>
                <a:latin typeface="Roboto Condensed Light"/>
                <a:cs typeface="Roboto Condensed Light"/>
              </a:rPr>
              <a:t>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составляет </a:t>
            </a:r>
            <a:r>
              <a:rPr sz="19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около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1000 км,</a:t>
            </a:r>
            <a:r>
              <a:rPr sz="1900" b="0" i="1" spc="5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поэтому</a:t>
            </a:r>
            <a:endParaRPr sz="1900">
              <a:latin typeface="Roboto Light"/>
              <a:cs typeface="Roboto Light"/>
            </a:endParaRPr>
          </a:p>
          <a:p>
            <a:pPr marL="12700" marR="122555">
              <a:lnSpc>
                <a:spcPct val="100000"/>
              </a:lnSpc>
            </a:pP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для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пассажира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качество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взаимодействие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с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проводниками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– </a:t>
            </a:r>
            <a:r>
              <a:rPr sz="19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один 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из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ключевых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факторов,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влияющих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на </a:t>
            </a:r>
            <a:r>
              <a:rPr sz="19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комфорт</a:t>
            </a:r>
            <a:r>
              <a:rPr sz="1900" b="0" i="1" spc="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путешествия.</a:t>
            </a:r>
            <a:endParaRPr sz="1900">
              <a:latin typeface="Roboto Light"/>
              <a:cs typeface="Roboto Light"/>
            </a:endParaRPr>
          </a:p>
          <a:p>
            <a:pPr marL="12700" marR="162560">
              <a:lnSpc>
                <a:spcPct val="100000"/>
              </a:lnSpc>
              <a:spcBef>
                <a:spcPts val="1600"/>
              </a:spcBef>
            </a:pP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Проект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с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PROMT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помог нам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сделать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первый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шаг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вопросе 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преодоления языкового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барьера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между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проводниками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и нашими  пассажирами из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других стран во время ЧМ</a:t>
            </a:r>
            <a:r>
              <a:rPr sz="19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2018.</a:t>
            </a:r>
            <a:endParaRPr sz="1900">
              <a:latin typeface="Roboto Light"/>
              <a:cs typeface="Roboto Light"/>
            </a:endParaRP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Мы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надеемся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продолжить сотрудничество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с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PROMT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по 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внедрению  технологий перевода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для </a:t>
            </a:r>
            <a:r>
              <a:rPr sz="1900" b="0" i="1" dirty="0">
                <a:solidFill>
                  <a:srgbClr val="32405A"/>
                </a:solidFill>
                <a:latin typeface="Roboto Light"/>
                <a:cs typeface="Roboto Light"/>
              </a:rPr>
              <a:t>повышения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качества</a:t>
            </a:r>
            <a:r>
              <a:rPr sz="19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обслуживания</a:t>
            </a:r>
            <a:r>
              <a:rPr sz="1900" b="0" spc="-5" dirty="0">
                <a:solidFill>
                  <a:srgbClr val="32405A"/>
                </a:solidFill>
                <a:latin typeface="Roboto Condensed Light"/>
                <a:cs typeface="Roboto Condensed Light"/>
              </a:rPr>
              <a:t></a:t>
            </a:r>
            <a:r>
              <a:rPr sz="19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.</a:t>
            </a:r>
            <a:endParaRPr sz="1900">
              <a:latin typeface="Roboto Light"/>
              <a:cs typeface="Robot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1600" y="4934084"/>
            <a:ext cx="343979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0" spc="-10" dirty="0">
                <a:solidFill>
                  <a:srgbClr val="32405A"/>
                </a:solidFill>
                <a:latin typeface="Roboto Light"/>
                <a:cs typeface="Roboto Light"/>
              </a:rPr>
              <a:t>ЕМЧЕНКО</a:t>
            </a:r>
            <a:r>
              <a:rPr sz="1900" b="0" spc="-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spc="-90" dirty="0">
                <a:solidFill>
                  <a:srgbClr val="32405A"/>
                </a:solidFill>
                <a:latin typeface="Roboto Light"/>
                <a:cs typeface="Roboto Light"/>
              </a:rPr>
              <a:t>ОЛЕГ,</a:t>
            </a:r>
            <a:endParaRPr sz="1900">
              <a:latin typeface="Roboto Light"/>
              <a:cs typeface="Roboto Light"/>
            </a:endParaRPr>
          </a:p>
          <a:p>
            <a:pPr marL="12700" marR="5080">
              <a:lnSpc>
                <a:spcPct val="100000"/>
              </a:lnSpc>
            </a:pPr>
            <a:r>
              <a:rPr sz="1900" b="0" dirty="0">
                <a:solidFill>
                  <a:srgbClr val="32405A"/>
                </a:solidFill>
                <a:latin typeface="Roboto Light"/>
                <a:cs typeface="Roboto Light"/>
              </a:rPr>
              <a:t>Начальник </a:t>
            </a:r>
            <a:r>
              <a:rPr sz="1900" b="0" spc="-20" dirty="0">
                <a:solidFill>
                  <a:srgbClr val="32405A"/>
                </a:solidFill>
                <a:latin typeface="Roboto Light"/>
                <a:cs typeface="Roboto Light"/>
              </a:rPr>
              <a:t>отдела </a:t>
            </a:r>
            <a:r>
              <a:rPr sz="1900" b="0" spc="-5" dirty="0">
                <a:solidFill>
                  <a:srgbClr val="32405A"/>
                </a:solidFill>
                <a:latin typeface="Roboto Light"/>
                <a:cs typeface="Roboto Light"/>
              </a:rPr>
              <a:t>управления  </a:t>
            </a:r>
            <a:r>
              <a:rPr sz="1900" b="0" spc="-15" dirty="0">
                <a:solidFill>
                  <a:srgbClr val="32405A"/>
                </a:solidFill>
                <a:latin typeface="Roboto Light"/>
                <a:cs typeface="Roboto Light"/>
              </a:rPr>
              <a:t>ИТ</a:t>
            </a:r>
            <a:r>
              <a:rPr sz="1900" b="0" spc="-5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spc="-5" dirty="0">
                <a:solidFill>
                  <a:srgbClr val="32405A"/>
                </a:solidFill>
                <a:latin typeface="Roboto Light"/>
                <a:cs typeface="Roboto Light"/>
              </a:rPr>
              <a:t>проектами</a:t>
            </a:r>
            <a:endParaRPr sz="19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1900" b="0" spc="-15" dirty="0">
                <a:solidFill>
                  <a:srgbClr val="32405A"/>
                </a:solidFill>
                <a:latin typeface="Roboto Light"/>
                <a:cs typeface="Roboto Light"/>
              </a:rPr>
              <a:t>ОАО </a:t>
            </a:r>
            <a:r>
              <a:rPr sz="1900" b="0" dirty="0">
                <a:solidFill>
                  <a:srgbClr val="32405A"/>
                </a:solidFill>
                <a:latin typeface="Roboto Light"/>
                <a:cs typeface="Roboto Light"/>
              </a:rPr>
              <a:t>«ФПК»</a:t>
            </a:r>
            <a:r>
              <a:rPr sz="1900" b="0" spc="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900" b="0" spc="-10" dirty="0">
                <a:solidFill>
                  <a:srgbClr val="32405A"/>
                </a:solidFill>
                <a:latin typeface="Roboto Light"/>
                <a:cs typeface="Roboto Light"/>
              </a:rPr>
              <a:t>(РЖД)</a:t>
            </a:r>
            <a:endParaRPr sz="1900">
              <a:latin typeface="Roboto Light"/>
              <a:cs typeface="Robot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4991" y="5343603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E30613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E30613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E30613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15</a:t>
            </a:fld>
            <a:endParaRPr dirty="0"/>
          </a:p>
        </p:txBody>
      </p:sp>
      <p:pic>
        <p:nvPicPr>
          <p:cNvPr id="2050" name="Picture 2" descr="I:\WORK\#РROMT\PROMT_19\През Анализатор\en-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599" y="4976813"/>
            <a:ext cx="7708901" cy="217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3708" y="3647178"/>
            <a:ext cx="3311530" cy="326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4436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PROMT </a:t>
            </a:r>
            <a:r>
              <a:rPr dirty="0"/>
              <a:t>о</a:t>
            </a:r>
            <a:r>
              <a:rPr spc="165" dirty="0"/>
              <a:t> </a:t>
            </a:r>
            <a:r>
              <a:rPr spc="50" dirty="0"/>
              <a:t>проекте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latin typeface="Roboto Condensed"/>
                <a:cs typeface="Roboto Condensed"/>
              </a:rPr>
              <a:t>" </a:t>
            </a:r>
            <a:r>
              <a:rPr spc="-10" smtClean="0"/>
              <a:t>Это </a:t>
            </a:r>
            <a:r>
              <a:rPr dirty="0"/>
              <a:t>уникальный </a:t>
            </a:r>
            <a:r>
              <a:rPr spc="-5" dirty="0"/>
              <a:t>проект, не имеющий аналогов </a:t>
            </a:r>
            <a:r>
              <a:rPr dirty="0"/>
              <a:t>в</a:t>
            </a:r>
            <a:r>
              <a:rPr spc="5" dirty="0"/>
              <a:t> </a:t>
            </a:r>
            <a:r>
              <a:rPr spc="-10"/>
              <a:t>мире</a:t>
            </a:r>
            <a:r>
              <a:rPr spc="-10" smtClean="0"/>
              <a:t>.</a:t>
            </a:r>
            <a:r>
              <a:rPr lang="ru-RU" spc="-10" dirty="0" smtClean="0">
                <a:latin typeface="Roboto Condensed"/>
                <a:cs typeface="Roboto Condensed"/>
              </a:rPr>
              <a:t>"</a:t>
            </a:r>
            <a:endParaRPr spc="-10" dirty="0">
              <a:latin typeface="Roboto Condensed"/>
              <a:cs typeface="Roboto Condensed"/>
            </a:endParaRPr>
          </a:p>
          <a:p>
            <a:pPr marL="278130" marR="5080" indent="8255">
              <a:lnSpc>
                <a:spcPct val="100000"/>
              </a:lnSpc>
              <a:spcBef>
                <a:spcPts val="1600"/>
              </a:spcBef>
            </a:pPr>
            <a:r>
              <a:rPr b="0" spc="-10" dirty="0">
                <a:latin typeface="Roboto Light"/>
                <a:cs typeface="Roboto Light"/>
              </a:rPr>
              <a:t>Приложение </a:t>
            </a:r>
            <a:r>
              <a:rPr b="0" spc="-5" dirty="0">
                <a:latin typeface="Roboto Light"/>
                <a:cs typeface="Roboto Light"/>
              </a:rPr>
              <a:t>учитывает специфику </a:t>
            </a:r>
            <a:r>
              <a:rPr b="0" spc="-10" dirty="0">
                <a:latin typeface="Roboto Light"/>
                <a:cs typeface="Roboto Light"/>
              </a:rPr>
              <a:t>работы </a:t>
            </a:r>
            <a:r>
              <a:rPr b="0" dirty="0">
                <a:latin typeface="Roboto Light"/>
                <a:cs typeface="Roboto Light"/>
              </a:rPr>
              <a:t>с иностранными  </a:t>
            </a:r>
            <a:r>
              <a:rPr b="0" i="1" spc="-10" dirty="0">
                <a:latin typeface="Roboto Light"/>
                <a:cs typeface="Roboto Light"/>
              </a:rPr>
              <a:t>гостями </a:t>
            </a:r>
            <a:r>
              <a:rPr b="0" i="1" dirty="0">
                <a:latin typeface="Roboto Light"/>
                <a:cs typeface="Roboto Light"/>
              </a:rPr>
              <a:t>на </a:t>
            </a:r>
            <a:r>
              <a:rPr b="0" i="1" spc="-5" dirty="0">
                <a:latin typeface="Roboto Light"/>
                <a:cs typeface="Roboto Light"/>
              </a:rPr>
              <a:t>российских железных дорогах, </a:t>
            </a:r>
            <a:r>
              <a:rPr b="0" i="1" dirty="0">
                <a:latin typeface="Roboto Light"/>
                <a:cs typeface="Roboto Light"/>
              </a:rPr>
              <a:t>помогая </a:t>
            </a:r>
            <a:r>
              <a:rPr b="0" i="1" spc="-10" dirty="0">
                <a:latin typeface="Roboto Light"/>
                <a:cs typeface="Roboto Light"/>
              </a:rPr>
              <a:t>проводникам  </a:t>
            </a:r>
            <a:r>
              <a:rPr b="0" i="1" spc="-5" dirty="0">
                <a:latin typeface="Roboto Light"/>
                <a:cs typeface="Roboto Light"/>
              </a:rPr>
              <a:t>справляться </a:t>
            </a:r>
            <a:r>
              <a:rPr b="0" i="1" dirty="0">
                <a:latin typeface="Roboto Light"/>
                <a:cs typeface="Roboto Light"/>
              </a:rPr>
              <a:t>с </a:t>
            </a:r>
            <a:r>
              <a:rPr b="0" i="1" spc="-5" dirty="0">
                <a:latin typeface="Roboto Light"/>
                <a:cs typeface="Roboto Light"/>
              </a:rPr>
              <a:t>повседневными </a:t>
            </a:r>
            <a:r>
              <a:rPr b="0" i="1" spc="-10" dirty="0">
                <a:latin typeface="Roboto Light"/>
                <a:cs typeface="Roboto Light"/>
              </a:rPr>
              <a:t>трудностями </a:t>
            </a:r>
            <a:r>
              <a:rPr b="0" i="1" dirty="0">
                <a:latin typeface="Roboto Light"/>
                <a:cs typeface="Roboto Light"/>
              </a:rPr>
              <a:t>и </a:t>
            </a:r>
            <a:r>
              <a:rPr b="0" i="1" spc="-5" dirty="0">
                <a:latin typeface="Roboto Light"/>
                <a:cs typeface="Roboto Light"/>
              </a:rPr>
              <a:t>задачами, </a:t>
            </a:r>
            <a:r>
              <a:rPr b="0" i="1" dirty="0">
                <a:latin typeface="Roboto Light"/>
                <a:cs typeface="Roboto Light"/>
              </a:rPr>
              <a:t>и их  </a:t>
            </a:r>
            <a:r>
              <a:rPr b="0" i="1" spc="-10" dirty="0">
                <a:latin typeface="Roboto Light"/>
                <a:cs typeface="Roboto Light"/>
              </a:rPr>
              <a:t>успешная работа </a:t>
            </a:r>
            <a:r>
              <a:rPr b="0" i="1" dirty="0">
                <a:latin typeface="Roboto Light"/>
                <a:cs typeface="Roboto Light"/>
              </a:rPr>
              <a:t>на </a:t>
            </a:r>
            <a:r>
              <a:rPr b="0" i="1" spc="-5" dirty="0">
                <a:latin typeface="Roboto Light"/>
                <a:cs typeface="Roboto Light"/>
              </a:rPr>
              <a:t>прошедшем </a:t>
            </a:r>
            <a:r>
              <a:rPr b="0" i="1" spc="-15" dirty="0">
                <a:latin typeface="Roboto Light"/>
                <a:cs typeface="Roboto Light"/>
              </a:rPr>
              <a:t>Чемпионате </a:t>
            </a:r>
            <a:r>
              <a:rPr b="0" i="1" dirty="0">
                <a:latin typeface="Roboto Light"/>
                <a:cs typeface="Roboto Light"/>
              </a:rPr>
              <a:t>мира по </a:t>
            </a:r>
            <a:r>
              <a:rPr b="0" i="1" spc="-5" dirty="0">
                <a:latin typeface="Roboto Light"/>
                <a:cs typeface="Roboto Light"/>
              </a:rPr>
              <a:t>футболу  доказала </a:t>
            </a:r>
            <a:r>
              <a:rPr b="0" i="1" spc="-30" dirty="0">
                <a:latin typeface="Roboto Light"/>
                <a:cs typeface="Roboto Light"/>
              </a:rPr>
              <a:t>это.</a:t>
            </a:r>
          </a:p>
          <a:p>
            <a:pPr marL="281940" marR="2122805" indent="-52069">
              <a:lnSpc>
                <a:spcPct val="100000"/>
              </a:lnSpc>
              <a:spcBef>
                <a:spcPts val="1600"/>
              </a:spcBef>
            </a:pPr>
            <a:r>
              <a:rPr lang="ru-RU" spc="-10" dirty="0" smtClean="0">
                <a:latin typeface="Roboto Condensed"/>
                <a:cs typeface="Roboto Condensed"/>
              </a:rPr>
              <a:t>" </a:t>
            </a:r>
            <a:r>
              <a:rPr spc="-5" smtClean="0"/>
              <a:t>PROMT </a:t>
            </a:r>
            <a:r>
              <a:rPr spc="-5"/>
              <a:t>для </a:t>
            </a:r>
            <a:r>
              <a:rPr smtClean="0"/>
              <a:t>ФПК</a:t>
            </a:r>
            <a:r>
              <a:rPr lang="ru-RU" spc="-10" dirty="0" smtClean="0">
                <a:latin typeface="Roboto Condensed"/>
                <a:cs typeface="Roboto Condensed"/>
              </a:rPr>
              <a:t> "</a:t>
            </a:r>
            <a:r>
              <a:rPr smtClean="0">
                <a:latin typeface="Roboto Condensed"/>
                <a:cs typeface="Roboto Condensed"/>
              </a:rPr>
              <a:t> </a:t>
            </a:r>
            <a:r>
              <a:rPr dirty="0"/>
              <a:t>- </a:t>
            </a:r>
            <a:r>
              <a:rPr spc="-5" dirty="0"/>
              <a:t>очередной </a:t>
            </a:r>
            <a:r>
              <a:rPr spc="-5"/>
              <a:t>шаг </a:t>
            </a:r>
            <a:r>
              <a:rPr lang="ru-RU" spc="-5" dirty="0" smtClean="0"/>
              <a:t/>
            </a:r>
            <a:br>
              <a:rPr lang="ru-RU" spc="-5" dirty="0" smtClean="0"/>
            </a:br>
            <a:r>
              <a:rPr smtClean="0"/>
              <a:t>в </a:t>
            </a:r>
            <a:r>
              <a:rPr spc="-20" dirty="0"/>
              <a:t>будущее  </a:t>
            </a:r>
            <a:r>
              <a:rPr i="1" spc="-5" dirty="0"/>
              <a:t>без </a:t>
            </a:r>
            <a:r>
              <a:rPr i="1" spc="-10" dirty="0"/>
              <a:t>языковых</a:t>
            </a:r>
            <a:r>
              <a:rPr i="1" spc="-5" dirty="0"/>
              <a:t> </a:t>
            </a:r>
            <a:r>
              <a:rPr i="1" spc="-10" dirty="0"/>
              <a:t>барьеров.</a:t>
            </a:r>
          </a:p>
          <a:p>
            <a:pPr marL="285115">
              <a:lnSpc>
                <a:spcPct val="100000"/>
              </a:lnSpc>
              <a:spcBef>
                <a:spcPts val="1600"/>
              </a:spcBef>
            </a:pPr>
            <a:r>
              <a:rPr b="0" i="0" spc="-5" dirty="0">
                <a:latin typeface="Roboto Light"/>
                <a:cs typeface="Roboto Light"/>
              </a:rPr>
              <a:t>Никита </a:t>
            </a:r>
            <a:r>
              <a:rPr b="0" i="0" spc="-10" dirty="0">
                <a:latin typeface="Roboto Light"/>
                <a:cs typeface="Roboto Light"/>
              </a:rPr>
              <a:t>Шаблыков,</a:t>
            </a:r>
          </a:p>
          <a:p>
            <a:pPr marL="284480">
              <a:lnSpc>
                <a:spcPct val="100000"/>
              </a:lnSpc>
            </a:pPr>
            <a:r>
              <a:rPr b="0" i="0" spc="-10" dirty="0">
                <a:latin typeface="Roboto Light"/>
                <a:cs typeface="Roboto Light"/>
              </a:rPr>
              <a:t>Коммерческий директор </a:t>
            </a:r>
            <a:r>
              <a:rPr b="0" i="0">
                <a:latin typeface="Roboto Light"/>
                <a:cs typeface="Roboto Light"/>
              </a:rPr>
              <a:t>ООО</a:t>
            </a:r>
            <a:r>
              <a:rPr b="0" i="0" spc="0">
                <a:latin typeface="Roboto Light"/>
                <a:cs typeface="Roboto Light"/>
              </a:rPr>
              <a:t> </a:t>
            </a:r>
            <a:r>
              <a:rPr lang="ru-RU" b="0" i="0" spc="-30" dirty="0" smtClean="0">
                <a:latin typeface="Roboto Light"/>
                <a:cs typeface="Roboto Light"/>
              </a:rPr>
              <a:t>"</a:t>
            </a:r>
            <a:r>
              <a:rPr b="0" i="0" spc="-30" smtClean="0">
                <a:latin typeface="Roboto Light"/>
                <a:cs typeface="Roboto Light"/>
              </a:rPr>
              <a:t>ПРОМТ</a:t>
            </a:r>
            <a:r>
              <a:rPr lang="ru-RU" b="0" i="0" spc="-30" dirty="0" smtClean="0">
                <a:latin typeface="Roboto Light"/>
                <a:cs typeface="Roboto Light"/>
              </a:rPr>
              <a:t>"</a:t>
            </a:r>
            <a:endParaRPr b="0" i="0" spc="-30" dirty="0">
              <a:latin typeface="Roboto Light"/>
              <a:cs typeface="Roboto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5671" y="4107891"/>
            <a:ext cx="2376327" cy="2376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8445" y="1085173"/>
            <a:ext cx="129032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 algn="r">
              <a:lnSpc>
                <a:spcPct val="109300"/>
              </a:lnSpc>
              <a:spcBef>
                <a:spcPts val="95"/>
              </a:spcBef>
            </a:pPr>
            <a:r>
              <a:rPr sz="1450" spc="0" smtClean="0">
                <a:solidFill>
                  <a:srgbClr val="E30613"/>
                </a:solidFill>
                <a:latin typeface="Roboto"/>
                <a:cs typeface="Roboto"/>
              </a:rPr>
              <a:t>Федеральнаяпассажирская</a:t>
            </a:r>
            <a:endParaRPr sz="1450" smtClean="0">
              <a:latin typeface="Roboto"/>
              <a:cs typeface="Roboto"/>
            </a:endParaRPr>
          </a:p>
          <a:p>
            <a:pPr marL="408305" algn="r">
              <a:lnSpc>
                <a:spcPct val="100000"/>
              </a:lnSpc>
              <a:spcBef>
                <a:spcPts val="160"/>
              </a:spcBef>
            </a:pPr>
            <a:r>
              <a:rPr sz="1450" smtClean="0">
                <a:solidFill>
                  <a:srgbClr val="E30613"/>
                </a:solidFill>
                <a:latin typeface="Roboto"/>
                <a:cs typeface="Roboto"/>
              </a:rPr>
              <a:t>компания</a:t>
            </a:r>
            <a:endParaRPr sz="145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6649" y="1054102"/>
            <a:ext cx="1585349" cy="88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4253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 </a:t>
            </a:r>
            <a:r>
              <a:rPr spc="55" dirty="0"/>
              <a:t>компании</a:t>
            </a:r>
            <a:r>
              <a:rPr spc="235" dirty="0"/>
              <a:t> </a:t>
            </a:r>
            <a:r>
              <a:rPr spc="75" dirty="0"/>
              <a:t>ФПК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58399" y="2339383"/>
            <a:ext cx="8164195" cy="3267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1864995" indent="-330200">
              <a:lnSpc>
                <a:spcPct val="100000"/>
              </a:lnSpc>
              <a:spcBef>
                <a:spcPts val="100"/>
              </a:spcBef>
              <a:buFont typeface="Roboto Light"/>
              <a:buChar char="•"/>
              <a:tabLst>
                <a:tab pos="342265" algn="l"/>
                <a:tab pos="343535" algn="l"/>
                <a:tab pos="1737360" algn="l"/>
              </a:tabLst>
            </a:pP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1 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место</a:t>
            </a: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	Европе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по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количеству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пассажиров:  более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110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млн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пассажиров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35" dirty="0">
                <a:solidFill>
                  <a:srgbClr val="32405A"/>
                </a:solidFill>
                <a:latin typeface="Roboto Light"/>
                <a:cs typeface="Roboto Light"/>
              </a:rPr>
              <a:t>год</a:t>
            </a:r>
            <a:endParaRPr sz="2200" dirty="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1600"/>
              </a:spcBef>
              <a:buFont typeface="Roboto Light"/>
              <a:buChar char="•"/>
              <a:tabLst>
                <a:tab pos="342265" algn="l"/>
                <a:tab pos="343535" algn="l"/>
                <a:tab pos="1706245" algn="l"/>
              </a:tabLst>
            </a:pP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1</a:t>
            </a:r>
            <a:r>
              <a:rPr sz="2200" b="1" spc="-40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30" dirty="0">
                <a:solidFill>
                  <a:srgbClr val="32405A"/>
                </a:solidFill>
                <a:latin typeface="Roboto"/>
                <a:cs typeface="Roboto"/>
              </a:rPr>
              <a:t>место</a:t>
            </a:r>
            <a:r>
              <a:rPr sz="2200" b="1" spc="-60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	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Европе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по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величине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парка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пассажирских</a:t>
            </a:r>
            <a:r>
              <a:rPr sz="2200" b="0" spc="-14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30" dirty="0">
                <a:solidFill>
                  <a:srgbClr val="32405A"/>
                </a:solidFill>
                <a:latin typeface="Roboto Light"/>
                <a:cs typeface="Roboto Light"/>
              </a:rPr>
              <a:t>вагонов</a:t>
            </a:r>
            <a:endParaRPr sz="2200" dirty="0">
              <a:latin typeface="Roboto Light"/>
              <a:cs typeface="Roboto Light"/>
            </a:endParaRPr>
          </a:p>
          <a:p>
            <a:pPr marL="347345">
              <a:lnSpc>
                <a:spcPct val="100000"/>
              </a:lnSpc>
              <a:spcBef>
                <a:spcPts val="2100"/>
              </a:spcBef>
            </a:pPr>
            <a:r>
              <a:rPr sz="2200" b="1" spc="40" dirty="0">
                <a:solidFill>
                  <a:srgbClr val="32405A"/>
                </a:solidFill>
                <a:latin typeface="Roboto Black"/>
                <a:cs typeface="Roboto Black"/>
              </a:rPr>
              <a:t>ГЕОГРАФИЯ:</a:t>
            </a:r>
            <a:endParaRPr sz="2200" dirty="0">
              <a:latin typeface="Roboto Black"/>
              <a:cs typeface="Roboto Black"/>
            </a:endParaRPr>
          </a:p>
          <a:p>
            <a:pPr marL="342900" marR="1472565">
              <a:lnSpc>
                <a:spcPct val="100000"/>
              </a:lnSpc>
              <a:spcBef>
                <a:spcPts val="1600"/>
              </a:spcBef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территория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России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от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Калининграда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до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Находки,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от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Мурманска до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Сочи</a:t>
            </a:r>
            <a:endParaRPr sz="2200" dirty="0">
              <a:latin typeface="Roboto Light"/>
              <a:cs typeface="Roboto Light"/>
            </a:endParaRP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-US" sz="2200" b="1" spc="-15" dirty="0" smtClean="0">
                <a:solidFill>
                  <a:srgbClr val="32405A"/>
                </a:solidFill>
                <a:latin typeface="Roboto"/>
                <a:cs typeface="Roboto"/>
              </a:rPr>
              <a:t>40</a:t>
            </a:r>
            <a:r>
              <a:rPr sz="2200" b="1" spc="-15" dirty="0" smtClean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0" spc="-30" dirty="0">
                <a:solidFill>
                  <a:srgbClr val="32405A"/>
                </a:solidFill>
                <a:latin typeface="Roboto Light"/>
                <a:cs typeface="Roboto Light"/>
              </a:rPr>
              <a:t>международных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направления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lang="en-US" sz="2200" b="1" spc="-15" dirty="0" smtClean="0">
                <a:solidFill>
                  <a:srgbClr val="32405A"/>
                </a:solidFill>
                <a:latin typeface="Roboto"/>
                <a:cs typeface="Roboto"/>
              </a:rPr>
              <a:t>22</a:t>
            </a:r>
            <a:r>
              <a:rPr sz="2200" b="1" spc="-15" dirty="0" smtClean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странах Европы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</a:t>
            </a:r>
            <a:r>
              <a:rPr sz="2200" b="0" spc="-26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Азии</a:t>
            </a:r>
            <a:endParaRPr sz="2200" dirty="0">
              <a:latin typeface="Roboto Light"/>
              <a:cs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6998" y="914402"/>
            <a:ext cx="6195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Стратегические</a:t>
            </a:r>
            <a:r>
              <a:rPr spc="110" dirty="0"/>
              <a:t> </a:t>
            </a:r>
            <a:r>
              <a:rPr spc="55" dirty="0"/>
              <a:t>вызовы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5000" y="2075252"/>
            <a:ext cx="3502025" cy="415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Высокая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конкуренция,</a:t>
            </a:r>
            <a:endParaRPr sz="2200">
              <a:latin typeface="Roboto Light"/>
              <a:cs typeface="Roboto Light"/>
            </a:endParaRPr>
          </a:p>
          <a:p>
            <a:pPr marL="342900" marR="9525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частности, со</a:t>
            </a:r>
            <a:r>
              <a:rPr sz="2200" b="0" spc="-9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стороны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авиаперевозчиков</a:t>
            </a:r>
            <a:endParaRPr sz="2200">
              <a:latin typeface="Roboto Light"/>
              <a:cs typeface="Roboto Light"/>
            </a:endParaRPr>
          </a:p>
          <a:p>
            <a:pPr marL="342900" marR="17145" indent="-330200">
              <a:lnSpc>
                <a:spcPct val="100000"/>
              </a:lnSpc>
              <a:spcBef>
                <a:spcPts val="20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Повышение</a:t>
            </a:r>
            <a:r>
              <a:rPr sz="2200" b="0" spc="-9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требований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клиентов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качеству  услуг</a:t>
            </a:r>
            <a:endParaRPr sz="22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342900" marR="5080">
              <a:lnSpc>
                <a:spcPct val="100000"/>
              </a:lnSpc>
            </a:pP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«Время в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пути»</a:t>
            </a:r>
            <a:r>
              <a:rPr sz="2200" b="1" spc="-85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должно 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быть</a:t>
            </a: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 комфортным</a:t>
            </a:r>
            <a:endParaRPr sz="2200">
              <a:latin typeface="Roboto"/>
              <a:cs typeface="Roboto"/>
            </a:endParaRPr>
          </a:p>
          <a:p>
            <a:pPr marL="342900" marR="697230">
              <a:lnSpc>
                <a:spcPct val="100000"/>
              </a:lnSpc>
            </a:pP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и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безопасным</a:t>
            </a:r>
            <a:r>
              <a:rPr sz="2200" b="1" spc="-100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для  пассажиров!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2347" y="2157806"/>
            <a:ext cx="3579660" cy="402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95250">
                <a:lnSpc>
                  <a:spcPct val="100000"/>
                </a:lnSpc>
                <a:spcBef>
                  <a:spcPts val="25"/>
                </a:spcBef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5969635" cy="1143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60" dirty="0"/>
              <a:t>Пассажиры </a:t>
            </a:r>
            <a:r>
              <a:rPr dirty="0"/>
              <a:t>- </a:t>
            </a:r>
            <a:r>
              <a:rPr spc="30" dirty="0"/>
              <a:t>не только  </a:t>
            </a:r>
            <a:r>
              <a:rPr spc="60" dirty="0"/>
              <a:t>граждане</a:t>
            </a:r>
            <a:r>
              <a:rPr spc="140" dirty="0"/>
              <a:t> </a:t>
            </a:r>
            <a:r>
              <a:rPr spc="50" dirty="0"/>
              <a:t>России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5000" y="2149636"/>
            <a:ext cx="4115435" cy="425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Организованные</a:t>
            </a:r>
            <a:endParaRPr sz="2200">
              <a:latin typeface="Roboto Light"/>
              <a:cs typeface="Roboto Light"/>
            </a:endParaRPr>
          </a:p>
          <a:p>
            <a:pPr marL="342900" marR="24765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самостоятельные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иностранные туристы,  участники</a:t>
            </a:r>
            <a:r>
              <a:rPr sz="2200" b="0" spc="-7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международных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спортивных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культурных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мероприятий в</a:t>
            </a:r>
            <a:r>
              <a:rPr sz="2200" b="0" spc="-3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столице</a:t>
            </a:r>
            <a:endParaRPr sz="2200">
              <a:latin typeface="Roboto Light"/>
              <a:cs typeface="Roboto Light"/>
            </a:endParaRPr>
          </a:p>
          <a:p>
            <a:pPr marL="34290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регионах,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мигранты</a:t>
            </a:r>
            <a:endParaRPr sz="22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16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Более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3 млн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туристов</a:t>
            </a:r>
            <a:endParaRPr sz="2200">
              <a:latin typeface="Roboto Light"/>
              <a:cs typeface="Roboto Light"/>
            </a:endParaRPr>
          </a:p>
          <a:p>
            <a:pPr marL="342900" marR="5080">
              <a:lnSpc>
                <a:spcPct val="100000"/>
              </a:lnSpc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болельщиков посетили  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города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–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участники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ЧМ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2018,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многие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воспользовались  ж/д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транспортом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81415" y="6441730"/>
            <a:ext cx="9588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0" dirty="0">
                <a:solidFill>
                  <a:srgbClr val="FFFFFF"/>
                </a:solidFill>
                <a:latin typeface="Roboto Light"/>
                <a:cs typeface="Roboto Light"/>
              </a:rPr>
              <a:t>4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1026" name="Picture 2" descr="I:\WORK\#РROMT\PROMT_19\През Анализатор\en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9150" y="2270125"/>
            <a:ext cx="4084637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6998" y="914402"/>
            <a:ext cx="5679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Отзывы</a:t>
            </a:r>
            <a:r>
              <a:rPr spc="105" dirty="0"/>
              <a:t> </a:t>
            </a:r>
            <a:r>
              <a:rPr spc="55" dirty="0"/>
              <a:t>болельщиков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1600" y="3134694"/>
            <a:ext cx="3618229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32405A"/>
                </a:solidFill>
                <a:latin typeface="Roboto"/>
                <a:cs typeface="Roboto"/>
              </a:rPr>
              <a:t>Мексика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lang="ru-RU" sz="3300" i="1" spc="-22" baseline="10101" dirty="0" smtClean="0">
                <a:solidFill>
                  <a:srgbClr val="32405A"/>
                </a:solidFill>
                <a:latin typeface="Roboto Condensed Light"/>
                <a:cs typeface="Roboto Light"/>
              </a:rPr>
              <a:t>"</a:t>
            </a:r>
            <a:r>
              <a:rPr sz="2200" b="0" i="1" spc="-15" smtClean="0">
                <a:solidFill>
                  <a:srgbClr val="32405A"/>
                </a:solidFill>
                <a:latin typeface="Roboto Light"/>
                <a:cs typeface="Roboto Light"/>
              </a:rPr>
              <a:t>Это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необычный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опыт для 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меня,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ведь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Мексике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я 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путешествую </a:t>
            </a:r>
            <a:r>
              <a:rPr sz="22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только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на 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автомобиле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или</a:t>
            </a:r>
            <a:r>
              <a:rPr sz="2200" b="0" i="1" spc="-8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самолетом. 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Мне очень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понравилось 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ехать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на поезде, я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смог  </a:t>
            </a:r>
            <a:r>
              <a:rPr sz="2200" b="0" i="1" spc="-5">
                <a:solidFill>
                  <a:srgbClr val="32405A"/>
                </a:solidFill>
                <a:latin typeface="Roboto Light"/>
                <a:cs typeface="Roboto Light"/>
              </a:rPr>
              <a:t>посмотреть </a:t>
            </a:r>
            <a:r>
              <a:rPr sz="2200" b="0" i="1" spc="-10" smtClean="0">
                <a:solidFill>
                  <a:srgbClr val="32405A"/>
                </a:solidFill>
                <a:latin typeface="Roboto Light"/>
                <a:cs typeface="Roboto Light"/>
              </a:rPr>
              <a:t>Россию</a:t>
            </a:r>
            <a:r>
              <a:rPr lang="ru-RU" sz="3300" b="0" i="1" spc="-15" baseline="10101" dirty="0" smtClean="0">
                <a:solidFill>
                  <a:srgbClr val="32405A"/>
                </a:solidFill>
                <a:latin typeface="Roboto Condensed Light"/>
                <a:cs typeface="Roboto Condensed Light"/>
              </a:rPr>
              <a:t>"</a:t>
            </a:r>
            <a:endParaRPr sz="3300" baseline="10101">
              <a:latin typeface="Roboto Condensed Light"/>
              <a:cs typeface="Roboto Condensed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3555" y="3134694"/>
            <a:ext cx="382016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Швеция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lang="ru-RU" sz="3300" b="0" i="1" spc="-7" baseline="10101" dirty="0" smtClean="0">
                <a:solidFill>
                  <a:srgbClr val="32405A"/>
                </a:solidFill>
                <a:latin typeface="Roboto Condensed Light"/>
                <a:cs typeface="Roboto Condensed Light"/>
              </a:rPr>
              <a:t>"</a:t>
            </a:r>
            <a:r>
              <a:rPr sz="2200" b="0" i="1" spc="-5" smtClean="0">
                <a:solidFill>
                  <a:srgbClr val="32405A"/>
                </a:solidFill>
                <a:latin typeface="Roboto Light"/>
                <a:cs typeface="Roboto Light"/>
              </a:rPr>
              <a:t>Я </a:t>
            </a:r>
            <a:r>
              <a:rPr sz="22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впечатлен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путешествием 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на поезде,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все очень</a:t>
            </a:r>
            <a:r>
              <a:rPr sz="2200" b="0" i="1" spc="-9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здорово, 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а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кроме </a:t>
            </a:r>
            <a:r>
              <a:rPr sz="22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того,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большим  сюрпризом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стало </a:t>
            </a:r>
            <a:r>
              <a:rPr sz="22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то, что 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поезд </a:t>
            </a:r>
            <a:r>
              <a:rPr sz="22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приходит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на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 каждую</a:t>
            </a:r>
            <a:endParaRPr sz="22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из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станций </a:t>
            </a:r>
            <a:r>
              <a:rPr sz="2200" b="0" i="1" spc="-5" dirty="0">
                <a:solidFill>
                  <a:srgbClr val="32405A"/>
                </a:solidFill>
                <a:latin typeface="Roboto Light"/>
                <a:cs typeface="Roboto Light"/>
              </a:rPr>
              <a:t>минута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в</a:t>
            </a:r>
            <a:r>
              <a:rPr sz="2200" b="0" i="1" spc="-3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минуту.</a:t>
            </a:r>
            <a:endParaRPr sz="2200">
              <a:latin typeface="Roboto Light"/>
              <a:cs typeface="Roboto Light"/>
            </a:endParaRPr>
          </a:p>
          <a:p>
            <a:pPr marL="12700" marR="521970">
              <a:lnSpc>
                <a:spcPct val="100000"/>
              </a:lnSpc>
            </a:pP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Я не могу </a:t>
            </a:r>
            <a:r>
              <a:rPr sz="2200" b="0" i="1" spc="-10" dirty="0">
                <a:solidFill>
                  <a:srgbClr val="32405A"/>
                </a:solidFill>
                <a:latin typeface="Roboto Light"/>
                <a:cs typeface="Roboto Light"/>
              </a:rPr>
              <a:t>сказать </a:t>
            </a:r>
            <a:r>
              <a:rPr sz="2200" b="0" i="1" spc="-20" dirty="0">
                <a:solidFill>
                  <a:srgbClr val="32405A"/>
                </a:solidFill>
                <a:latin typeface="Roboto Light"/>
                <a:cs typeface="Roboto Light"/>
              </a:rPr>
              <a:t>того </a:t>
            </a:r>
            <a:r>
              <a:rPr sz="2200" b="0" i="1" spc="-15" dirty="0">
                <a:solidFill>
                  <a:srgbClr val="32405A"/>
                </a:solidFill>
                <a:latin typeface="Roboto Light"/>
                <a:cs typeface="Roboto Light"/>
              </a:rPr>
              <a:t>же  </a:t>
            </a:r>
            <a:r>
              <a:rPr sz="2200" b="0" i="1" dirty="0">
                <a:solidFill>
                  <a:srgbClr val="32405A"/>
                </a:solidFill>
                <a:latin typeface="Roboto Light"/>
                <a:cs typeface="Roboto Light"/>
              </a:rPr>
              <a:t>о </a:t>
            </a:r>
            <a:r>
              <a:rPr sz="2200" b="0" i="1" spc="-5">
                <a:solidFill>
                  <a:srgbClr val="32405A"/>
                </a:solidFill>
                <a:latin typeface="Roboto Light"/>
                <a:cs typeface="Roboto Light"/>
              </a:rPr>
              <a:t>шведских</a:t>
            </a:r>
            <a:r>
              <a:rPr sz="2200" b="0" i="1" spc="-25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i="1" smtClean="0">
                <a:solidFill>
                  <a:srgbClr val="32405A"/>
                </a:solidFill>
                <a:latin typeface="Roboto Light"/>
                <a:cs typeface="Roboto Light"/>
              </a:rPr>
              <a:t>поездах</a:t>
            </a:r>
            <a:r>
              <a:rPr lang="ru-RU" sz="3300" b="0" i="1" baseline="10101" dirty="0" smtClean="0">
                <a:solidFill>
                  <a:srgbClr val="32405A"/>
                </a:solidFill>
                <a:latin typeface="Roboto Condensed Light"/>
                <a:cs typeface="Roboto Condensed Light"/>
              </a:rPr>
              <a:t>"</a:t>
            </a:r>
            <a:endParaRPr sz="3300" baseline="10101">
              <a:latin typeface="Roboto Condensed Light"/>
              <a:cs typeface="Roboto Condensed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0928" y="1805533"/>
            <a:ext cx="2011740" cy="115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dist="50800" dir="2400000" algn="ctr" rotWithShape="0">
              <a:schemeClr val="bg1">
                <a:lumMod val="50000"/>
                <a:alpha val="58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8123" y="1805040"/>
            <a:ext cx="1840268" cy="1147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dist="50800" dir="2400000" algn="ctr" rotWithShape="0">
              <a:schemeClr val="bg1">
                <a:lumMod val="50000"/>
                <a:alpha val="58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6998" y="914402"/>
            <a:ext cx="4646295" cy="1143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55" dirty="0"/>
              <a:t>Языковой </a:t>
            </a:r>
            <a:r>
              <a:rPr spc="75" dirty="0"/>
              <a:t>барьер  </a:t>
            </a:r>
            <a:r>
              <a:rPr dirty="0"/>
              <a:t>и </a:t>
            </a:r>
            <a:r>
              <a:rPr spc="40" dirty="0"/>
              <a:t>его</a:t>
            </a:r>
            <a:r>
              <a:rPr spc="285" dirty="0"/>
              <a:t> </a:t>
            </a:r>
            <a:r>
              <a:rPr spc="55" dirty="0"/>
              <a:t>преодоление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1349" y="2384449"/>
            <a:ext cx="4885690" cy="344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ОСНОВНЫЕ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ПРОБЛЕМЫ:</a:t>
            </a:r>
            <a:endParaRPr sz="2200">
              <a:latin typeface="Roboto Light"/>
              <a:cs typeface="Roboto Light"/>
            </a:endParaRPr>
          </a:p>
          <a:p>
            <a:pPr marL="342900" marR="241935" indent="-330200" algn="just">
              <a:lnSpc>
                <a:spcPct val="100000"/>
              </a:lnSpc>
              <a:spcBef>
                <a:spcPts val="1600"/>
              </a:spcBef>
              <a:buChar char="•"/>
              <a:tabLst>
                <a:tab pos="343535" algn="l"/>
              </a:tabLst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Проводники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обычно не владеют  английским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языком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на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высоком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уровне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редко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владеют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другими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иностранными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языками</a:t>
            </a:r>
            <a:endParaRPr sz="2200">
              <a:latin typeface="Roboto Light"/>
              <a:cs typeface="Roboto Light"/>
            </a:endParaRPr>
          </a:p>
          <a:p>
            <a:pPr marL="342900" marR="5080" indent="-330200">
              <a:lnSpc>
                <a:spcPct val="100000"/>
              </a:lnSpc>
              <a:spcBef>
                <a:spcPts val="1595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Общедоступные средства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автоматического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онлайн-перевода  работают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пути</a:t>
            </a:r>
            <a:r>
              <a:rPr sz="2200" b="0" spc="-2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неустойчиво</a:t>
            </a:r>
            <a:endParaRPr sz="2200">
              <a:latin typeface="Roboto Light"/>
              <a:cs typeface="Roboto Light"/>
            </a:endParaRPr>
          </a:p>
          <a:p>
            <a:pPr marL="342900">
              <a:lnSpc>
                <a:spcPct val="100000"/>
              </a:lnSpc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из-за качества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связи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7794" y="2467000"/>
            <a:ext cx="3124212" cy="3403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5858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Требования </a:t>
            </a:r>
            <a:r>
              <a:rPr dirty="0"/>
              <a:t>к</a:t>
            </a:r>
            <a:r>
              <a:rPr spc="254" dirty="0"/>
              <a:t> </a:t>
            </a:r>
            <a:r>
              <a:rPr spc="55" dirty="0"/>
              <a:t>решению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905000" y="1814252"/>
            <a:ext cx="7292975" cy="423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Переводчик,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работающий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без обращения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</a:t>
            </a:r>
            <a:r>
              <a:rPr sz="2200" b="0" spc="4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интернету</a:t>
            </a:r>
            <a:endParaRPr sz="22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405A"/>
              </a:buClr>
              <a:buFont typeface="Roboto Ligh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3535" algn="l"/>
              </a:tabLst>
            </a:pP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Переводчик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для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европейских и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азиатских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языков</a:t>
            </a:r>
            <a:endParaRPr sz="22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405A"/>
              </a:buClr>
              <a:buFont typeface="Roboto Ligh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buChar char="•"/>
              <a:tabLst>
                <a:tab pos="342265" algn="l"/>
                <a:tab pos="343535" algn="l"/>
              </a:tabLst>
            </a:pP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Голосовой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</a:t>
            </a:r>
            <a:endParaRPr sz="22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405A"/>
              </a:buClr>
              <a:buFont typeface="Roboto Ligh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42900" marR="560705" indent="-330200">
              <a:lnSpc>
                <a:spcPct val="100000"/>
              </a:lnSpc>
              <a:buChar char="•"/>
              <a:tabLst>
                <a:tab pos="342265" algn="l"/>
                <a:tab pos="343535" algn="l"/>
              </a:tabLst>
            </a:pP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Интеграция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рабочий инструмент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проводника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- 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устройства контроля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легитимности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электронных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билетов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(УКЭБ)</a:t>
            </a:r>
            <a:endParaRPr sz="22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405A"/>
              </a:buClr>
              <a:buFont typeface="Roboto Ligh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42900" marR="572135" indent="-330200">
              <a:lnSpc>
                <a:spcPct val="100000"/>
              </a:lnSpc>
              <a:spcBef>
                <a:spcPts val="5"/>
              </a:spcBef>
              <a:buChar char="•"/>
              <a:tabLst>
                <a:tab pos="342265" algn="l"/>
                <a:tab pos="343535" algn="l"/>
              </a:tabLst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Возможность обращения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переводчика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к 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серверу,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установленному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подвижном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составе</a:t>
            </a:r>
            <a:endParaRPr sz="2200">
              <a:latin typeface="Roboto Light"/>
              <a:cs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8349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Начало </a:t>
            </a:r>
            <a:r>
              <a:rPr spc="50" dirty="0"/>
              <a:t>сотрудничества </a:t>
            </a:r>
            <a:r>
              <a:rPr dirty="0"/>
              <a:t>с</a:t>
            </a:r>
            <a:r>
              <a:rPr spc="305" dirty="0"/>
              <a:t> </a:t>
            </a:r>
            <a:r>
              <a:rPr spc="55" dirty="0"/>
              <a:t>PROMT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1600" y="2237252"/>
            <a:ext cx="3077845" cy="324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ФПК и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PROMT</a:t>
            </a:r>
            <a:endParaRPr sz="2200">
              <a:latin typeface="Roboto Light"/>
              <a:cs typeface="Roboto Light"/>
            </a:endParaRPr>
          </a:p>
          <a:p>
            <a:pPr marL="12700" marR="1236980">
              <a:lnSpc>
                <a:spcPct val="100000"/>
              </a:lnSpc>
            </a:pP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до</a:t>
            </a:r>
            <a:r>
              <a:rPr sz="2200" b="0" spc="-25" dirty="0">
                <a:solidFill>
                  <a:srgbClr val="32405A"/>
                </a:solidFill>
                <a:latin typeface="Roboto Light"/>
                <a:cs typeface="Roboto Light"/>
              </a:rPr>
              <a:t>г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оворились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о</a:t>
            </a:r>
            <a:r>
              <a:rPr sz="2200" b="0" spc="-6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проведении</a:t>
            </a:r>
            <a:endParaRPr sz="220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пилотного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проекта</a:t>
            </a:r>
            <a:endParaRPr sz="2200">
              <a:latin typeface="Roboto Light"/>
              <a:cs typeface="Roboto Light"/>
            </a:endParaRPr>
          </a:p>
          <a:p>
            <a:pPr marL="12700" marR="5080">
              <a:lnSpc>
                <a:spcPct val="100000"/>
              </a:lnSpc>
              <a:spcBef>
                <a:spcPts val="1600"/>
              </a:spcBef>
            </a:pPr>
            <a:r>
              <a:rPr sz="2200" b="1" spc="-15" dirty="0">
                <a:solidFill>
                  <a:srgbClr val="32405A"/>
                </a:solidFill>
                <a:latin typeface="Roboto"/>
                <a:cs typeface="Roboto"/>
              </a:rPr>
              <a:t>Тестируемое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решение: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адаптированный 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мобильный офлайн-  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переводчик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PROMT</a:t>
            </a:r>
            <a:r>
              <a:rPr sz="2200" b="0" spc="-114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5" dirty="0">
                <a:solidFill>
                  <a:srgbClr val="32405A"/>
                </a:solidFill>
                <a:latin typeface="Roboto Light"/>
                <a:cs typeface="Roboto Light"/>
              </a:rPr>
              <a:t>для  </a:t>
            </a:r>
            <a:r>
              <a:rPr sz="2200" b="0" dirty="0">
                <a:solidFill>
                  <a:srgbClr val="32405A"/>
                </a:solidFill>
                <a:latin typeface="Roboto Light"/>
                <a:cs typeface="Roboto Light"/>
              </a:rPr>
              <a:t>европейских</a:t>
            </a:r>
            <a:r>
              <a:rPr sz="22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2200" b="0" spc="-10" dirty="0">
                <a:solidFill>
                  <a:srgbClr val="32405A"/>
                </a:solidFill>
                <a:latin typeface="Roboto Light"/>
                <a:cs typeface="Roboto Light"/>
              </a:rPr>
              <a:t>языков</a:t>
            </a:r>
            <a:endParaRPr sz="2200">
              <a:latin typeface="Roboto Light"/>
              <a:cs typeface="Robot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7347" y="2014004"/>
            <a:ext cx="4214647" cy="3939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3173" y="3280857"/>
            <a:ext cx="970597" cy="970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3174" y="3270867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990600"/>
                </a:move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01" y="730097"/>
            <a:ext cx="761987" cy="1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599" y="1235074"/>
            <a:ext cx="723899" cy="4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21" y="1655096"/>
            <a:ext cx="77089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18600"/>
              </a:lnSpc>
              <a:spcBef>
                <a:spcPts val="95"/>
              </a:spcBef>
            </a:pPr>
            <a:r>
              <a:rPr sz="850" b="0" spc="10" dirty="0">
                <a:solidFill>
                  <a:srgbClr val="FFFFFF"/>
                </a:solidFill>
                <a:latin typeface="Roboto Light"/>
                <a:cs typeface="Roboto Light"/>
              </a:rPr>
              <a:t>Федеральная  </a:t>
            </a: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пассажирская</a:t>
            </a:r>
            <a:endParaRPr sz="850">
              <a:latin typeface="Roboto Light"/>
              <a:cs typeface="Roboto Light"/>
            </a:endParaRPr>
          </a:p>
          <a:p>
            <a:pPr marL="247650">
              <a:lnSpc>
                <a:spcPct val="100000"/>
              </a:lnSpc>
              <a:spcBef>
                <a:spcPts val="190"/>
              </a:spcBef>
            </a:pPr>
            <a:r>
              <a:rPr sz="850" b="0" spc="5" dirty="0">
                <a:solidFill>
                  <a:srgbClr val="FFFFFF"/>
                </a:solidFill>
                <a:latin typeface="Roboto Light"/>
                <a:cs typeface="Roboto Light"/>
              </a:rPr>
              <a:t>компания</a:t>
            </a:r>
            <a:endParaRPr sz="850">
              <a:latin typeface="Roboto Light"/>
              <a:cs typeface="Robot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599" y="1054102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999" y="914402"/>
            <a:ext cx="7406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Результат </a:t>
            </a:r>
            <a:r>
              <a:rPr spc="55" dirty="0"/>
              <a:t>пилотного</a:t>
            </a:r>
            <a:r>
              <a:rPr spc="275" dirty="0"/>
              <a:t> </a:t>
            </a:r>
            <a:r>
              <a:rPr spc="50" dirty="0"/>
              <a:t>проекта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1600" y="1657860"/>
            <a:ext cx="20332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Период</a:t>
            </a:r>
            <a:r>
              <a:rPr sz="1300" b="1" spc="-15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1300" b="1" spc="-5" dirty="0">
                <a:solidFill>
                  <a:srgbClr val="32405A"/>
                </a:solidFill>
                <a:latin typeface="Roboto"/>
                <a:cs typeface="Roboto"/>
              </a:rPr>
              <a:t>тестирования:</a:t>
            </a:r>
            <a:endParaRPr sz="1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Кубок конфедераций</a:t>
            </a:r>
            <a:r>
              <a:rPr sz="1300" b="0" spc="-4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2017</a:t>
            </a:r>
            <a:endParaRPr sz="1300">
              <a:latin typeface="Roboto Light"/>
              <a:cs typeface="Robot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1400" y="2257338"/>
            <a:ext cx="4116070" cy="253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1689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Итог: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Мобильный переводчик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PROMT  </a:t>
            </a:r>
            <a:r>
              <a:rPr sz="1300" b="0" spc="-15" dirty="0">
                <a:solidFill>
                  <a:srgbClr val="32405A"/>
                </a:solidFill>
                <a:latin typeface="Roboto Light"/>
                <a:cs typeface="Roboto Light"/>
              </a:rPr>
              <a:t>соответствует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главным требованиям</a:t>
            </a:r>
            <a:r>
              <a:rPr sz="1300" b="0" spc="-30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ФПК</a:t>
            </a:r>
            <a:endParaRPr sz="1300">
              <a:latin typeface="Roboto Light"/>
              <a:cs typeface="Roboto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42900" marR="5080" indent="-33020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1300" b="0" spc="-20" dirty="0">
                <a:solidFill>
                  <a:srgbClr val="32405A"/>
                </a:solidFill>
                <a:latin typeface="Roboto Light"/>
                <a:cs typeface="Roboto Light"/>
              </a:rPr>
              <a:t>Требуется </a:t>
            </a: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дополнительная лингвистическая  </a:t>
            </a:r>
            <a:r>
              <a:rPr sz="1300" b="1" spc="-5" dirty="0">
                <a:solidFill>
                  <a:srgbClr val="32405A"/>
                </a:solidFill>
                <a:latin typeface="Roboto"/>
                <a:cs typeface="Roboto"/>
              </a:rPr>
              <a:t>настройка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переводчика </a:t>
            </a:r>
            <a:r>
              <a:rPr sz="1300" b="0" spc="-20" dirty="0">
                <a:solidFill>
                  <a:srgbClr val="32405A"/>
                </a:solidFill>
                <a:latin typeface="Roboto Light"/>
                <a:cs typeface="Roboto Light"/>
              </a:rPr>
              <a:t>под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задачу </a:t>
            </a: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и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разработка  разговорников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для всех доступных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языков</a:t>
            </a:r>
            <a:endParaRPr sz="1300">
              <a:latin typeface="Roboto Light"/>
              <a:cs typeface="Roboto Light"/>
            </a:endParaRPr>
          </a:p>
          <a:p>
            <a:pPr marL="342900">
              <a:lnSpc>
                <a:spcPct val="100000"/>
              </a:lnSpc>
            </a:pP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с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учетом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специфики ж/д</a:t>
            </a:r>
            <a:r>
              <a:rPr sz="1300" b="0" spc="-1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поездок</a:t>
            </a:r>
            <a:endParaRPr sz="1300">
              <a:latin typeface="Roboto Light"/>
              <a:cs typeface="Roboto Light"/>
            </a:endParaRPr>
          </a:p>
          <a:p>
            <a:pPr marL="342900" marR="235585" indent="-330200">
              <a:lnSpc>
                <a:spcPct val="100000"/>
              </a:lnSpc>
              <a:spcBef>
                <a:spcPts val="500"/>
              </a:spcBef>
              <a:buChar char="•"/>
              <a:tabLst>
                <a:tab pos="342265" algn="l"/>
                <a:tab pos="342900" algn="l"/>
              </a:tabLst>
            </a:pP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Необходима </a:t>
            </a:r>
            <a:r>
              <a:rPr sz="1300" b="1" spc="-5" dirty="0">
                <a:solidFill>
                  <a:srgbClr val="32405A"/>
                </a:solidFill>
                <a:latin typeface="Roboto"/>
                <a:cs typeface="Roboto"/>
              </a:rPr>
              <a:t>интеграция </a:t>
            </a: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переводчика </a:t>
            </a: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в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УКЭБ  (устройство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контроля </a:t>
            </a: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легитимности</a:t>
            </a:r>
            <a:r>
              <a:rPr sz="1300" b="0" spc="-4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300" b="0" spc="-10" dirty="0">
                <a:solidFill>
                  <a:srgbClr val="32405A"/>
                </a:solidFill>
                <a:latin typeface="Roboto Light"/>
                <a:cs typeface="Roboto Light"/>
              </a:rPr>
              <a:t>билетов)</a:t>
            </a:r>
            <a:endParaRPr sz="1300">
              <a:latin typeface="Roboto Light"/>
              <a:cs typeface="Roboto Light"/>
            </a:endParaRPr>
          </a:p>
          <a:p>
            <a:pPr marL="342900" indent="-330200">
              <a:lnSpc>
                <a:spcPct val="100000"/>
              </a:lnSpc>
              <a:spcBef>
                <a:spcPts val="500"/>
              </a:spcBef>
              <a:buChar char="•"/>
              <a:tabLst>
                <a:tab pos="342265" algn="l"/>
                <a:tab pos="342900" algn="l"/>
              </a:tabLst>
            </a:pPr>
            <a:r>
              <a:rPr sz="1300" b="0" dirty="0">
                <a:solidFill>
                  <a:srgbClr val="32405A"/>
                </a:solidFill>
                <a:latin typeface="Roboto Light"/>
                <a:cs typeface="Roboto Light"/>
              </a:rPr>
              <a:t>Функция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распознавания голоса должна</a:t>
            </a:r>
            <a:r>
              <a:rPr sz="1300" b="0" spc="-35" dirty="0">
                <a:solidFill>
                  <a:srgbClr val="32405A"/>
                </a:solidFill>
                <a:latin typeface="Roboto Light"/>
                <a:cs typeface="Roboto Light"/>
              </a:rPr>
              <a:t> </a:t>
            </a:r>
            <a:r>
              <a:rPr sz="1300" b="0" spc="-5" dirty="0">
                <a:solidFill>
                  <a:srgbClr val="32405A"/>
                </a:solidFill>
                <a:latin typeface="Roboto Light"/>
                <a:cs typeface="Roboto Light"/>
              </a:rPr>
              <a:t>быть</a:t>
            </a:r>
            <a:endParaRPr sz="1300">
              <a:latin typeface="Roboto Light"/>
              <a:cs typeface="Roboto Light"/>
            </a:endParaRPr>
          </a:p>
          <a:p>
            <a:pPr marL="342900" marR="885825">
              <a:lnSpc>
                <a:spcPct val="100000"/>
              </a:lnSpc>
            </a:pP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доработана </a:t>
            </a:r>
            <a:r>
              <a:rPr sz="1300" b="1" dirty="0">
                <a:solidFill>
                  <a:srgbClr val="32405A"/>
                </a:solidFill>
                <a:latin typeface="Roboto"/>
                <a:cs typeface="Roboto"/>
              </a:rPr>
              <a:t>с </a:t>
            </a: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учетом использования  </a:t>
            </a:r>
            <a:r>
              <a:rPr sz="1300" b="1" dirty="0">
                <a:solidFill>
                  <a:srgbClr val="32405A"/>
                </a:solidFill>
                <a:latin typeface="Roboto"/>
                <a:cs typeface="Roboto"/>
              </a:rPr>
              <a:t>в </a:t>
            </a:r>
            <a:r>
              <a:rPr sz="1300" b="1" spc="-5" dirty="0">
                <a:solidFill>
                  <a:srgbClr val="32405A"/>
                </a:solidFill>
                <a:latin typeface="Roboto"/>
                <a:cs typeface="Roboto"/>
              </a:rPr>
              <a:t>шумных</a:t>
            </a:r>
            <a:r>
              <a:rPr sz="1300" b="1" spc="-10" dirty="0">
                <a:solidFill>
                  <a:srgbClr val="32405A"/>
                </a:solidFill>
                <a:latin typeface="Roboto"/>
                <a:cs typeface="Roboto"/>
              </a:rPr>
              <a:t> условиях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2360" y="1715287"/>
            <a:ext cx="3573627" cy="4650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91598" y="5012652"/>
            <a:ext cx="309689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Все требования были 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реализованы в рамках 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специального</a:t>
            </a:r>
            <a:r>
              <a:rPr sz="2200" b="1" spc="-95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dirty="0">
                <a:solidFill>
                  <a:srgbClr val="32405A"/>
                </a:solidFill>
                <a:latin typeface="Roboto"/>
                <a:cs typeface="Roboto"/>
              </a:rPr>
              <a:t>решения</a:t>
            </a: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«PROMT для</a:t>
            </a:r>
            <a:r>
              <a:rPr sz="2200" b="1" spc="-60" dirty="0">
                <a:solidFill>
                  <a:srgbClr val="32405A"/>
                </a:solidFill>
                <a:latin typeface="Roboto"/>
                <a:cs typeface="Roboto"/>
              </a:rPr>
              <a:t> </a:t>
            </a:r>
            <a:r>
              <a:rPr sz="2200" b="1" spc="-5" dirty="0">
                <a:solidFill>
                  <a:srgbClr val="32405A"/>
                </a:solidFill>
                <a:latin typeface="Roboto"/>
                <a:cs typeface="Roboto"/>
              </a:rPr>
              <a:t>ФПК»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405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749</Words>
  <Application>Microsoft Office PowerPoint</Application>
  <PresentationFormat>Custom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PROMT для ФПК: ноу-хау в сфере пассажирских  перевозок на ЧМ по футболу</vt:lpstr>
      <vt:lpstr>О компании ФПК</vt:lpstr>
      <vt:lpstr>Стратегические вызовы</vt:lpstr>
      <vt:lpstr>Пассажиры - не только  граждане России</vt:lpstr>
      <vt:lpstr>Отзывы болельщиков</vt:lpstr>
      <vt:lpstr>Языковой барьер  и его преодоление</vt:lpstr>
      <vt:lpstr>Требования к решению</vt:lpstr>
      <vt:lpstr>Начало сотрудничества с PROMT</vt:lpstr>
      <vt:lpstr>Результат пилотного проекта</vt:lpstr>
      <vt:lpstr>PROMT для ФПК. Возможности</vt:lpstr>
      <vt:lpstr>PROMT для ФПК. Возможности</vt:lpstr>
      <vt:lpstr>PROMT для ФПК. Возможности</vt:lpstr>
      <vt:lpstr>Возможности приложения</vt:lpstr>
      <vt:lpstr>PROMT для ФПК. Возможности</vt:lpstr>
      <vt:lpstr>ФПК о проекте</vt:lpstr>
      <vt:lpstr>PROMT о проекте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PROMT для ФПК: ноу-хау в сфере пассажирских  перевозок на ЧМ по футболу</dc:title>
  <dc:creator>Julia Epiphantseva</dc:creator>
  <cp:lastModifiedBy>arsen</cp:lastModifiedBy>
  <cp:revision>4</cp:revision>
  <dcterms:created xsi:type="dcterms:W3CDTF">2018-09-16T16:33:05Z</dcterms:created>
  <dcterms:modified xsi:type="dcterms:W3CDTF">2018-10-05T10:16:03Z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2018-09-13T00:00:00Z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2018-09-16T00:00:00Z</vt:filetime>
  </property>
</Properties>
</file>