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44" r:id="rId2"/>
    <p:sldId id="515" r:id="rId3"/>
    <p:sldId id="516" r:id="rId4"/>
    <p:sldId id="517" r:id="rId5"/>
    <p:sldId id="506" r:id="rId6"/>
    <p:sldId id="523" r:id="rId7"/>
    <p:sldId id="483" r:id="rId8"/>
    <p:sldId id="484" r:id="rId9"/>
    <p:sldId id="485" r:id="rId10"/>
    <p:sldId id="490" r:id="rId11"/>
    <p:sldId id="528" r:id="rId12"/>
    <p:sldId id="525" r:id="rId13"/>
    <p:sldId id="526" r:id="rId14"/>
    <p:sldId id="463" r:id="rId15"/>
    <p:sldId id="502" r:id="rId16"/>
    <p:sldId id="527" r:id="rId17"/>
    <p:sldId id="498" r:id="rId18"/>
    <p:sldId id="465" r:id="rId19"/>
    <p:sldId id="518" r:id="rId20"/>
    <p:sldId id="54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4227" autoAdjust="0"/>
  </p:normalViewPr>
  <p:slideViewPr>
    <p:cSldViewPr snapToGrid="0">
      <p:cViewPr varScale="1">
        <p:scale>
          <a:sx n="68" d="100"/>
          <a:sy n="68" d="100"/>
        </p:scale>
        <p:origin x="10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FD814-37AB-48B5-9618-961B6BFF729A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E79450A-064C-4C3F-ABFE-FB8C4385E477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Процессы проанализированы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64345-C25D-493A-B38B-A3D855E7793D}" type="parTrans" cxnId="{8EBD682D-7E96-49E5-8368-0C9811897AC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D4D69-5411-463E-9BA6-E4BF8D3E6FBF}" type="sibTrans" cxnId="{8EBD682D-7E96-49E5-8368-0C9811897AC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4BD4C-492D-4459-B489-C53C22E9F3C3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Настроена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46F37-6DEA-4E51-8E9A-F43377F471FF}" type="parTrans" cxnId="{7F2F3B25-FABB-42BA-B5C2-F950FD35A62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8DBA0-CEEC-4DB3-A526-88CBF0DE7B95}" type="sibTrans" cxnId="{7F2F3B25-FABB-42BA-B5C2-F950FD35A62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BB146-F6BC-46D2-9E30-BA98E2D3F3AB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Техническая Инфраструктура подготовлена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0D3E1-44ED-41BC-BB24-0B779D66DBFC}" type="parTrans" cxnId="{752E3765-4E98-4714-9765-F5D455E304D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4F945-C510-48DE-BB33-AE5C7CEFF9AB}" type="sibTrans" cxnId="{752E3765-4E98-4714-9765-F5D455E304D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A791F4-B630-4E0E-85C4-0289BB8DB4CA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Данные загружены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15B30-9027-4B12-8C6B-03E913067B55}" type="parTrans" cxnId="{CED17DD7-8C8B-4100-A411-17073063E8C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B37E6-780D-442E-B56D-65E42A74C461}" type="sibTrans" cxnId="{CED17DD7-8C8B-4100-A411-17073063E8C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8FEA2-288E-4AE6-8B5F-EA314BA94C5F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Пользователи Обучены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D00DA-47D9-446D-A846-EB8126508D2C}" type="parTrans" cxnId="{1584F87B-E193-4274-BC9A-42855F31926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AF359-099A-40FD-8451-8151F0D05F6A}" type="sibTrans" cxnId="{1584F87B-E193-4274-BC9A-42855F31926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BDE17-C357-4CCE-B429-BDBD4651CF1A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Доступ в системы обеспечен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C8E66-22EC-4554-B264-00717F33E002}" type="parTrans" cxnId="{59582F2C-A7C0-458D-83D9-35748E1B9A1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1F875-DC2B-4BA0-B740-552B4F8E801C}" type="sibTrans" cxnId="{59582F2C-A7C0-458D-83D9-35748E1B9A1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3B54C-174A-4B4A-9A7A-237E65DCD449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Служба поддержки организована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F43FB-2ACA-428A-BCFB-CF05BFA2B212}" type="parTrans" cxnId="{40F8F02A-2B17-402B-8D6F-AF806576DB5D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6CFB4-21B7-43B8-B6E4-9F9D8C29823A}" type="sibTrans" cxnId="{40F8F02A-2B17-402B-8D6F-AF806576DB5D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D0C68-6010-42E1-A7DB-65B788779C43}">
      <dgm:prSet phldrT="[Text]" custT="1"/>
      <dgm:spPr>
        <a:noFill/>
      </dgm:spPr>
      <dgm:t>
        <a:bodyPr/>
        <a:lstStyle/>
        <a:p>
          <a:r>
            <a:rPr lang="ru-RU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Операции выполняются в продуктивной системе</a:t>
          </a:r>
          <a:endParaRPr lang="ru-RU" sz="20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53D4F-3F53-40A8-9F12-BEB56B2A9AED}" type="parTrans" cxnId="{3D8D6E54-253B-405D-B894-18917B525985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96189-A50A-4E8F-BB2D-754553E0A05F}" type="sibTrans" cxnId="{3D8D6E54-253B-405D-B894-18917B525985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E8EE-2A90-4582-A268-1012C57BC008}" type="pres">
      <dgm:prSet presAssocID="{882FD814-37AB-48B5-9618-961B6BFF72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5F4DD-8F2E-49DD-9E69-1DE23EF9DBB1}" type="pres">
      <dgm:prSet presAssocID="{CE79450A-064C-4C3F-ABFE-FB8C4385E477}" presName="composite" presStyleCnt="0"/>
      <dgm:spPr/>
    </dgm:pt>
    <dgm:pt modelId="{1CDE083B-AAAE-4B2A-A7C8-CD16D49E2A5C}" type="pres">
      <dgm:prSet presAssocID="{CE79450A-064C-4C3F-ABFE-FB8C4385E477}" presName="imgShp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A956DF-7412-41DA-BFE3-5ABEEB3DA820}" type="pres">
      <dgm:prSet presAssocID="{CE79450A-064C-4C3F-ABFE-FB8C4385E477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A3014-348A-49BD-8A74-2C9561AC3055}" type="pres">
      <dgm:prSet presAssocID="{117D4D69-5411-463E-9BA6-E4BF8D3E6FBF}" presName="spacing" presStyleCnt="0"/>
      <dgm:spPr/>
    </dgm:pt>
    <dgm:pt modelId="{C28C998B-00CD-436A-A771-E2A7A93AAE5C}" type="pres">
      <dgm:prSet presAssocID="{8B94BD4C-492D-4459-B489-C53C22E9F3C3}" presName="composite" presStyleCnt="0"/>
      <dgm:spPr/>
    </dgm:pt>
    <dgm:pt modelId="{AADFD6F9-57E8-4CAD-B241-CD9D2BE0AB46}" type="pres">
      <dgm:prSet presAssocID="{8B94BD4C-492D-4459-B489-C53C22E9F3C3}" presName="imgShp" presStyleLbl="fgImgPlace1" presStyleIdx="1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8AF707-C33C-47F0-B5E8-45094BC2F305}" type="pres">
      <dgm:prSet presAssocID="{8B94BD4C-492D-4459-B489-C53C22E9F3C3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44CF2-B2E9-4D6C-B036-C6E3DADD83AB}" type="pres">
      <dgm:prSet presAssocID="{9048DBA0-CEEC-4DB3-A526-88CBF0DE7B95}" presName="spacing" presStyleCnt="0"/>
      <dgm:spPr/>
    </dgm:pt>
    <dgm:pt modelId="{9220884F-7B87-48E9-BBDE-5DAA24B4B25C}" type="pres">
      <dgm:prSet presAssocID="{A97BB146-F6BC-46D2-9E30-BA98E2D3F3AB}" presName="composite" presStyleCnt="0"/>
      <dgm:spPr/>
    </dgm:pt>
    <dgm:pt modelId="{C94F7C69-E52F-4052-BECB-804EC66C139C}" type="pres">
      <dgm:prSet presAssocID="{A97BB146-F6BC-46D2-9E30-BA98E2D3F3AB}" presName="imgShp" presStyleLbl="fgImgPlace1" presStyleIdx="2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8B0998-8D72-479B-A013-E21AFC7C1AFA}" type="pres">
      <dgm:prSet presAssocID="{A97BB146-F6BC-46D2-9E30-BA98E2D3F3AB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699B1-2C07-4421-881E-F4DD7116D1E5}" type="pres">
      <dgm:prSet presAssocID="{7D34F945-C510-48DE-BB33-AE5C7CEFF9AB}" presName="spacing" presStyleCnt="0"/>
      <dgm:spPr/>
    </dgm:pt>
    <dgm:pt modelId="{FA6547EA-04FE-43C7-8007-AEA3DD38FEB9}" type="pres">
      <dgm:prSet presAssocID="{A4A791F4-B630-4E0E-85C4-0289BB8DB4CA}" presName="composite" presStyleCnt="0"/>
      <dgm:spPr/>
    </dgm:pt>
    <dgm:pt modelId="{0FBC7A5B-688A-4EF0-A935-4397BCD9F1FD}" type="pres">
      <dgm:prSet presAssocID="{A4A791F4-B630-4E0E-85C4-0289BB8DB4CA}" presName="imgShp" presStyleLbl="fgImgPlace1" presStyleIdx="3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986630-8DF2-4A06-924A-2BD2063AAA55}" type="pres">
      <dgm:prSet presAssocID="{A4A791F4-B630-4E0E-85C4-0289BB8DB4C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32EC9-151C-4DC2-ADC6-5CCF6DC4E866}" type="pres">
      <dgm:prSet presAssocID="{534B37E6-780D-442E-B56D-65E42A74C461}" presName="spacing" presStyleCnt="0"/>
      <dgm:spPr/>
    </dgm:pt>
    <dgm:pt modelId="{E7578DF1-230B-44CA-A644-53C735272194}" type="pres">
      <dgm:prSet presAssocID="{0348FEA2-288E-4AE6-8B5F-EA314BA94C5F}" presName="composite" presStyleCnt="0"/>
      <dgm:spPr/>
    </dgm:pt>
    <dgm:pt modelId="{FFBC6A28-6233-48E5-A6F1-051852D53FCC}" type="pres">
      <dgm:prSet presAssocID="{0348FEA2-288E-4AE6-8B5F-EA314BA94C5F}" presName="imgShp" presStyleLbl="fgImgPlace1" presStyleIdx="4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D405D6-CCE9-4EBD-8EDF-374198701559}" type="pres">
      <dgm:prSet presAssocID="{0348FEA2-288E-4AE6-8B5F-EA314BA94C5F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F1120-4A09-47B3-BC15-DCA88F75FBC2}" type="pres">
      <dgm:prSet presAssocID="{0C7AF359-099A-40FD-8451-8151F0D05F6A}" presName="spacing" presStyleCnt="0"/>
      <dgm:spPr/>
    </dgm:pt>
    <dgm:pt modelId="{BEA39261-C67C-4D4F-BEF1-442C0376D8BC}" type="pres">
      <dgm:prSet presAssocID="{387BDE17-C357-4CCE-B429-BDBD4651CF1A}" presName="composite" presStyleCnt="0"/>
      <dgm:spPr/>
    </dgm:pt>
    <dgm:pt modelId="{1D88CE6B-56F8-497A-90B6-8FC32B2D5A40}" type="pres">
      <dgm:prSet presAssocID="{387BDE17-C357-4CCE-B429-BDBD4651CF1A}" presName="imgShp" presStyleLbl="fgImgPlace1" presStyleIdx="5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AFD4F3-2E4A-441F-ADE4-2BA989CBFC59}" type="pres">
      <dgm:prSet presAssocID="{387BDE17-C357-4CCE-B429-BDBD4651CF1A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3EF31-5148-4A96-9857-3BB3089BBD40}" type="pres">
      <dgm:prSet presAssocID="{05A1F875-DC2B-4BA0-B740-552B4F8E801C}" presName="spacing" presStyleCnt="0"/>
      <dgm:spPr/>
    </dgm:pt>
    <dgm:pt modelId="{7CD8C61F-703B-4FA6-81A8-75EE53A09BEB}" type="pres">
      <dgm:prSet presAssocID="{5133B54C-174A-4B4A-9A7A-237E65DCD449}" presName="composite" presStyleCnt="0"/>
      <dgm:spPr/>
    </dgm:pt>
    <dgm:pt modelId="{03E9155B-FF39-44E9-BBFB-7CEF46AD2320}" type="pres">
      <dgm:prSet presAssocID="{5133B54C-174A-4B4A-9A7A-237E65DCD449}" presName="imgShp" presStyleLbl="fgImgPlace1" presStyleIdx="6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7A3D30-FDD0-433D-9604-668AF5FB61CC}" type="pres">
      <dgm:prSet presAssocID="{5133B54C-174A-4B4A-9A7A-237E65DCD449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93E4-BF28-48E5-8EEB-B31F53F68893}" type="pres">
      <dgm:prSet presAssocID="{B586CFB4-21B7-43B8-B6E4-9F9D8C29823A}" presName="spacing" presStyleCnt="0"/>
      <dgm:spPr/>
    </dgm:pt>
    <dgm:pt modelId="{C6CF5E6D-FACC-4433-94BA-16783B3D5C49}" type="pres">
      <dgm:prSet presAssocID="{6E4D0C68-6010-42E1-A7DB-65B788779C43}" presName="composite" presStyleCnt="0"/>
      <dgm:spPr/>
    </dgm:pt>
    <dgm:pt modelId="{EF358797-93C4-490F-93F4-1C6D105D853A}" type="pres">
      <dgm:prSet presAssocID="{6E4D0C68-6010-42E1-A7DB-65B788779C43}" presName="imgShp" presStyleLbl="fgImgPlace1" presStyleIdx="7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3525ECB-2576-4BE2-8A2A-5CC89972D5E7}" type="pres">
      <dgm:prSet presAssocID="{6E4D0C68-6010-42E1-A7DB-65B788779C43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62B837-B658-431C-8DA1-E301707B2AC0}" type="presOf" srcId="{387BDE17-C357-4CCE-B429-BDBD4651CF1A}" destId="{D6AFD4F3-2E4A-441F-ADE4-2BA989CBFC59}" srcOrd="0" destOrd="0" presId="urn:microsoft.com/office/officeart/2005/8/layout/vList3"/>
    <dgm:cxn modelId="{42901993-8599-4E80-847F-155F46364540}" type="presOf" srcId="{882FD814-37AB-48B5-9618-961B6BFF729A}" destId="{C4B9E8EE-2A90-4582-A268-1012C57BC008}" srcOrd="0" destOrd="0" presId="urn:microsoft.com/office/officeart/2005/8/layout/vList3"/>
    <dgm:cxn modelId="{752E3765-4E98-4714-9765-F5D455E304D7}" srcId="{882FD814-37AB-48B5-9618-961B6BFF729A}" destId="{A97BB146-F6BC-46D2-9E30-BA98E2D3F3AB}" srcOrd="2" destOrd="0" parTransId="{D5B0D3E1-44ED-41BC-BB24-0B779D66DBFC}" sibTransId="{7D34F945-C510-48DE-BB33-AE5C7CEFF9AB}"/>
    <dgm:cxn modelId="{1361A88D-C8DC-4591-9822-33DB5ACC0F5C}" type="presOf" srcId="{5133B54C-174A-4B4A-9A7A-237E65DCD449}" destId="{B97A3D30-FDD0-433D-9604-668AF5FB61CC}" srcOrd="0" destOrd="0" presId="urn:microsoft.com/office/officeart/2005/8/layout/vList3"/>
    <dgm:cxn modelId="{7FE9EBF8-3513-422A-9AD4-736353ECE936}" type="presOf" srcId="{CE79450A-064C-4C3F-ABFE-FB8C4385E477}" destId="{B9A956DF-7412-41DA-BFE3-5ABEEB3DA820}" srcOrd="0" destOrd="0" presId="urn:microsoft.com/office/officeart/2005/8/layout/vList3"/>
    <dgm:cxn modelId="{DE6F9BFD-0C0E-4463-9FB1-98241803E027}" type="presOf" srcId="{6E4D0C68-6010-42E1-A7DB-65B788779C43}" destId="{B3525ECB-2576-4BE2-8A2A-5CC89972D5E7}" srcOrd="0" destOrd="0" presId="urn:microsoft.com/office/officeart/2005/8/layout/vList3"/>
    <dgm:cxn modelId="{59582F2C-A7C0-458D-83D9-35748E1B9A10}" srcId="{882FD814-37AB-48B5-9618-961B6BFF729A}" destId="{387BDE17-C357-4CCE-B429-BDBD4651CF1A}" srcOrd="5" destOrd="0" parTransId="{AACC8E66-22EC-4554-B264-00717F33E002}" sibTransId="{05A1F875-DC2B-4BA0-B740-552B4F8E801C}"/>
    <dgm:cxn modelId="{3D8D6E54-253B-405D-B894-18917B525985}" srcId="{882FD814-37AB-48B5-9618-961B6BFF729A}" destId="{6E4D0C68-6010-42E1-A7DB-65B788779C43}" srcOrd="7" destOrd="0" parTransId="{33453D4F-3F53-40A8-9F12-BEB56B2A9AED}" sibTransId="{D1296189-A50A-4E8F-BB2D-754553E0A05F}"/>
    <dgm:cxn modelId="{8EBD682D-7E96-49E5-8368-0C9811897AC0}" srcId="{882FD814-37AB-48B5-9618-961B6BFF729A}" destId="{CE79450A-064C-4C3F-ABFE-FB8C4385E477}" srcOrd="0" destOrd="0" parTransId="{0DB64345-C25D-493A-B38B-A3D855E7793D}" sibTransId="{117D4D69-5411-463E-9BA6-E4BF8D3E6FBF}"/>
    <dgm:cxn modelId="{1584F87B-E193-4274-BC9A-42855F319267}" srcId="{882FD814-37AB-48B5-9618-961B6BFF729A}" destId="{0348FEA2-288E-4AE6-8B5F-EA314BA94C5F}" srcOrd="4" destOrd="0" parTransId="{0A9D00DA-47D9-446D-A846-EB8126508D2C}" sibTransId="{0C7AF359-099A-40FD-8451-8151F0D05F6A}"/>
    <dgm:cxn modelId="{7FE4B768-6235-4D7F-A329-2A1FE34269C4}" type="presOf" srcId="{A4A791F4-B630-4E0E-85C4-0289BB8DB4CA}" destId="{57986630-8DF2-4A06-924A-2BD2063AAA55}" srcOrd="0" destOrd="0" presId="urn:microsoft.com/office/officeart/2005/8/layout/vList3"/>
    <dgm:cxn modelId="{40F8F02A-2B17-402B-8D6F-AF806576DB5D}" srcId="{882FD814-37AB-48B5-9618-961B6BFF729A}" destId="{5133B54C-174A-4B4A-9A7A-237E65DCD449}" srcOrd="6" destOrd="0" parTransId="{F19F43FB-2ACA-428A-BCFB-CF05BFA2B212}" sibTransId="{B586CFB4-21B7-43B8-B6E4-9F9D8C29823A}"/>
    <dgm:cxn modelId="{3CA686BA-4130-4848-AC7C-0F88FB746510}" type="presOf" srcId="{8B94BD4C-492D-4459-B489-C53C22E9F3C3}" destId="{A98AF707-C33C-47F0-B5E8-45094BC2F305}" srcOrd="0" destOrd="0" presId="urn:microsoft.com/office/officeart/2005/8/layout/vList3"/>
    <dgm:cxn modelId="{CED17DD7-8C8B-4100-A411-17073063E8C9}" srcId="{882FD814-37AB-48B5-9618-961B6BFF729A}" destId="{A4A791F4-B630-4E0E-85C4-0289BB8DB4CA}" srcOrd="3" destOrd="0" parTransId="{05415B30-9027-4B12-8C6B-03E913067B55}" sibTransId="{534B37E6-780D-442E-B56D-65E42A74C461}"/>
    <dgm:cxn modelId="{61F9608F-002A-4EB5-A038-1E111A4CC1CD}" type="presOf" srcId="{0348FEA2-288E-4AE6-8B5F-EA314BA94C5F}" destId="{2AD405D6-CCE9-4EBD-8EDF-374198701559}" srcOrd="0" destOrd="0" presId="urn:microsoft.com/office/officeart/2005/8/layout/vList3"/>
    <dgm:cxn modelId="{3EC5EA5A-56BE-49A7-9F4A-1BEDD474DE6F}" type="presOf" srcId="{A97BB146-F6BC-46D2-9E30-BA98E2D3F3AB}" destId="{C88B0998-8D72-479B-A013-E21AFC7C1AFA}" srcOrd="0" destOrd="0" presId="urn:microsoft.com/office/officeart/2005/8/layout/vList3"/>
    <dgm:cxn modelId="{7F2F3B25-FABB-42BA-B5C2-F950FD35A629}" srcId="{882FD814-37AB-48B5-9618-961B6BFF729A}" destId="{8B94BD4C-492D-4459-B489-C53C22E9F3C3}" srcOrd="1" destOrd="0" parTransId="{24046F37-6DEA-4E51-8E9A-F43377F471FF}" sibTransId="{9048DBA0-CEEC-4DB3-A526-88CBF0DE7B95}"/>
    <dgm:cxn modelId="{7282D797-0FDC-4990-830C-9106C5CEC24F}" type="presParOf" srcId="{C4B9E8EE-2A90-4582-A268-1012C57BC008}" destId="{F6E5F4DD-8F2E-49DD-9E69-1DE23EF9DBB1}" srcOrd="0" destOrd="0" presId="urn:microsoft.com/office/officeart/2005/8/layout/vList3"/>
    <dgm:cxn modelId="{BD801505-CF2F-4730-9A2A-56D92CFACB6E}" type="presParOf" srcId="{F6E5F4DD-8F2E-49DD-9E69-1DE23EF9DBB1}" destId="{1CDE083B-AAAE-4B2A-A7C8-CD16D49E2A5C}" srcOrd="0" destOrd="0" presId="urn:microsoft.com/office/officeart/2005/8/layout/vList3"/>
    <dgm:cxn modelId="{84B18DC4-E579-4C46-B569-D386A88C34A3}" type="presParOf" srcId="{F6E5F4DD-8F2E-49DD-9E69-1DE23EF9DBB1}" destId="{B9A956DF-7412-41DA-BFE3-5ABEEB3DA820}" srcOrd="1" destOrd="0" presId="urn:microsoft.com/office/officeart/2005/8/layout/vList3"/>
    <dgm:cxn modelId="{30146DE5-06DB-4E80-BAF8-F7BF51E873C9}" type="presParOf" srcId="{C4B9E8EE-2A90-4582-A268-1012C57BC008}" destId="{9AEA3014-348A-49BD-8A74-2C9561AC3055}" srcOrd="1" destOrd="0" presId="urn:microsoft.com/office/officeart/2005/8/layout/vList3"/>
    <dgm:cxn modelId="{096912CB-0520-42E2-9245-340100CEBACE}" type="presParOf" srcId="{C4B9E8EE-2A90-4582-A268-1012C57BC008}" destId="{C28C998B-00CD-436A-A771-E2A7A93AAE5C}" srcOrd="2" destOrd="0" presId="urn:microsoft.com/office/officeart/2005/8/layout/vList3"/>
    <dgm:cxn modelId="{4E253237-266C-4234-8B4B-1A4AA71C3351}" type="presParOf" srcId="{C28C998B-00CD-436A-A771-E2A7A93AAE5C}" destId="{AADFD6F9-57E8-4CAD-B241-CD9D2BE0AB46}" srcOrd="0" destOrd="0" presId="urn:microsoft.com/office/officeart/2005/8/layout/vList3"/>
    <dgm:cxn modelId="{5BB24DF9-0238-4A4D-9DAE-BD6B3C03AF3F}" type="presParOf" srcId="{C28C998B-00CD-436A-A771-E2A7A93AAE5C}" destId="{A98AF707-C33C-47F0-B5E8-45094BC2F305}" srcOrd="1" destOrd="0" presId="urn:microsoft.com/office/officeart/2005/8/layout/vList3"/>
    <dgm:cxn modelId="{9C34A35A-95B0-4812-845C-2898A692C474}" type="presParOf" srcId="{C4B9E8EE-2A90-4582-A268-1012C57BC008}" destId="{74F44CF2-B2E9-4D6C-B036-C6E3DADD83AB}" srcOrd="3" destOrd="0" presId="urn:microsoft.com/office/officeart/2005/8/layout/vList3"/>
    <dgm:cxn modelId="{9418EDFA-2743-4F50-A460-10575B9D78EA}" type="presParOf" srcId="{C4B9E8EE-2A90-4582-A268-1012C57BC008}" destId="{9220884F-7B87-48E9-BBDE-5DAA24B4B25C}" srcOrd="4" destOrd="0" presId="urn:microsoft.com/office/officeart/2005/8/layout/vList3"/>
    <dgm:cxn modelId="{7E54FFB1-CCFE-4863-B74E-8A48E1615589}" type="presParOf" srcId="{9220884F-7B87-48E9-BBDE-5DAA24B4B25C}" destId="{C94F7C69-E52F-4052-BECB-804EC66C139C}" srcOrd="0" destOrd="0" presId="urn:microsoft.com/office/officeart/2005/8/layout/vList3"/>
    <dgm:cxn modelId="{07A882AA-F239-4EED-A8FA-075A910951F3}" type="presParOf" srcId="{9220884F-7B87-48E9-BBDE-5DAA24B4B25C}" destId="{C88B0998-8D72-479B-A013-E21AFC7C1AFA}" srcOrd="1" destOrd="0" presId="urn:microsoft.com/office/officeart/2005/8/layout/vList3"/>
    <dgm:cxn modelId="{0C109479-B51C-4388-8B4C-5A5105E11B77}" type="presParOf" srcId="{C4B9E8EE-2A90-4582-A268-1012C57BC008}" destId="{3ED699B1-2C07-4421-881E-F4DD7116D1E5}" srcOrd="5" destOrd="0" presId="urn:microsoft.com/office/officeart/2005/8/layout/vList3"/>
    <dgm:cxn modelId="{FA1C3F73-7202-4580-807B-8F5194ADD8A9}" type="presParOf" srcId="{C4B9E8EE-2A90-4582-A268-1012C57BC008}" destId="{FA6547EA-04FE-43C7-8007-AEA3DD38FEB9}" srcOrd="6" destOrd="0" presId="urn:microsoft.com/office/officeart/2005/8/layout/vList3"/>
    <dgm:cxn modelId="{D5664C53-7676-49DA-AFAE-D7D29289E62F}" type="presParOf" srcId="{FA6547EA-04FE-43C7-8007-AEA3DD38FEB9}" destId="{0FBC7A5B-688A-4EF0-A935-4397BCD9F1FD}" srcOrd="0" destOrd="0" presId="urn:microsoft.com/office/officeart/2005/8/layout/vList3"/>
    <dgm:cxn modelId="{A53D9FD4-E7C0-48F3-BDD0-2A77F3B00B58}" type="presParOf" srcId="{FA6547EA-04FE-43C7-8007-AEA3DD38FEB9}" destId="{57986630-8DF2-4A06-924A-2BD2063AAA55}" srcOrd="1" destOrd="0" presId="urn:microsoft.com/office/officeart/2005/8/layout/vList3"/>
    <dgm:cxn modelId="{0DED9108-BA4E-4D8B-ACC4-ECB13552ABD7}" type="presParOf" srcId="{C4B9E8EE-2A90-4582-A268-1012C57BC008}" destId="{8C732EC9-151C-4DC2-ADC6-5CCF6DC4E866}" srcOrd="7" destOrd="0" presId="urn:microsoft.com/office/officeart/2005/8/layout/vList3"/>
    <dgm:cxn modelId="{7422FD4A-CE97-4B0F-9131-68C3A3DEAE3B}" type="presParOf" srcId="{C4B9E8EE-2A90-4582-A268-1012C57BC008}" destId="{E7578DF1-230B-44CA-A644-53C735272194}" srcOrd="8" destOrd="0" presId="urn:microsoft.com/office/officeart/2005/8/layout/vList3"/>
    <dgm:cxn modelId="{745E1C81-4A53-4432-BE0A-B2BFA0DD59D1}" type="presParOf" srcId="{E7578DF1-230B-44CA-A644-53C735272194}" destId="{FFBC6A28-6233-48E5-A6F1-051852D53FCC}" srcOrd="0" destOrd="0" presId="urn:microsoft.com/office/officeart/2005/8/layout/vList3"/>
    <dgm:cxn modelId="{AF097D37-4CF8-49BD-9974-AEBDE8984054}" type="presParOf" srcId="{E7578DF1-230B-44CA-A644-53C735272194}" destId="{2AD405D6-CCE9-4EBD-8EDF-374198701559}" srcOrd="1" destOrd="0" presId="urn:microsoft.com/office/officeart/2005/8/layout/vList3"/>
    <dgm:cxn modelId="{A9DE7652-BBF8-4FAD-A51E-498306B32DD7}" type="presParOf" srcId="{C4B9E8EE-2A90-4582-A268-1012C57BC008}" destId="{3E1F1120-4A09-47B3-BC15-DCA88F75FBC2}" srcOrd="9" destOrd="0" presId="urn:microsoft.com/office/officeart/2005/8/layout/vList3"/>
    <dgm:cxn modelId="{678FE221-A131-40AF-930E-0719DF4F82CC}" type="presParOf" srcId="{C4B9E8EE-2A90-4582-A268-1012C57BC008}" destId="{BEA39261-C67C-4D4F-BEF1-442C0376D8BC}" srcOrd="10" destOrd="0" presId="urn:microsoft.com/office/officeart/2005/8/layout/vList3"/>
    <dgm:cxn modelId="{B072B0A0-D009-47B1-A3FE-EFBF755BEE5B}" type="presParOf" srcId="{BEA39261-C67C-4D4F-BEF1-442C0376D8BC}" destId="{1D88CE6B-56F8-497A-90B6-8FC32B2D5A40}" srcOrd="0" destOrd="0" presId="urn:microsoft.com/office/officeart/2005/8/layout/vList3"/>
    <dgm:cxn modelId="{6E8B7DDF-5E8C-47A6-AA40-DB048FCF5C1B}" type="presParOf" srcId="{BEA39261-C67C-4D4F-BEF1-442C0376D8BC}" destId="{D6AFD4F3-2E4A-441F-ADE4-2BA989CBFC59}" srcOrd="1" destOrd="0" presId="urn:microsoft.com/office/officeart/2005/8/layout/vList3"/>
    <dgm:cxn modelId="{80FA5208-DF26-4E3F-9AB1-9D9578BC42CF}" type="presParOf" srcId="{C4B9E8EE-2A90-4582-A268-1012C57BC008}" destId="{2E73EF31-5148-4A96-9857-3BB3089BBD40}" srcOrd="11" destOrd="0" presId="urn:microsoft.com/office/officeart/2005/8/layout/vList3"/>
    <dgm:cxn modelId="{27047C0F-8A18-4140-9F73-5B9CEA15D4D4}" type="presParOf" srcId="{C4B9E8EE-2A90-4582-A268-1012C57BC008}" destId="{7CD8C61F-703B-4FA6-81A8-75EE53A09BEB}" srcOrd="12" destOrd="0" presId="urn:microsoft.com/office/officeart/2005/8/layout/vList3"/>
    <dgm:cxn modelId="{83A8405F-84C3-485F-AD83-B3A2CF4F59B1}" type="presParOf" srcId="{7CD8C61F-703B-4FA6-81A8-75EE53A09BEB}" destId="{03E9155B-FF39-44E9-BBFB-7CEF46AD2320}" srcOrd="0" destOrd="0" presId="urn:microsoft.com/office/officeart/2005/8/layout/vList3"/>
    <dgm:cxn modelId="{6B4304E5-A103-4071-9668-33AE3D6EAA3A}" type="presParOf" srcId="{7CD8C61F-703B-4FA6-81A8-75EE53A09BEB}" destId="{B97A3D30-FDD0-433D-9604-668AF5FB61CC}" srcOrd="1" destOrd="0" presId="urn:microsoft.com/office/officeart/2005/8/layout/vList3"/>
    <dgm:cxn modelId="{BD27B808-FD68-4EAE-987F-B6986FD229E0}" type="presParOf" srcId="{C4B9E8EE-2A90-4582-A268-1012C57BC008}" destId="{1DAE93E4-BF28-48E5-8EEB-B31F53F68893}" srcOrd="13" destOrd="0" presId="urn:microsoft.com/office/officeart/2005/8/layout/vList3"/>
    <dgm:cxn modelId="{24681F83-D4F0-416B-B693-CDB588B23454}" type="presParOf" srcId="{C4B9E8EE-2A90-4582-A268-1012C57BC008}" destId="{C6CF5E6D-FACC-4433-94BA-16783B3D5C49}" srcOrd="14" destOrd="0" presId="urn:microsoft.com/office/officeart/2005/8/layout/vList3"/>
    <dgm:cxn modelId="{64883C31-B2D6-45C0-BEDA-E1BB46D544F7}" type="presParOf" srcId="{C6CF5E6D-FACC-4433-94BA-16783B3D5C49}" destId="{EF358797-93C4-490F-93F4-1C6D105D853A}" srcOrd="0" destOrd="0" presId="urn:microsoft.com/office/officeart/2005/8/layout/vList3"/>
    <dgm:cxn modelId="{6C3ADD67-0598-4431-A7C0-B7814357EB24}" type="presParOf" srcId="{C6CF5E6D-FACC-4433-94BA-16783B3D5C49}" destId="{B3525ECB-2576-4BE2-8A2A-5CC89972D5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FD814-37AB-48B5-9618-961B6BFF729A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E79450A-064C-4C3F-ABFE-FB8C4385E477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Мобилизована проектная команда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64345-C25D-493A-B38B-A3D855E7793D}" type="parTrans" cxnId="{8EBD682D-7E96-49E5-8368-0C9811897AC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D4D69-5411-463E-9BA6-E4BF8D3E6FBF}" type="sibTrans" cxnId="{8EBD682D-7E96-49E5-8368-0C9811897AC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4BD4C-492D-4459-B489-C53C22E9F3C3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Мобилизованы команды на площадках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46F37-6DEA-4E51-8E9A-F43377F471FF}" type="parTrans" cxnId="{7F2F3B25-FABB-42BA-B5C2-F950FD35A62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8DBA0-CEEC-4DB3-A526-88CBF0DE7B95}" type="sibTrans" cxnId="{7F2F3B25-FABB-42BA-B5C2-F950FD35A629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BB146-F6BC-46D2-9E30-BA98E2D3F3AB}">
      <dgm:prSet phldrT="[Text]" custT="1"/>
      <dgm:spPr>
        <a:noFill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Запланированы семинары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0D3E1-44ED-41BC-BB24-0B779D66DBFC}" type="parTrans" cxnId="{752E3765-4E98-4714-9765-F5D455E304D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4F945-C510-48DE-BB33-AE5C7CEFF9AB}" type="sibTrans" cxnId="{752E3765-4E98-4714-9765-F5D455E304D7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E8EE-2A90-4582-A268-1012C57BC008}" type="pres">
      <dgm:prSet presAssocID="{882FD814-37AB-48B5-9618-961B6BFF729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5F4DD-8F2E-49DD-9E69-1DE23EF9DBB1}" type="pres">
      <dgm:prSet presAssocID="{CE79450A-064C-4C3F-ABFE-FB8C4385E477}" presName="composite" presStyleCnt="0"/>
      <dgm:spPr/>
    </dgm:pt>
    <dgm:pt modelId="{1CDE083B-AAAE-4B2A-A7C8-CD16D49E2A5C}" type="pres">
      <dgm:prSet presAssocID="{CE79450A-064C-4C3F-ABFE-FB8C4385E47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A956DF-7412-41DA-BFE3-5ABEEB3DA820}" type="pres">
      <dgm:prSet presAssocID="{CE79450A-064C-4C3F-ABFE-FB8C4385E47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A3014-348A-49BD-8A74-2C9561AC3055}" type="pres">
      <dgm:prSet presAssocID="{117D4D69-5411-463E-9BA6-E4BF8D3E6FBF}" presName="spacing" presStyleCnt="0"/>
      <dgm:spPr/>
    </dgm:pt>
    <dgm:pt modelId="{C28C998B-00CD-436A-A771-E2A7A93AAE5C}" type="pres">
      <dgm:prSet presAssocID="{8B94BD4C-492D-4459-B489-C53C22E9F3C3}" presName="composite" presStyleCnt="0"/>
      <dgm:spPr/>
    </dgm:pt>
    <dgm:pt modelId="{AADFD6F9-57E8-4CAD-B241-CD9D2BE0AB46}" type="pres">
      <dgm:prSet presAssocID="{8B94BD4C-492D-4459-B489-C53C22E9F3C3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8AF707-C33C-47F0-B5E8-45094BC2F305}" type="pres">
      <dgm:prSet presAssocID="{8B94BD4C-492D-4459-B489-C53C22E9F3C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44CF2-B2E9-4D6C-B036-C6E3DADD83AB}" type="pres">
      <dgm:prSet presAssocID="{9048DBA0-CEEC-4DB3-A526-88CBF0DE7B95}" presName="spacing" presStyleCnt="0"/>
      <dgm:spPr/>
    </dgm:pt>
    <dgm:pt modelId="{9220884F-7B87-48E9-BBDE-5DAA24B4B25C}" type="pres">
      <dgm:prSet presAssocID="{A97BB146-F6BC-46D2-9E30-BA98E2D3F3AB}" presName="composite" presStyleCnt="0"/>
      <dgm:spPr/>
    </dgm:pt>
    <dgm:pt modelId="{C94F7C69-E52F-4052-BECB-804EC66C139C}" type="pres">
      <dgm:prSet presAssocID="{A97BB146-F6BC-46D2-9E30-BA98E2D3F3AB}" presName="imgShp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8B0998-8D72-479B-A013-E21AFC7C1AFA}" type="pres">
      <dgm:prSet presAssocID="{A97BB146-F6BC-46D2-9E30-BA98E2D3F3A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23933-035B-41D2-A4A6-A88C07B7288E}" type="presOf" srcId="{8B94BD4C-492D-4459-B489-C53C22E9F3C3}" destId="{A98AF707-C33C-47F0-B5E8-45094BC2F305}" srcOrd="0" destOrd="0" presId="urn:microsoft.com/office/officeart/2005/8/layout/vList3"/>
    <dgm:cxn modelId="{752E3765-4E98-4714-9765-F5D455E304D7}" srcId="{882FD814-37AB-48B5-9618-961B6BFF729A}" destId="{A97BB146-F6BC-46D2-9E30-BA98E2D3F3AB}" srcOrd="2" destOrd="0" parTransId="{D5B0D3E1-44ED-41BC-BB24-0B779D66DBFC}" sibTransId="{7D34F945-C510-48DE-BB33-AE5C7CEFF9AB}"/>
    <dgm:cxn modelId="{6AA6E000-6CFE-4DC2-93C6-522D02427C0C}" type="presOf" srcId="{A97BB146-F6BC-46D2-9E30-BA98E2D3F3AB}" destId="{C88B0998-8D72-479B-A013-E21AFC7C1AFA}" srcOrd="0" destOrd="0" presId="urn:microsoft.com/office/officeart/2005/8/layout/vList3"/>
    <dgm:cxn modelId="{8EBD682D-7E96-49E5-8368-0C9811897AC0}" srcId="{882FD814-37AB-48B5-9618-961B6BFF729A}" destId="{CE79450A-064C-4C3F-ABFE-FB8C4385E477}" srcOrd="0" destOrd="0" parTransId="{0DB64345-C25D-493A-B38B-A3D855E7793D}" sibTransId="{117D4D69-5411-463E-9BA6-E4BF8D3E6FBF}"/>
    <dgm:cxn modelId="{6A22128A-E9FC-413B-B366-B009334A87DF}" type="presOf" srcId="{882FD814-37AB-48B5-9618-961B6BFF729A}" destId="{C4B9E8EE-2A90-4582-A268-1012C57BC008}" srcOrd="0" destOrd="0" presId="urn:microsoft.com/office/officeart/2005/8/layout/vList3"/>
    <dgm:cxn modelId="{471A1011-BA17-46E3-A6CB-71A7FE928905}" type="presOf" srcId="{CE79450A-064C-4C3F-ABFE-FB8C4385E477}" destId="{B9A956DF-7412-41DA-BFE3-5ABEEB3DA820}" srcOrd="0" destOrd="0" presId="urn:microsoft.com/office/officeart/2005/8/layout/vList3"/>
    <dgm:cxn modelId="{7F2F3B25-FABB-42BA-B5C2-F950FD35A629}" srcId="{882FD814-37AB-48B5-9618-961B6BFF729A}" destId="{8B94BD4C-492D-4459-B489-C53C22E9F3C3}" srcOrd="1" destOrd="0" parTransId="{24046F37-6DEA-4E51-8E9A-F43377F471FF}" sibTransId="{9048DBA0-CEEC-4DB3-A526-88CBF0DE7B95}"/>
    <dgm:cxn modelId="{626AD693-301C-41B0-A088-B4A81A00625A}" type="presParOf" srcId="{C4B9E8EE-2A90-4582-A268-1012C57BC008}" destId="{F6E5F4DD-8F2E-49DD-9E69-1DE23EF9DBB1}" srcOrd="0" destOrd="0" presId="urn:microsoft.com/office/officeart/2005/8/layout/vList3"/>
    <dgm:cxn modelId="{8EA71017-4E46-4371-876A-EADEB5DAA51D}" type="presParOf" srcId="{F6E5F4DD-8F2E-49DD-9E69-1DE23EF9DBB1}" destId="{1CDE083B-AAAE-4B2A-A7C8-CD16D49E2A5C}" srcOrd="0" destOrd="0" presId="urn:microsoft.com/office/officeart/2005/8/layout/vList3"/>
    <dgm:cxn modelId="{95CCF58C-2FE7-4D0F-8637-818F8C3A19AD}" type="presParOf" srcId="{F6E5F4DD-8F2E-49DD-9E69-1DE23EF9DBB1}" destId="{B9A956DF-7412-41DA-BFE3-5ABEEB3DA820}" srcOrd="1" destOrd="0" presId="urn:microsoft.com/office/officeart/2005/8/layout/vList3"/>
    <dgm:cxn modelId="{6DF04BA1-7F52-4EB6-AB4C-460E74C0B81A}" type="presParOf" srcId="{C4B9E8EE-2A90-4582-A268-1012C57BC008}" destId="{9AEA3014-348A-49BD-8A74-2C9561AC3055}" srcOrd="1" destOrd="0" presId="urn:microsoft.com/office/officeart/2005/8/layout/vList3"/>
    <dgm:cxn modelId="{990451E3-7BFD-466F-835E-69B941E3FA93}" type="presParOf" srcId="{C4B9E8EE-2A90-4582-A268-1012C57BC008}" destId="{C28C998B-00CD-436A-A771-E2A7A93AAE5C}" srcOrd="2" destOrd="0" presId="urn:microsoft.com/office/officeart/2005/8/layout/vList3"/>
    <dgm:cxn modelId="{56AC1CE0-E298-4DB3-81D8-34BB958D4BFF}" type="presParOf" srcId="{C28C998B-00CD-436A-A771-E2A7A93AAE5C}" destId="{AADFD6F9-57E8-4CAD-B241-CD9D2BE0AB46}" srcOrd="0" destOrd="0" presId="urn:microsoft.com/office/officeart/2005/8/layout/vList3"/>
    <dgm:cxn modelId="{6F69F918-1D09-4685-8AE1-534DF48300A8}" type="presParOf" srcId="{C28C998B-00CD-436A-A771-E2A7A93AAE5C}" destId="{A98AF707-C33C-47F0-B5E8-45094BC2F305}" srcOrd="1" destOrd="0" presId="urn:microsoft.com/office/officeart/2005/8/layout/vList3"/>
    <dgm:cxn modelId="{5282B350-FF49-4B42-A3A0-1F346ECC5089}" type="presParOf" srcId="{C4B9E8EE-2A90-4582-A268-1012C57BC008}" destId="{74F44CF2-B2E9-4D6C-B036-C6E3DADD83AB}" srcOrd="3" destOrd="0" presId="urn:microsoft.com/office/officeart/2005/8/layout/vList3"/>
    <dgm:cxn modelId="{7CABE1B8-B8D9-452E-AC9D-27A6B8B89FCF}" type="presParOf" srcId="{C4B9E8EE-2A90-4582-A268-1012C57BC008}" destId="{9220884F-7B87-48E9-BBDE-5DAA24B4B25C}" srcOrd="4" destOrd="0" presId="urn:microsoft.com/office/officeart/2005/8/layout/vList3"/>
    <dgm:cxn modelId="{DA8B48BC-1CB1-4689-82A3-A9B34009CF60}" type="presParOf" srcId="{9220884F-7B87-48E9-BBDE-5DAA24B4B25C}" destId="{C94F7C69-E52F-4052-BECB-804EC66C139C}" srcOrd="0" destOrd="0" presId="urn:microsoft.com/office/officeart/2005/8/layout/vList3"/>
    <dgm:cxn modelId="{DC934F59-1523-465E-9450-D3552D22BB21}" type="presParOf" srcId="{9220884F-7B87-48E9-BBDE-5DAA24B4B25C}" destId="{C88B0998-8D72-479B-A013-E21AFC7C1A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956DF-7412-41DA-BFE3-5ABEEB3DA820}">
      <dsp:nvSpPr>
        <dsp:cNvPr id="0" name=""/>
        <dsp:cNvSpPr/>
      </dsp:nvSpPr>
      <dsp:spPr>
        <a:xfrm rot="10800000">
          <a:off x="1842344" y="3612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Процессы проанализированы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3612"/>
        <a:ext cx="6743202" cy="459690"/>
      </dsp:txXfrm>
    </dsp:sp>
    <dsp:sp modelId="{1CDE083B-AAAE-4B2A-A7C8-CD16D49E2A5C}">
      <dsp:nvSpPr>
        <dsp:cNvPr id="0" name=""/>
        <dsp:cNvSpPr/>
      </dsp:nvSpPr>
      <dsp:spPr>
        <a:xfrm>
          <a:off x="1612499" y="3612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AF707-C33C-47F0-B5E8-45094BC2F305}">
      <dsp:nvSpPr>
        <dsp:cNvPr id="0" name=""/>
        <dsp:cNvSpPr/>
      </dsp:nvSpPr>
      <dsp:spPr>
        <a:xfrm rot="10800000">
          <a:off x="1842344" y="600523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Настроена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600523"/>
        <a:ext cx="6743202" cy="459690"/>
      </dsp:txXfrm>
    </dsp:sp>
    <dsp:sp modelId="{AADFD6F9-57E8-4CAD-B241-CD9D2BE0AB46}">
      <dsp:nvSpPr>
        <dsp:cNvPr id="0" name=""/>
        <dsp:cNvSpPr/>
      </dsp:nvSpPr>
      <dsp:spPr>
        <a:xfrm>
          <a:off x="1612499" y="600523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B0998-8D72-479B-A013-E21AFC7C1AFA}">
      <dsp:nvSpPr>
        <dsp:cNvPr id="0" name=""/>
        <dsp:cNvSpPr/>
      </dsp:nvSpPr>
      <dsp:spPr>
        <a:xfrm rot="10800000">
          <a:off x="1842344" y="1197434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Техническая Инфраструктура подготовлена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1197434"/>
        <a:ext cx="6743202" cy="459690"/>
      </dsp:txXfrm>
    </dsp:sp>
    <dsp:sp modelId="{C94F7C69-E52F-4052-BECB-804EC66C139C}">
      <dsp:nvSpPr>
        <dsp:cNvPr id="0" name=""/>
        <dsp:cNvSpPr/>
      </dsp:nvSpPr>
      <dsp:spPr>
        <a:xfrm>
          <a:off x="1612499" y="1197434"/>
          <a:ext cx="459690" cy="4596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86630-8DF2-4A06-924A-2BD2063AAA55}">
      <dsp:nvSpPr>
        <dsp:cNvPr id="0" name=""/>
        <dsp:cNvSpPr/>
      </dsp:nvSpPr>
      <dsp:spPr>
        <a:xfrm rot="10800000">
          <a:off x="1842344" y="1794345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Данные загружены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1794345"/>
        <a:ext cx="6743202" cy="459690"/>
      </dsp:txXfrm>
    </dsp:sp>
    <dsp:sp modelId="{0FBC7A5B-688A-4EF0-A935-4397BCD9F1FD}">
      <dsp:nvSpPr>
        <dsp:cNvPr id="0" name=""/>
        <dsp:cNvSpPr/>
      </dsp:nvSpPr>
      <dsp:spPr>
        <a:xfrm>
          <a:off x="1612499" y="1794345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405D6-CCE9-4EBD-8EDF-374198701559}">
      <dsp:nvSpPr>
        <dsp:cNvPr id="0" name=""/>
        <dsp:cNvSpPr/>
      </dsp:nvSpPr>
      <dsp:spPr>
        <a:xfrm rot="10800000">
          <a:off x="1842344" y="2391256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Пользователи Обучены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2391256"/>
        <a:ext cx="6743202" cy="459690"/>
      </dsp:txXfrm>
    </dsp:sp>
    <dsp:sp modelId="{FFBC6A28-6233-48E5-A6F1-051852D53FCC}">
      <dsp:nvSpPr>
        <dsp:cNvPr id="0" name=""/>
        <dsp:cNvSpPr/>
      </dsp:nvSpPr>
      <dsp:spPr>
        <a:xfrm>
          <a:off x="1612499" y="2391256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FD4F3-2E4A-441F-ADE4-2BA989CBFC59}">
      <dsp:nvSpPr>
        <dsp:cNvPr id="0" name=""/>
        <dsp:cNvSpPr/>
      </dsp:nvSpPr>
      <dsp:spPr>
        <a:xfrm rot="10800000">
          <a:off x="1842344" y="2988167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Доступ в системы обеспечен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2988167"/>
        <a:ext cx="6743202" cy="459690"/>
      </dsp:txXfrm>
    </dsp:sp>
    <dsp:sp modelId="{1D88CE6B-56F8-497A-90B6-8FC32B2D5A40}">
      <dsp:nvSpPr>
        <dsp:cNvPr id="0" name=""/>
        <dsp:cNvSpPr/>
      </dsp:nvSpPr>
      <dsp:spPr>
        <a:xfrm>
          <a:off x="1612499" y="2988167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A3D30-FDD0-433D-9604-668AF5FB61CC}">
      <dsp:nvSpPr>
        <dsp:cNvPr id="0" name=""/>
        <dsp:cNvSpPr/>
      </dsp:nvSpPr>
      <dsp:spPr>
        <a:xfrm rot="10800000">
          <a:off x="1842344" y="3585078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Служба поддержки организована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3585078"/>
        <a:ext cx="6743202" cy="459690"/>
      </dsp:txXfrm>
    </dsp:sp>
    <dsp:sp modelId="{03E9155B-FF39-44E9-BBFB-7CEF46AD2320}">
      <dsp:nvSpPr>
        <dsp:cNvPr id="0" name=""/>
        <dsp:cNvSpPr/>
      </dsp:nvSpPr>
      <dsp:spPr>
        <a:xfrm>
          <a:off x="1612499" y="3585078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5ECB-2576-4BE2-8A2A-5CC89972D5E7}">
      <dsp:nvSpPr>
        <dsp:cNvPr id="0" name=""/>
        <dsp:cNvSpPr/>
      </dsp:nvSpPr>
      <dsp:spPr>
        <a:xfrm rot="10800000">
          <a:off x="1842344" y="4181989"/>
          <a:ext cx="6858124" cy="459690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71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Операции выполняются в продуктивной системе</a:t>
          </a:r>
          <a:endParaRPr lang="ru-RU" sz="2000" b="1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57266" y="4181989"/>
        <a:ext cx="6743202" cy="459690"/>
      </dsp:txXfrm>
    </dsp:sp>
    <dsp:sp modelId="{EF358797-93C4-490F-93F4-1C6D105D853A}">
      <dsp:nvSpPr>
        <dsp:cNvPr id="0" name=""/>
        <dsp:cNvSpPr/>
      </dsp:nvSpPr>
      <dsp:spPr>
        <a:xfrm>
          <a:off x="1612499" y="4181989"/>
          <a:ext cx="459690" cy="45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956DF-7412-41DA-BFE3-5ABEEB3DA820}">
      <dsp:nvSpPr>
        <dsp:cNvPr id="0" name=""/>
        <dsp:cNvSpPr/>
      </dsp:nvSpPr>
      <dsp:spPr>
        <a:xfrm rot="10800000">
          <a:off x="1022555" y="1372"/>
          <a:ext cx="3530471" cy="533205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Мобилизована проектная команда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55856" y="1372"/>
        <a:ext cx="3397170" cy="533205"/>
      </dsp:txXfrm>
    </dsp:sp>
    <dsp:sp modelId="{1CDE083B-AAAE-4B2A-A7C8-CD16D49E2A5C}">
      <dsp:nvSpPr>
        <dsp:cNvPr id="0" name=""/>
        <dsp:cNvSpPr/>
      </dsp:nvSpPr>
      <dsp:spPr>
        <a:xfrm>
          <a:off x="755952" y="1372"/>
          <a:ext cx="533205" cy="533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AF707-C33C-47F0-B5E8-45094BC2F305}">
      <dsp:nvSpPr>
        <dsp:cNvPr id="0" name=""/>
        <dsp:cNvSpPr/>
      </dsp:nvSpPr>
      <dsp:spPr>
        <a:xfrm rot="10800000">
          <a:off x="1022555" y="675854"/>
          <a:ext cx="3530471" cy="533205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Мобилизованы команды на площадках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55856" y="675854"/>
        <a:ext cx="3397170" cy="533205"/>
      </dsp:txXfrm>
    </dsp:sp>
    <dsp:sp modelId="{AADFD6F9-57E8-4CAD-B241-CD9D2BE0AB46}">
      <dsp:nvSpPr>
        <dsp:cNvPr id="0" name=""/>
        <dsp:cNvSpPr/>
      </dsp:nvSpPr>
      <dsp:spPr>
        <a:xfrm>
          <a:off x="755952" y="675854"/>
          <a:ext cx="533205" cy="5332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B0998-8D72-479B-A013-E21AFC7C1AFA}">
      <dsp:nvSpPr>
        <dsp:cNvPr id="0" name=""/>
        <dsp:cNvSpPr/>
      </dsp:nvSpPr>
      <dsp:spPr>
        <a:xfrm rot="10800000">
          <a:off x="1022555" y="1350336"/>
          <a:ext cx="3530471" cy="533205"/>
        </a:xfrm>
        <a:prstGeom prst="homePlat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12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Запланированы семинары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55856" y="1350336"/>
        <a:ext cx="3397170" cy="533205"/>
      </dsp:txXfrm>
    </dsp:sp>
    <dsp:sp modelId="{C94F7C69-E52F-4052-BECB-804EC66C139C}">
      <dsp:nvSpPr>
        <dsp:cNvPr id="0" name=""/>
        <dsp:cNvSpPr/>
      </dsp:nvSpPr>
      <dsp:spPr>
        <a:xfrm>
          <a:off x="755952" y="1350336"/>
          <a:ext cx="533205" cy="5332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615D-8655-48EA-BB3A-A6D86C93BD6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E2CF-1A25-4399-BE12-F920CF394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Применить эту картинку на все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внедрения, оценка эффективности закупок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58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8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прошли</a:t>
            </a:r>
            <a:r>
              <a:rPr lang="ru-RU" baseline="0" dirty="0" smtClean="0"/>
              <a:t> важный рубеж</a:t>
            </a:r>
            <a:r>
              <a:rPr lang="ru-RU" dirty="0" smtClean="0"/>
              <a:t>– два месяца закрыты, процесс</a:t>
            </a:r>
            <a:r>
              <a:rPr lang="ru-RU" baseline="0" dirty="0" smtClean="0"/>
              <a:t> продолжается</a:t>
            </a:r>
            <a:endParaRPr lang="ru-RU" dirty="0" smtClean="0"/>
          </a:p>
          <a:p>
            <a:r>
              <a:rPr lang="ru-RU" dirty="0" smtClean="0"/>
              <a:t>Подводя</a:t>
            </a:r>
            <a:r>
              <a:rPr lang="ru-RU" baseline="0" dirty="0" smtClean="0"/>
              <a:t> линию по результатам работы передаем слово ИЯ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0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6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57299"/>
            <a:ext cx="9144000" cy="2252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3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830" cy="6858002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2064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200799"/>
            <a:ext cx="11149084" cy="81080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02173" y="6451886"/>
            <a:ext cx="2743200" cy="365125"/>
          </a:xfrm>
        </p:spPr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8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830" cy="6858002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2064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214447"/>
            <a:ext cx="11135436" cy="81080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12" y="1"/>
            <a:ext cx="12210811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5125" y="0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1081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12" y="0"/>
            <a:ext cx="12195687" cy="6858001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1081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5124" y="0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2192000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628" y="195367"/>
            <a:ext cx="2660270" cy="631414"/>
          </a:xfrm>
          <a:prstGeom prst="rect">
            <a:avLst/>
          </a:prstGeom>
        </p:spPr>
      </p:pic>
      <p:sp>
        <p:nvSpPr>
          <p:cNvPr id="8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799"/>
            <a:ext cx="10515600" cy="81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4752-DBC4-E240-AAFE-7680163AFFCD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5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6" r:id="rId3"/>
    <p:sldLayoutId id="2147483665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СТАРТ РАБОТ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ВТОРОЙ ВОЛНЫ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en-US" dirty="0"/>
              <a:t>Industry 4.0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6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«</a:t>
            </a:r>
            <a:r>
              <a:rPr lang="ru-RU" dirty="0"/>
              <a:t>Управление проектами и ПКЗ»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FB61E6-F814-4171-B21C-78885EDFF19D}"/>
              </a:ext>
            </a:extLst>
          </p:cNvPr>
          <p:cNvSpPr txBox="1"/>
          <p:nvPr/>
        </p:nvSpPr>
        <p:spPr>
          <a:xfrm>
            <a:off x="173921" y="1235048"/>
            <a:ext cx="11899148" cy="157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- эффективная система управления капитальными затратами на базе сквозного автоматизированного процесса управления проектами, программами и портфелем проектов </a:t>
            </a:r>
          </a:p>
        </p:txBody>
      </p:sp>
      <p:sp>
        <p:nvSpPr>
          <p:cNvPr id="17" name="Овал 7">
            <a:extLst>
              <a:ext uri="{FF2B5EF4-FFF2-40B4-BE49-F238E27FC236}">
                <a16:creationId xmlns="" xmlns:a16="http://schemas.microsoft.com/office/drawing/2014/main" id="{5B279076-765C-45F7-86C4-DA4052741467}"/>
              </a:ext>
            </a:extLst>
          </p:cNvPr>
          <p:cNvSpPr>
            <a:spLocks noChangeAspect="1"/>
          </p:cNvSpPr>
          <p:nvPr/>
        </p:nvSpPr>
        <p:spPr>
          <a:xfrm>
            <a:off x="1284832" y="3592273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8">
            <a:extLst>
              <a:ext uri="{FF2B5EF4-FFF2-40B4-BE49-F238E27FC236}">
                <a16:creationId xmlns="" xmlns:a16="http://schemas.microsoft.com/office/drawing/2014/main" id="{0DCB9C6B-D44A-4C3A-BC0A-B1F3CA8120C1}"/>
              </a:ext>
            </a:extLst>
          </p:cNvPr>
          <p:cNvSpPr>
            <a:spLocks noChangeAspect="1"/>
          </p:cNvSpPr>
          <p:nvPr/>
        </p:nvSpPr>
        <p:spPr>
          <a:xfrm>
            <a:off x="29274" y="4780258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4" name="Группа 19">
            <a:extLst>
              <a:ext uri="{FF2B5EF4-FFF2-40B4-BE49-F238E27FC236}">
                <a16:creationId xmlns="" xmlns:a16="http://schemas.microsoft.com/office/drawing/2014/main" id="{BD25875E-057B-478B-8436-3BD768EB7F15}"/>
              </a:ext>
            </a:extLst>
          </p:cNvPr>
          <p:cNvGrpSpPr/>
          <p:nvPr/>
        </p:nvGrpSpPr>
        <p:grpSpPr>
          <a:xfrm>
            <a:off x="4876" y="2033036"/>
            <a:ext cx="1800000" cy="1800000"/>
            <a:chOff x="396374" y="1752841"/>
            <a:chExt cx="2160000" cy="2160000"/>
          </a:xfrm>
        </p:grpSpPr>
        <p:sp>
          <p:nvSpPr>
            <p:cNvPr id="25" name="Овал 70">
              <a:extLst>
                <a:ext uri="{FF2B5EF4-FFF2-40B4-BE49-F238E27FC236}">
                  <a16:creationId xmlns="" xmlns:a16="http://schemas.microsoft.com/office/drawing/2014/main" id="{B01F4593-B326-4C73-8DDB-36600228C6CC}"/>
                </a:ext>
              </a:extLst>
            </p:cNvPr>
            <p:cNvSpPr/>
            <p:nvPr/>
          </p:nvSpPr>
          <p:spPr>
            <a:xfrm>
              <a:off x="396374" y="1752841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10">
              <a:extLst>
                <a:ext uri="{FF2B5EF4-FFF2-40B4-BE49-F238E27FC236}">
                  <a16:creationId xmlns="" xmlns:a16="http://schemas.microsoft.com/office/drawing/2014/main" id="{E39931C7-34D3-4DB0-8414-ECD6D9D61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8" y="1752841"/>
              <a:ext cx="2095292" cy="21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3B9E2038-4473-4099-94BA-0B8A47B834DB}"/>
              </a:ext>
            </a:extLst>
          </p:cNvPr>
          <p:cNvSpPr/>
          <p:nvPr/>
        </p:nvSpPr>
        <p:spPr>
          <a:xfrm>
            <a:off x="1401961" y="2698158"/>
            <a:ext cx="1988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Грызанова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Наталья Викторовна</a:t>
            </a:r>
          </a:p>
        </p:txBody>
      </p:sp>
      <p:pic>
        <p:nvPicPr>
          <p:cNvPr id="28" name="Рисунок 14">
            <a:extLst>
              <a:ext uri="{FF2B5EF4-FFF2-40B4-BE49-F238E27FC236}">
                <a16:creationId xmlns="" xmlns:a16="http://schemas.microsoft.com/office/drawing/2014/main" id="{F1C131EE-A07F-4E6E-91B6-94C8907CD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57" y="4743225"/>
            <a:ext cx="1627117" cy="1694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15">
            <a:extLst>
              <a:ext uri="{FF2B5EF4-FFF2-40B4-BE49-F238E27FC236}">
                <a16:creationId xmlns="" xmlns:a16="http://schemas.microsoft.com/office/drawing/2014/main" id="{1A41D86A-41B4-4061-B51D-9877C4BF35AF}"/>
              </a:ext>
            </a:extLst>
          </p:cNvPr>
          <p:cNvSpPr/>
          <p:nvPr/>
        </p:nvSpPr>
        <p:spPr>
          <a:xfrm>
            <a:off x="378826" y="6477366"/>
            <a:ext cx="214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Сунтеев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Роман</a:t>
            </a:r>
          </a:p>
        </p:txBody>
      </p:sp>
      <p:pic>
        <p:nvPicPr>
          <p:cNvPr id="30" name="Рисунок 16">
            <a:extLst>
              <a:ext uri="{FF2B5EF4-FFF2-40B4-BE49-F238E27FC236}">
                <a16:creationId xmlns="" xmlns:a16="http://schemas.microsoft.com/office/drawing/2014/main" id="{0990D5AF-A968-4936-9E0D-833C6D081D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4" b="-2673"/>
          <a:stretch/>
        </p:blipFill>
        <p:spPr>
          <a:xfrm>
            <a:off x="1268767" y="3531359"/>
            <a:ext cx="1636065" cy="170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17">
            <a:extLst>
              <a:ext uri="{FF2B5EF4-FFF2-40B4-BE49-F238E27FC236}">
                <a16:creationId xmlns="" xmlns:a16="http://schemas.microsoft.com/office/drawing/2014/main" id="{76E6809F-74E0-44D2-86A5-1F13EDB85891}"/>
              </a:ext>
            </a:extLst>
          </p:cNvPr>
          <p:cNvSpPr/>
          <p:nvPr/>
        </p:nvSpPr>
        <p:spPr>
          <a:xfrm>
            <a:off x="1334431" y="5135998"/>
            <a:ext cx="195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Пронина Александра</a:t>
            </a:r>
          </a:p>
        </p:txBody>
      </p:sp>
      <p:sp>
        <p:nvSpPr>
          <p:cNvPr id="21" name="Freeform 20"/>
          <p:cNvSpPr/>
          <p:nvPr/>
        </p:nvSpPr>
        <p:spPr>
          <a:xfrm>
            <a:off x="6878472" y="2005814"/>
            <a:ext cx="5303940" cy="4260397"/>
          </a:xfrm>
          <a:custGeom>
            <a:avLst/>
            <a:gdLst>
              <a:gd name="connsiteX0" fmla="*/ 0 w 3714749"/>
              <a:gd name="connsiteY0" fmla="*/ 0 h 1259955"/>
              <a:gd name="connsiteX1" fmla="*/ 3714749 w 3714749"/>
              <a:gd name="connsiteY1" fmla="*/ 0 h 1259955"/>
              <a:gd name="connsiteX2" fmla="*/ 3714749 w 3714749"/>
              <a:gd name="connsiteY2" fmla="*/ 1259955 h 1259955"/>
              <a:gd name="connsiteX3" fmla="*/ 0 w 3714749"/>
              <a:gd name="connsiteY3" fmla="*/ 1259955 h 1259955"/>
              <a:gd name="connsiteX4" fmla="*/ 0 w 3714749"/>
              <a:gd name="connsiteY4" fmla="*/ 0 h 125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259955">
                <a:moveTo>
                  <a:pt x="0" y="0"/>
                </a:moveTo>
                <a:lnTo>
                  <a:pt x="3714749" y="0"/>
                </a:lnTo>
                <a:lnTo>
                  <a:pt x="3714749" y="1259955"/>
                </a:lnTo>
                <a:lnTo>
                  <a:pt x="0" y="125995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0" numCol="1" spcCol="1270" anchor="t" anchorCtr="0">
            <a:sp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Планы на будущее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мероприятий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повышению точности планирования и снижению трудоемкости операций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сквозного унифицированного процесса по управлению портфелем и программами проектов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электронного паспорта проекта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ранжирования </a:t>
            </a: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программами проектов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консолидации данных по капитальным затратам Компаний Группы 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формированию ПКЗ по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МСФО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0">
            <a:extLst>
              <a:ext uri="{FF2B5EF4-FFF2-40B4-BE49-F238E27FC236}">
                <a16:creationId xmlns="" xmlns:a16="http://schemas.microsoft.com/office/drawing/2014/main" id="{022FEF32-85A0-4F7D-B948-B472E22D0F8B}"/>
              </a:ext>
            </a:extLst>
          </p:cNvPr>
          <p:cNvSpPr/>
          <p:nvPr/>
        </p:nvSpPr>
        <p:spPr>
          <a:xfrm>
            <a:off x="3014175" y="2008593"/>
            <a:ext cx="3654242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Достижения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прогноза бюджета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системой ИСУП (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 процесс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потребности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материалы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сводно-заказной спецификации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ПКЗ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системе по единым стандартам формирования графиков и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«</a:t>
            </a:r>
            <a:r>
              <a:rPr lang="ru-RU" dirty="0"/>
              <a:t>Закупки и управление запасами»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FB61E6-F814-4171-B21C-78885EDFF19D}"/>
              </a:ext>
            </a:extLst>
          </p:cNvPr>
          <p:cNvSpPr txBox="1"/>
          <p:nvPr/>
        </p:nvSpPr>
        <p:spPr>
          <a:xfrm>
            <a:off x="173921" y="1172496"/>
            <a:ext cx="11899148" cy="157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- повысить эффективность закупочной деятельности и улучшить уровень сервиса для внутреннего заказчика</a:t>
            </a:r>
          </a:p>
          <a:p>
            <a:endParaRPr lang="ru-RU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27B5922-1882-4756-BCAE-E6D9CB47B463}"/>
              </a:ext>
            </a:extLst>
          </p:cNvPr>
          <p:cNvSpPr txBox="1"/>
          <p:nvPr/>
        </p:nvSpPr>
        <p:spPr>
          <a:xfrm>
            <a:off x="4236631" y="1676304"/>
            <a:ext cx="2774839" cy="4409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2000" b="1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3">
            <a:extLst>
              <a:ext uri="{FF2B5EF4-FFF2-40B4-BE49-F238E27FC236}">
                <a16:creationId xmlns="" xmlns:a16="http://schemas.microsoft.com/office/drawing/2014/main" id="{3D60DDA0-B509-4837-81AB-676D2D520F7B}"/>
              </a:ext>
            </a:extLst>
          </p:cNvPr>
          <p:cNvSpPr/>
          <p:nvPr/>
        </p:nvSpPr>
        <p:spPr>
          <a:xfrm>
            <a:off x="1546948" y="2640904"/>
            <a:ext cx="1988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Коваленко Мария Анатольевна</a:t>
            </a:r>
          </a:p>
        </p:txBody>
      </p:sp>
      <p:grpSp>
        <p:nvGrpSpPr>
          <p:cNvPr id="14" name="Группа 3">
            <a:extLst>
              <a:ext uri="{FF2B5EF4-FFF2-40B4-BE49-F238E27FC236}">
                <a16:creationId xmlns="" xmlns:a16="http://schemas.microsoft.com/office/drawing/2014/main" id="{4911245B-6939-4C35-B203-4D25885ED47E}"/>
              </a:ext>
            </a:extLst>
          </p:cNvPr>
          <p:cNvGrpSpPr/>
          <p:nvPr/>
        </p:nvGrpSpPr>
        <p:grpSpPr>
          <a:xfrm>
            <a:off x="149872" y="1846036"/>
            <a:ext cx="1800000" cy="1800000"/>
            <a:chOff x="396374" y="1763713"/>
            <a:chExt cx="2160000" cy="2160000"/>
          </a:xfrm>
        </p:grpSpPr>
        <p:sp>
          <p:nvSpPr>
            <p:cNvPr id="18" name="Овал 70">
              <a:extLst>
                <a:ext uri="{FF2B5EF4-FFF2-40B4-BE49-F238E27FC236}">
                  <a16:creationId xmlns="" xmlns:a16="http://schemas.microsoft.com/office/drawing/2014/main" id="{1122AD40-3748-425E-B08C-0677A4A93646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1" name="Рисунок 19">
              <a:extLst>
                <a:ext uri="{FF2B5EF4-FFF2-40B4-BE49-F238E27FC236}">
                  <a16:creationId xmlns="" xmlns:a16="http://schemas.microsoft.com/office/drawing/2014/main" id="{341BF596-119F-421B-8BFD-8D4F59B84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897" y="1763713"/>
              <a:ext cx="1947915" cy="20964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Овал 7">
            <a:extLst>
              <a:ext uri="{FF2B5EF4-FFF2-40B4-BE49-F238E27FC236}">
                <a16:creationId xmlns="" xmlns:a16="http://schemas.microsoft.com/office/drawing/2014/main" id="{6A9A9D4A-D2D3-4414-9F8E-548085DFD151}"/>
              </a:ext>
            </a:extLst>
          </p:cNvPr>
          <p:cNvSpPr>
            <a:spLocks noChangeAspect="1"/>
          </p:cNvSpPr>
          <p:nvPr/>
        </p:nvSpPr>
        <p:spPr>
          <a:xfrm>
            <a:off x="999145" y="3528328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8">
            <a:extLst>
              <a:ext uri="{FF2B5EF4-FFF2-40B4-BE49-F238E27FC236}">
                <a16:creationId xmlns="" xmlns:a16="http://schemas.microsoft.com/office/drawing/2014/main" id="{156EA7B3-73F5-4F5D-9972-D267DB31E6EA}"/>
              </a:ext>
            </a:extLst>
          </p:cNvPr>
          <p:cNvSpPr>
            <a:spLocks noChangeAspect="1"/>
          </p:cNvSpPr>
          <p:nvPr/>
        </p:nvSpPr>
        <p:spPr>
          <a:xfrm>
            <a:off x="173921" y="5128686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10">
            <a:extLst>
              <a:ext uri="{FF2B5EF4-FFF2-40B4-BE49-F238E27FC236}">
                <a16:creationId xmlns="" xmlns:a16="http://schemas.microsoft.com/office/drawing/2014/main" id="{D1224942-39E8-4F75-BD06-F562125502C2}"/>
              </a:ext>
            </a:extLst>
          </p:cNvPr>
          <p:cNvSpPr/>
          <p:nvPr/>
        </p:nvSpPr>
        <p:spPr>
          <a:xfrm>
            <a:off x="1457385" y="5867872"/>
            <a:ext cx="2373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Патушинский Станислав</a:t>
            </a:r>
          </a:p>
          <a:p>
            <a:pPr algn="ctr"/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B51D0322-D3BF-4F84-AD64-7EBE271AA344}"/>
              </a:ext>
            </a:extLst>
          </p:cNvPr>
          <p:cNvSpPr/>
          <p:nvPr/>
        </p:nvSpPr>
        <p:spPr>
          <a:xfrm>
            <a:off x="1733808" y="5048971"/>
            <a:ext cx="1678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Юшков Сергей</a:t>
            </a:r>
          </a:p>
        </p:txBody>
      </p:sp>
      <p:pic>
        <p:nvPicPr>
          <p:cNvPr id="30" name="Рисунок 17">
            <a:extLst>
              <a:ext uri="{FF2B5EF4-FFF2-40B4-BE49-F238E27FC236}">
                <a16:creationId xmlns="" xmlns:a16="http://schemas.microsoft.com/office/drawing/2014/main" id="{9628CCE9-81E7-4744-B482-2C8FD68EDE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40"/>
          <a:stretch/>
        </p:blipFill>
        <p:spPr>
          <a:xfrm>
            <a:off x="173921" y="4992454"/>
            <a:ext cx="1584960" cy="1803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18">
            <a:extLst>
              <a:ext uri="{FF2B5EF4-FFF2-40B4-BE49-F238E27FC236}">
                <a16:creationId xmlns="" xmlns:a16="http://schemas.microsoft.com/office/drawing/2014/main" id="{26F4A8C8-44E4-460A-8300-47BA6951F6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05" y="3509765"/>
            <a:ext cx="1655040" cy="1685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A37AD56-DAC7-4575-A10C-7E9534B9E157}"/>
              </a:ext>
            </a:extLst>
          </p:cNvPr>
          <p:cNvSpPr txBox="1"/>
          <p:nvPr/>
        </p:nvSpPr>
        <p:spPr>
          <a:xfrm>
            <a:off x="3392424" y="1734996"/>
            <a:ext cx="3619046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Достижения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Трансформирована функция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и обработки заявок на закупку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Получены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средства контроля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подразделений закупаемыми материалами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обязательств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заключенным договорам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закупочных цен 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запасов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возможности управления уровнем запасов на складах 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0AA6152F-9A7E-4B07-AF89-3C7B4923A16C}"/>
              </a:ext>
            </a:extLst>
          </p:cNvPr>
          <p:cNvSpPr txBox="1"/>
          <p:nvPr/>
        </p:nvSpPr>
        <p:spPr>
          <a:xfrm>
            <a:off x="7049122" y="1734996"/>
            <a:ext cx="5058988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Планы на будущее</a:t>
            </a: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Стабилизация и усовершенствование сквозных процессов,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категорийного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ru-RU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однородности и качества данных, прозрачность бизнес-процессов</a:t>
            </a:r>
            <a:endParaRPr lang="ru-RU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закупки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</a:t>
            </a:r>
          </a:p>
          <a:p>
            <a:pPr marL="742950" lvl="1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выбор источника поставки, Управление каталогами, Управление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поставщиками</a:t>
            </a:r>
          </a:p>
          <a:p>
            <a:pPr marL="742950" lvl="1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закупочные процедуры</a:t>
            </a:r>
          </a:p>
          <a:p>
            <a:pPr marL="742950" lvl="1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контрактами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статуса поставки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отслеживание отгрузки товара</a:t>
            </a: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партнеров, работающих по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</a:t>
            </a: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процесса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чат-боты,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устройства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Управление персоналом»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921" y="1248696"/>
            <a:ext cx="11939868" cy="157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Наша Цель - централизация и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унификация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управления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человеческим капиталом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676CD9-AC2E-471F-901A-561A8573B613}"/>
              </a:ext>
            </a:extLst>
          </p:cNvPr>
          <p:cNvSpPr txBox="1"/>
          <p:nvPr/>
        </p:nvSpPr>
        <p:spPr>
          <a:xfrm>
            <a:off x="6143855" y="1734088"/>
            <a:ext cx="2774839" cy="4662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Достижения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B14EE82-74BB-4C3A-8F26-64C91BC495E0}"/>
              </a:ext>
            </a:extLst>
          </p:cNvPr>
          <p:cNvSpPr txBox="1"/>
          <p:nvPr/>
        </p:nvSpPr>
        <p:spPr>
          <a:xfrm>
            <a:off x="3518533" y="3448769"/>
            <a:ext cx="914400" cy="91440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25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14">
            <a:extLst>
              <a:ext uri="{FF2B5EF4-FFF2-40B4-BE49-F238E27FC236}">
                <a16:creationId xmlns="" xmlns:a16="http://schemas.microsoft.com/office/drawing/2014/main" id="{85D865CA-7BB0-4D80-A6A5-886E5D916A44}"/>
              </a:ext>
            </a:extLst>
          </p:cNvPr>
          <p:cNvSpPr/>
          <p:nvPr/>
        </p:nvSpPr>
        <p:spPr>
          <a:xfrm>
            <a:off x="4213847" y="3479613"/>
            <a:ext cx="4429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дельных схем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оплаты труда на предприятиях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упрощено для снижения трудоемкости учета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соответствия законодательству</a:t>
            </a:r>
          </a:p>
        </p:txBody>
      </p:sp>
      <p:sp>
        <p:nvSpPr>
          <p:cNvPr id="33" name="Прямоугольник 42">
            <a:extLst>
              <a:ext uri="{FF2B5EF4-FFF2-40B4-BE49-F238E27FC236}">
                <a16:creationId xmlns="" xmlns:a16="http://schemas.microsoft.com/office/drawing/2014/main" id="{5F00AB0B-3E87-42E1-8962-6CCE79B519B4}"/>
              </a:ext>
            </a:extLst>
          </p:cNvPr>
          <p:cNvSpPr/>
          <p:nvPr/>
        </p:nvSpPr>
        <p:spPr>
          <a:xfrm>
            <a:off x="3511112" y="4849688"/>
            <a:ext cx="8556638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организационных структур предприятий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ЛГОК, МГОК - 51 структура без сдвигов сроков запуска системы, с 		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уплощением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13 до 6-7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8F1366E-8361-4F16-BAA9-4DE86467661E}"/>
              </a:ext>
            </a:extLst>
          </p:cNvPr>
          <p:cNvSpPr txBox="1"/>
          <p:nvPr/>
        </p:nvSpPr>
        <p:spPr>
          <a:xfrm>
            <a:off x="8620267" y="3451159"/>
            <a:ext cx="914400" cy="91440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35" name="Прямоугольник 17">
            <a:extLst>
              <a:ext uri="{FF2B5EF4-FFF2-40B4-BE49-F238E27FC236}">
                <a16:creationId xmlns="" xmlns:a16="http://schemas.microsoft.com/office/drawing/2014/main" id="{E4AFB3DC-9145-4F62-9868-11B60501B9D3}"/>
              </a:ext>
            </a:extLst>
          </p:cNvPr>
          <p:cNvSpPr/>
          <p:nvPr/>
        </p:nvSpPr>
        <p:spPr>
          <a:xfrm>
            <a:off x="9338950" y="3433252"/>
            <a:ext cx="2774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тысячи сотрудников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2018 года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 ЗП из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5A7A38A-1225-441A-A8E5-420AF9AC5069}"/>
              </a:ext>
            </a:extLst>
          </p:cNvPr>
          <p:cNvSpPr txBox="1"/>
          <p:nvPr/>
        </p:nvSpPr>
        <p:spPr>
          <a:xfrm>
            <a:off x="3598366" y="5935200"/>
            <a:ext cx="914400" cy="91440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j-lt"/>
              </a:rPr>
              <a:t>8%</a:t>
            </a:r>
          </a:p>
        </p:txBody>
      </p:sp>
      <p:sp>
        <p:nvSpPr>
          <p:cNvPr id="26" name="Прямоугольник 14">
            <a:extLst>
              <a:ext uri="{FF2B5EF4-FFF2-40B4-BE49-F238E27FC236}">
                <a16:creationId xmlns="" xmlns:a16="http://schemas.microsoft.com/office/drawing/2014/main" id="{5F71D89E-64D6-4010-89D0-FE4749C754ED}"/>
              </a:ext>
            </a:extLst>
          </p:cNvPr>
          <p:cNvSpPr/>
          <p:nvPr/>
        </p:nvSpPr>
        <p:spPr>
          <a:xfrm>
            <a:off x="4432933" y="5956799"/>
            <a:ext cx="7576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уплощения структур  (Руководящего состава в производственных структурах)</a:t>
            </a:r>
          </a:p>
        </p:txBody>
      </p:sp>
      <p:sp>
        <p:nvSpPr>
          <p:cNvPr id="27" name="Прямоугольник 22">
            <a:extLst>
              <a:ext uri="{FF2B5EF4-FFF2-40B4-BE49-F238E27FC236}">
                <a16:creationId xmlns="" xmlns:a16="http://schemas.microsoft.com/office/drawing/2014/main" id="{7D7F4847-565D-4BD5-8A23-A7BB8DA583B3}"/>
              </a:ext>
            </a:extLst>
          </p:cNvPr>
          <p:cNvSpPr/>
          <p:nvPr/>
        </p:nvSpPr>
        <p:spPr>
          <a:xfrm>
            <a:off x="3452747" y="2417315"/>
            <a:ext cx="8556638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Унифицирована информация о каждом сотруднике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ЛГОК, МГОК.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источник данных о сотрудниках и их штатных должностях в режиме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1">
            <a:extLst>
              <a:ext uri="{FF2B5EF4-FFF2-40B4-BE49-F238E27FC236}">
                <a16:creationId xmlns="" xmlns:a16="http://schemas.microsoft.com/office/drawing/2014/main" id="{FD62FA29-A1EC-4FE4-B2E2-CA15F9F875E7}"/>
              </a:ext>
            </a:extLst>
          </p:cNvPr>
          <p:cNvGrpSpPr/>
          <p:nvPr/>
        </p:nvGrpSpPr>
        <p:grpSpPr>
          <a:xfrm>
            <a:off x="171981" y="2134834"/>
            <a:ext cx="1800000" cy="1800000"/>
            <a:chOff x="396374" y="1763713"/>
            <a:chExt cx="2160834" cy="2195203"/>
          </a:xfrm>
        </p:grpSpPr>
        <p:sp>
          <p:nvSpPr>
            <p:cNvPr id="37" name="Овал 70">
              <a:extLst>
                <a:ext uri="{FF2B5EF4-FFF2-40B4-BE49-F238E27FC236}">
                  <a16:creationId xmlns="" xmlns:a16="http://schemas.microsoft.com/office/drawing/2014/main" id="{427E1BC8-B3A4-427B-A6BA-8FB4B2D09E38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КТО?</a:t>
              </a:r>
            </a:p>
          </p:txBody>
        </p:sp>
        <p:pic>
          <p:nvPicPr>
            <p:cNvPr id="38" name="Picture 2" descr="http://www.metalloinvest.com/upload/iblock/f15/ilyasov.jpg">
              <a:extLst>
                <a:ext uri="{FF2B5EF4-FFF2-40B4-BE49-F238E27FC236}">
                  <a16:creationId xmlns="" xmlns:a16="http://schemas.microsoft.com/office/drawing/2014/main" id="{4407AAB1-9F3C-47FC-870C-67B5824DD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24" y="1763713"/>
              <a:ext cx="2130784" cy="21952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рямоугольник 11">
            <a:extLst>
              <a:ext uri="{FF2B5EF4-FFF2-40B4-BE49-F238E27FC236}">
                <a16:creationId xmlns="" xmlns:a16="http://schemas.microsoft.com/office/drawing/2014/main" id="{7755983F-672A-4CCE-B47E-B4615B23B7BE}"/>
              </a:ext>
            </a:extLst>
          </p:cNvPr>
          <p:cNvSpPr/>
          <p:nvPr/>
        </p:nvSpPr>
        <p:spPr>
          <a:xfrm>
            <a:off x="1497351" y="2582806"/>
            <a:ext cx="2221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Ильясов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Руслан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Маратович</a:t>
            </a:r>
          </a:p>
        </p:txBody>
      </p:sp>
      <p:sp>
        <p:nvSpPr>
          <p:cNvPr id="40" name="Прямоугольник 13">
            <a:extLst>
              <a:ext uri="{FF2B5EF4-FFF2-40B4-BE49-F238E27FC236}">
                <a16:creationId xmlns="" xmlns:a16="http://schemas.microsoft.com/office/drawing/2014/main" id="{8ED2369F-4D5D-45F1-9D20-561644028B2D}"/>
              </a:ext>
            </a:extLst>
          </p:cNvPr>
          <p:cNvSpPr/>
          <p:nvPr/>
        </p:nvSpPr>
        <p:spPr>
          <a:xfrm>
            <a:off x="1971571" y="5305549"/>
            <a:ext cx="1201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Чумак Максим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2811B4A-6174-4706-AF7B-C92BD42DEC1B}"/>
              </a:ext>
            </a:extLst>
          </p:cNvPr>
          <p:cNvGrpSpPr/>
          <p:nvPr/>
        </p:nvGrpSpPr>
        <p:grpSpPr>
          <a:xfrm>
            <a:off x="1320422" y="3656022"/>
            <a:ext cx="1620000" cy="1683058"/>
            <a:chOff x="4503554" y="2071006"/>
            <a:chExt cx="1620000" cy="1683058"/>
          </a:xfrm>
        </p:grpSpPr>
        <p:sp>
          <p:nvSpPr>
            <p:cNvPr id="42" name="Овал 7">
              <a:extLst>
                <a:ext uri="{FF2B5EF4-FFF2-40B4-BE49-F238E27FC236}">
                  <a16:creationId xmlns="" xmlns:a16="http://schemas.microsoft.com/office/drawing/2014/main" id="{9F67CFB7-8ED8-4B11-8887-A2065DC37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554" y="213406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Чумак</a:t>
              </a:r>
            </a:p>
          </p:txBody>
        </p:sp>
        <p:pic>
          <p:nvPicPr>
            <p:cNvPr id="43" name="Рисунок 4">
              <a:extLst>
                <a:ext uri="{FF2B5EF4-FFF2-40B4-BE49-F238E27FC236}">
                  <a16:creationId xmlns="" xmlns:a16="http://schemas.microsoft.com/office/drawing/2014/main" id="{5ADC5E18-5DD1-4996-BD70-BABCD2EE9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0464" y="2071006"/>
              <a:ext cx="1566177" cy="16588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0B2F7F8-76BC-4CBD-BC0D-C8D30DAA5911}"/>
              </a:ext>
            </a:extLst>
          </p:cNvPr>
          <p:cNvGrpSpPr/>
          <p:nvPr/>
        </p:nvGrpSpPr>
        <p:grpSpPr>
          <a:xfrm>
            <a:off x="173507" y="4991345"/>
            <a:ext cx="1800000" cy="1800000"/>
            <a:chOff x="173507" y="4554024"/>
            <a:chExt cx="2160000" cy="2195767"/>
          </a:xfrm>
        </p:grpSpPr>
        <p:sp>
          <p:nvSpPr>
            <p:cNvPr id="45" name="Овал 70">
              <a:extLst>
                <a:ext uri="{FF2B5EF4-FFF2-40B4-BE49-F238E27FC236}">
                  <a16:creationId xmlns="" xmlns:a16="http://schemas.microsoft.com/office/drawing/2014/main" id="{567D09A6-D477-4E76-B279-EB20BB0A28FA}"/>
                </a:ext>
              </a:extLst>
            </p:cNvPr>
            <p:cNvSpPr/>
            <p:nvPr/>
          </p:nvSpPr>
          <p:spPr>
            <a:xfrm>
              <a:off x="173507" y="4554024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3">
              <a:extLst>
                <a:ext uri="{FF2B5EF4-FFF2-40B4-BE49-F238E27FC236}">
                  <a16:creationId xmlns="" xmlns:a16="http://schemas.microsoft.com/office/drawing/2014/main" id="{82F3F04E-6A40-4D96-B87F-95F485475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265" y="4573830"/>
              <a:ext cx="1830482" cy="21759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7" name="Прямоугольник 13">
            <a:extLst>
              <a:ext uri="{FF2B5EF4-FFF2-40B4-BE49-F238E27FC236}">
                <a16:creationId xmlns="" xmlns:a16="http://schemas.microsoft.com/office/drawing/2014/main" id="{36320EEA-5F85-4A1B-A7E1-C602B530A4B2}"/>
              </a:ext>
            </a:extLst>
          </p:cNvPr>
          <p:cNvSpPr/>
          <p:nvPr/>
        </p:nvSpPr>
        <p:spPr>
          <a:xfrm>
            <a:off x="836094" y="6170177"/>
            <a:ext cx="29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Гусев</a:t>
            </a:r>
          </a:p>
          <a:p>
            <a:pPr lvl="0" algn="ctr">
              <a:defRPr/>
            </a:pPr>
            <a:r>
              <a:rPr lang="ru-RU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Алексей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Управление персоналом»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F5A164-1241-4BF1-95D4-27C85CDF7835}"/>
              </a:ext>
            </a:extLst>
          </p:cNvPr>
          <p:cNvSpPr txBox="1"/>
          <p:nvPr/>
        </p:nvSpPr>
        <p:spPr>
          <a:xfrm>
            <a:off x="325315" y="1415562"/>
            <a:ext cx="4176347" cy="25145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1025430-1236-4531-8B13-C5E8415CE51B}"/>
              </a:ext>
            </a:extLst>
          </p:cNvPr>
          <p:cNvSpPr txBox="1"/>
          <p:nvPr/>
        </p:nvSpPr>
        <p:spPr>
          <a:xfrm>
            <a:off x="2810098" y="1999044"/>
            <a:ext cx="4176347" cy="25145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E47CA6D-9934-4599-86FD-EAFC5CF94503}"/>
              </a:ext>
            </a:extLst>
          </p:cNvPr>
          <p:cNvSpPr txBox="1"/>
          <p:nvPr/>
        </p:nvSpPr>
        <p:spPr>
          <a:xfrm>
            <a:off x="3173500" y="1800388"/>
            <a:ext cx="4838203" cy="276998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108000" tIns="0" rIns="0" bIns="0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целям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управленцев среднего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 высшего звена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талантами</a:t>
            </a:r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(внедрение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SuccessFactors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Рекрутинг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Автоматизация\ Унификация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F6169A2-3718-4DD6-8254-8C7CB95D4017}"/>
              </a:ext>
            </a:extLst>
          </p:cNvPr>
          <p:cNvSpPr txBox="1"/>
          <p:nvPr/>
        </p:nvSpPr>
        <p:spPr>
          <a:xfrm>
            <a:off x="8120419" y="1793739"/>
            <a:ext cx="3925202" cy="40010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10800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noProof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en-US" sz="2000" b="1" noProof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2000" b="1" noProof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-бота: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сопровождения выхода сотрудника на работу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часто задаваемые вопросы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для сотрудников по проектам, координация по предоставлению информации о компании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Опросники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информирование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в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B6A5566-31F5-4510-A157-DA1D7B2F41B5}"/>
              </a:ext>
            </a:extLst>
          </p:cNvPr>
          <p:cNvSpPr txBox="1"/>
          <p:nvPr/>
        </p:nvSpPr>
        <p:spPr>
          <a:xfrm>
            <a:off x="3173500" y="4631245"/>
            <a:ext cx="4838203" cy="21544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10800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самообслуживания: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сотрудника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2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планирование отпусков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справок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лист</a:t>
            </a:r>
            <a:endParaRPr lang="ru-RU" sz="20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табель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283843" y="1292589"/>
            <a:ext cx="4721101" cy="396262"/>
          </a:xfrm>
          <a:custGeom>
            <a:avLst/>
            <a:gdLst>
              <a:gd name="connsiteX0" fmla="*/ 0 w 3714749"/>
              <a:gd name="connsiteY0" fmla="*/ 0 h 1259955"/>
              <a:gd name="connsiteX1" fmla="*/ 3714749 w 3714749"/>
              <a:gd name="connsiteY1" fmla="*/ 0 h 1259955"/>
              <a:gd name="connsiteX2" fmla="*/ 3714749 w 3714749"/>
              <a:gd name="connsiteY2" fmla="*/ 1259955 h 1259955"/>
              <a:gd name="connsiteX3" fmla="*/ 0 w 3714749"/>
              <a:gd name="connsiteY3" fmla="*/ 1259955 h 1259955"/>
              <a:gd name="connsiteX4" fmla="*/ 0 w 3714749"/>
              <a:gd name="connsiteY4" fmla="*/ 0 h 125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259955">
                <a:moveTo>
                  <a:pt x="0" y="0"/>
                </a:moveTo>
                <a:lnTo>
                  <a:pt x="3714749" y="0"/>
                </a:lnTo>
                <a:lnTo>
                  <a:pt x="3714749" y="1259955"/>
                </a:lnTo>
                <a:lnTo>
                  <a:pt x="0" y="125995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0" numCol="1" spcCol="1270" anchor="t" anchorCtr="0">
            <a:spAutoFit/>
          </a:bodyPr>
          <a:lstStyle/>
          <a:p>
            <a:pPr marL="0" lvl="1" algn="ctr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Планы на будущее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F6169A2-3718-4DD6-8254-8C7CB95D4017}"/>
              </a:ext>
            </a:extLst>
          </p:cNvPr>
          <p:cNvSpPr txBox="1"/>
          <p:nvPr/>
        </p:nvSpPr>
        <p:spPr>
          <a:xfrm>
            <a:off x="8120419" y="5857617"/>
            <a:ext cx="3925202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108000" tIns="0" rIns="0" bIns="0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функциональности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Планирование ФОТ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1">
            <a:extLst>
              <a:ext uri="{FF2B5EF4-FFF2-40B4-BE49-F238E27FC236}">
                <a16:creationId xmlns="" xmlns:a16="http://schemas.microsoft.com/office/drawing/2014/main" id="{FD62FA29-A1EC-4FE4-B2E2-CA15F9F875E7}"/>
              </a:ext>
            </a:extLst>
          </p:cNvPr>
          <p:cNvGrpSpPr/>
          <p:nvPr/>
        </p:nvGrpSpPr>
        <p:grpSpPr>
          <a:xfrm>
            <a:off x="171981" y="2134834"/>
            <a:ext cx="1800000" cy="1800000"/>
            <a:chOff x="396374" y="1763713"/>
            <a:chExt cx="2160834" cy="2195203"/>
          </a:xfrm>
        </p:grpSpPr>
        <p:sp>
          <p:nvSpPr>
            <p:cNvPr id="34" name="Овал 70">
              <a:extLst>
                <a:ext uri="{FF2B5EF4-FFF2-40B4-BE49-F238E27FC236}">
                  <a16:creationId xmlns="" xmlns:a16="http://schemas.microsoft.com/office/drawing/2014/main" id="{427E1BC8-B3A4-427B-A6BA-8FB4B2D09E38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КТО?</a:t>
              </a:r>
            </a:p>
          </p:txBody>
        </p:sp>
        <p:pic>
          <p:nvPicPr>
            <p:cNvPr id="35" name="Picture 2" descr="http://www.metalloinvest.com/upload/iblock/f15/ilyasov.jpg">
              <a:extLst>
                <a:ext uri="{FF2B5EF4-FFF2-40B4-BE49-F238E27FC236}">
                  <a16:creationId xmlns="" xmlns:a16="http://schemas.microsoft.com/office/drawing/2014/main" id="{4407AAB1-9F3C-47FC-870C-67B5824DD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24" y="1763713"/>
              <a:ext cx="2130784" cy="21952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Прямоугольник 11">
            <a:extLst>
              <a:ext uri="{FF2B5EF4-FFF2-40B4-BE49-F238E27FC236}">
                <a16:creationId xmlns="" xmlns:a16="http://schemas.microsoft.com/office/drawing/2014/main" id="{7755983F-672A-4CCE-B47E-B4615B23B7BE}"/>
              </a:ext>
            </a:extLst>
          </p:cNvPr>
          <p:cNvSpPr/>
          <p:nvPr/>
        </p:nvSpPr>
        <p:spPr>
          <a:xfrm>
            <a:off x="1497351" y="2582806"/>
            <a:ext cx="2221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Ильясов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Руслан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Маратович</a:t>
            </a:r>
          </a:p>
        </p:txBody>
      </p:sp>
      <p:sp>
        <p:nvSpPr>
          <p:cNvPr id="42" name="Прямоугольник 13">
            <a:extLst>
              <a:ext uri="{FF2B5EF4-FFF2-40B4-BE49-F238E27FC236}">
                <a16:creationId xmlns="" xmlns:a16="http://schemas.microsoft.com/office/drawing/2014/main" id="{8ED2369F-4D5D-45F1-9D20-561644028B2D}"/>
              </a:ext>
            </a:extLst>
          </p:cNvPr>
          <p:cNvSpPr/>
          <p:nvPr/>
        </p:nvSpPr>
        <p:spPr>
          <a:xfrm>
            <a:off x="1971571" y="5305549"/>
            <a:ext cx="1201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Чумак Максим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2811B4A-6174-4706-AF7B-C92BD42DEC1B}"/>
              </a:ext>
            </a:extLst>
          </p:cNvPr>
          <p:cNvGrpSpPr/>
          <p:nvPr/>
        </p:nvGrpSpPr>
        <p:grpSpPr>
          <a:xfrm>
            <a:off x="1320422" y="3656022"/>
            <a:ext cx="1620000" cy="1683058"/>
            <a:chOff x="4503554" y="2071006"/>
            <a:chExt cx="1620000" cy="1683058"/>
          </a:xfrm>
        </p:grpSpPr>
        <p:sp>
          <p:nvSpPr>
            <p:cNvPr id="44" name="Овал 7">
              <a:extLst>
                <a:ext uri="{FF2B5EF4-FFF2-40B4-BE49-F238E27FC236}">
                  <a16:creationId xmlns="" xmlns:a16="http://schemas.microsoft.com/office/drawing/2014/main" id="{9F67CFB7-8ED8-4B11-8887-A2065DC37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554" y="213406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Чумак</a:t>
              </a:r>
            </a:p>
          </p:txBody>
        </p:sp>
        <p:pic>
          <p:nvPicPr>
            <p:cNvPr id="45" name="Рисунок 4">
              <a:extLst>
                <a:ext uri="{FF2B5EF4-FFF2-40B4-BE49-F238E27FC236}">
                  <a16:creationId xmlns="" xmlns:a16="http://schemas.microsoft.com/office/drawing/2014/main" id="{5ADC5E18-5DD1-4996-BD70-BABCD2EE9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0464" y="2071006"/>
              <a:ext cx="1566177" cy="16588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0B2F7F8-76BC-4CBD-BC0D-C8D30DAA5911}"/>
              </a:ext>
            </a:extLst>
          </p:cNvPr>
          <p:cNvGrpSpPr/>
          <p:nvPr/>
        </p:nvGrpSpPr>
        <p:grpSpPr>
          <a:xfrm>
            <a:off x="173507" y="4991345"/>
            <a:ext cx="1800000" cy="1800000"/>
            <a:chOff x="173507" y="4554024"/>
            <a:chExt cx="2160000" cy="2195767"/>
          </a:xfrm>
        </p:grpSpPr>
        <p:sp>
          <p:nvSpPr>
            <p:cNvPr id="50" name="Овал 70">
              <a:extLst>
                <a:ext uri="{FF2B5EF4-FFF2-40B4-BE49-F238E27FC236}">
                  <a16:creationId xmlns="" xmlns:a16="http://schemas.microsoft.com/office/drawing/2014/main" id="{567D09A6-D477-4E76-B279-EB20BB0A28FA}"/>
                </a:ext>
              </a:extLst>
            </p:cNvPr>
            <p:cNvSpPr/>
            <p:nvPr/>
          </p:nvSpPr>
          <p:spPr>
            <a:xfrm>
              <a:off x="173507" y="4554024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" name="Рисунок 3">
              <a:extLst>
                <a:ext uri="{FF2B5EF4-FFF2-40B4-BE49-F238E27FC236}">
                  <a16:creationId xmlns="" xmlns:a16="http://schemas.microsoft.com/office/drawing/2014/main" id="{82F3F04E-6A40-4D96-B87F-95F485475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265" y="4573830"/>
              <a:ext cx="1830482" cy="21759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2" name="Прямоугольник 13">
            <a:extLst>
              <a:ext uri="{FF2B5EF4-FFF2-40B4-BE49-F238E27FC236}">
                <a16:creationId xmlns="" xmlns:a16="http://schemas.microsoft.com/office/drawing/2014/main" id="{36320EEA-5F85-4A1B-A7E1-C602B530A4B2}"/>
              </a:ext>
            </a:extLst>
          </p:cNvPr>
          <p:cNvSpPr/>
          <p:nvPr/>
        </p:nvSpPr>
        <p:spPr>
          <a:xfrm>
            <a:off x="836094" y="6170177"/>
            <a:ext cx="29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Гусев</a:t>
            </a:r>
          </a:p>
          <a:p>
            <a:pPr lvl="0" algn="ctr">
              <a:defRPr/>
            </a:pPr>
            <a:r>
              <a:rPr lang="ru-RU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Алексей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/>
              <a:t>«</a:t>
            </a:r>
            <a:r>
              <a:rPr lang="ru-RU" dirty="0"/>
              <a:t>Бухгалтерский </a:t>
            </a:r>
            <a:r>
              <a:rPr lang="ru-RU" dirty="0" smtClean="0"/>
              <a:t>учет</a:t>
            </a:r>
            <a:r>
              <a:rPr lang="en-US" dirty="0" smtClean="0"/>
              <a:t> / </a:t>
            </a:r>
            <a:r>
              <a:rPr lang="ru-RU" dirty="0" smtClean="0"/>
              <a:t>Налоговый </a:t>
            </a:r>
            <a:r>
              <a:rPr lang="ru-RU" dirty="0"/>
              <a:t>учет»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FB61E6-F814-4171-B21C-78885EDFF19D}"/>
              </a:ext>
            </a:extLst>
          </p:cNvPr>
          <p:cNvSpPr txBox="1"/>
          <p:nvPr/>
        </p:nvSpPr>
        <p:spPr>
          <a:xfrm>
            <a:off x="173921" y="1275992"/>
            <a:ext cx="11899148" cy="157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- надежный учет и прозрачные налоги, защита бизнеса </a:t>
            </a:r>
          </a:p>
          <a:p>
            <a:endParaRPr lang="ru-RU" sz="2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8" name="Группа 19">
            <a:extLst>
              <a:ext uri="{FF2B5EF4-FFF2-40B4-BE49-F238E27FC236}">
                <a16:creationId xmlns="" xmlns:a16="http://schemas.microsoft.com/office/drawing/2014/main" id="{E4D814F2-9CAE-43E3-B32F-F6FF42CFF87F}"/>
              </a:ext>
            </a:extLst>
          </p:cNvPr>
          <p:cNvGrpSpPr/>
          <p:nvPr/>
        </p:nvGrpSpPr>
        <p:grpSpPr>
          <a:xfrm>
            <a:off x="118931" y="1742909"/>
            <a:ext cx="1800000" cy="1800000"/>
            <a:chOff x="396374" y="1763713"/>
            <a:chExt cx="2186554" cy="2160000"/>
          </a:xfrm>
        </p:grpSpPr>
        <p:sp>
          <p:nvSpPr>
            <p:cNvPr id="21" name="Овал 70">
              <a:extLst>
                <a:ext uri="{FF2B5EF4-FFF2-40B4-BE49-F238E27FC236}">
                  <a16:creationId xmlns="" xmlns:a16="http://schemas.microsoft.com/office/drawing/2014/main" id="{7FC98291-88B0-499D-80C1-BC931C2305A9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10">
              <a:extLst>
                <a:ext uri="{FF2B5EF4-FFF2-40B4-BE49-F238E27FC236}">
                  <a16:creationId xmlns="" xmlns:a16="http://schemas.microsoft.com/office/drawing/2014/main" id="{B0F0A022-CDA1-4493-B223-D35F5B6EC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753" y="1763713"/>
              <a:ext cx="2163175" cy="21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5" name="Прямоугольник 12">
            <a:extLst>
              <a:ext uri="{FF2B5EF4-FFF2-40B4-BE49-F238E27FC236}">
                <a16:creationId xmlns="" xmlns:a16="http://schemas.microsoft.com/office/drawing/2014/main" id="{B05C7B52-A98A-48DA-B176-D01C66A78C47}"/>
              </a:ext>
            </a:extLst>
          </p:cNvPr>
          <p:cNvSpPr/>
          <p:nvPr/>
        </p:nvSpPr>
        <p:spPr>
          <a:xfrm>
            <a:off x="1529748" y="2259579"/>
            <a:ext cx="2221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Шахова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Елена Александровна</a:t>
            </a:r>
          </a:p>
        </p:txBody>
      </p:sp>
      <p:sp>
        <p:nvSpPr>
          <p:cNvPr id="31" name="Прямоугольник 14">
            <a:extLst>
              <a:ext uri="{FF2B5EF4-FFF2-40B4-BE49-F238E27FC236}">
                <a16:creationId xmlns="" xmlns:a16="http://schemas.microsoft.com/office/drawing/2014/main" id="{4DC0A3D7-2DD0-4CC9-9FF9-B85289FE1883}"/>
              </a:ext>
            </a:extLst>
          </p:cNvPr>
          <p:cNvSpPr/>
          <p:nvPr/>
        </p:nvSpPr>
        <p:spPr>
          <a:xfrm>
            <a:off x="1498605" y="4689288"/>
            <a:ext cx="29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Москаленко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Светлана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92FD06D-668B-45E8-8502-9F208C3BAB02}"/>
              </a:ext>
            </a:extLst>
          </p:cNvPr>
          <p:cNvGrpSpPr/>
          <p:nvPr/>
        </p:nvGrpSpPr>
        <p:grpSpPr>
          <a:xfrm>
            <a:off x="883524" y="3496749"/>
            <a:ext cx="1686848" cy="1638980"/>
            <a:chOff x="1053647" y="3496749"/>
            <a:chExt cx="1686848" cy="1638980"/>
          </a:xfrm>
        </p:grpSpPr>
        <p:sp>
          <p:nvSpPr>
            <p:cNvPr id="30" name="Овал 7">
              <a:extLst>
                <a:ext uri="{FF2B5EF4-FFF2-40B4-BE49-F238E27FC236}">
                  <a16:creationId xmlns="" xmlns:a16="http://schemas.microsoft.com/office/drawing/2014/main" id="{20262D37-D13E-40C7-9440-B75EA5376D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647" y="349674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4" name="Рисунок 16">
              <a:extLst>
                <a:ext uri="{FF2B5EF4-FFF2-40B4-BE49-F238E27FC236}">
                  <a16:creationId xmlns="" xmlns:a16="http://schemas.microsoft.com/office/drawing/2014/main" id="{13A7FCB6-9D39-441F-A94E-6D04BA4F9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647" y="3542909"/>
              <a:ext cx="1686848" cy="15928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6" name="Прямоугольник 14">
            <a:extLst>
              <a:ext uri="{FF2B5EF4-FFF2-40B4-BE49-F238E27FC236}">
                <a16:creationId xmlns="" xmlns:a16="http://schemas.microsoft.com/office/drawing/2014/main" id="{3A58B00D-F9CC-4EA5-B5DA-D0650D40CB3E}"/>
              </a:ext>
            </a:extLst>
          </p:cNvPr>
          <p:cNvSpPr/>
          <p:nvPr/>
        </p:nvSpPr>
        <p:spPr>
          <a:xfrm>
            <a:off x="1897071" y="6136578"/>
            <a:ext cx="1418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Басырова Юлия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01C59C-7451-4CE3-908E-0645202D26F8}"/>
              </a:ext>
            </a:extLst>
          </p:cNvPr>
          <p:cNvGrpSpPr/>
          <p:nvPr/>
        </p:nvGrpSpPr>
        <p:grpSpPr>
          <a:xfrm>
            <a:off x="231198" y="5162909"/>
            <a:ext cx="1620000" cy="1646489"/>
            <a:chOff x="5909930" y="3704212"/>
            <a:chExt cx="1620000" cy="1646489"/>
          </a:xfrm>
        </p:grpSpPr>
        <p:sp>
          <p:nvSpPr>
            <p:cNvPr id="35" name="Овал 7">
              <a:extLst>
                <a:ext uri="{FF2B5EF4-FFF2-40B4-BE49-F238E27FC236}">
                  <a16:creationId xmlns="" xmlns:a16="http://schemas.microsoft.com/office/drawing/2014/main" id="{60723E1F-4881-4C27-9F5E-A7D98EBEF4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09930" y="3704212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8" name="Рисунок 38">
              <a:extLst>
                <a:ext uri="{FF2B5EF4-FFF2-40B4-BE49-F238E27FC236}">
                  <a16:creationId xmlns="" xmlns:a16="http://schemas.microsoft.com/office/drawing/2014/main" id="{A2D48E70-BFCC-49D0-9E8B-23CA7D901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237" y="3713118"/>
              <a:ext cx="1335386" cy="16375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Freeform 21"/>
          <p:cNvSpPr/>
          <p:nvPr/>
        </p:nvSpPr>
        <p:spPr>
          <a:xfrm>
            <a:off x="7839864" y="1653659"/>
            <a:ext cx="4143586" cy="4923603"/>
          </a:xfrm>
          <a:custGeom>
            <a:avLst/>
            <a:gdLst>
              <a:gd name="connsiteX0" fmla="*/ 0 w 3714749"/>
              <a:gd name="connsiteY0" fmla="*/ 0 h 1259955"/>
              <a:gd name="connsiteX1" fmla="*/ 3714749 w 3714749"/>
              <a:gd name="connsiteY1" fmla="*/ 0 h 1259955"/>
              <a:gd name="connsiteX2" fmla="*/ 3714749 w 3714749"/>
              <a:gd name="connsiteY2" fmla="*/ 1259955 h 1259955"/>
              <a:gd name="connsiteX3" fmla="*/ 0 w 3714749"/>
              <a:gd name="connsiteY3" fmla="*/ 1259955 h 1259955"/>
              <a:gd name="connsiteX4" fmla="*/ 0 w 3714749"/>
              <a:gd name="connsiteY4" fmla="*/ 0 h 125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259955">
                <a:moveTo>
                  <a:pt x="0" y="0"/>
                </a:moveTo>
                <a:lnTo>
                  <a:pt x="3714749" y="0"/>
                </a:lnTo>
                <a:lnTo>
                  <a:pt x="3714749" y="1259955"/>
                </a:lnTo>
                <a:lnTo>
                  <a:pt x="0" y="125995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Планы на будущее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Стабилизация системы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улучшение процессов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своевременности и качества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предоставляемой информации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 исполнения шагов закрытия 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бухгалтерской и налоговой отчетности в автоматическом режиме </a:t>
            </a:r>
            <a:endParaRPr lang="ru-RU" sz="22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endParaRPr lang="ru-RU" sz="2200" b="1" dirty="0" smtClean="0">
              <a:solidFill>
                <a:schemeClr val="bg1"/>
              </a:solidFill>
            </a:endParaRPr>
          </a:p>
          <a:p>
            <a:pPr lvl="1" indent="-4572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39334" y="1666588"/>
            <a:ext cx="4143586" cy="4909400"/>
          </a:xfrm>
          <a:custGeom>
            <a:avLst/>
            <a:gdLst>
              <a:gd name="connsiteX0" fmla="*/ 0 w 3714749"/>
              <a:gd name="connsiteY0" fmla="*/ 0 h 1423631"/>
              <a:gd name="connsiteX1" fmla="*/ 3714749 w 3714749"/>
              <a:gd name="connsiteY1" fmla="*/ 0 h 1423631"/>
              <a:gd name="connsiteX2" fmla="*/ 3714749 w 3714749"/>
              <a:gd name="connsiteY2" fmla="*/ 1423631 h 1423631"/>
              <a:gd name="connsiteX3" fmla="*/ 0 w 3714749"/>
              <a:gd name="connsiteY3" fmla="*/ 1423631 h 1423631"/>
              <a:gd name="connsiteX4" fmla="*/ 0 w 3714749"/>
              <a:gd name="connsiteY4" fmla="*/ 0 h 14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423631">
                <a:moveTo>
                  <a:pt x="0" y="0"/>
                </a:moveTo>
                <a:lnTo>
                  <a:pt x="3714749" y="0"/>
                </a:lnTo>
                <a:lnTo>
                  <a:pt x="3714749" y="1423631"/>
                </a:lnTo>
                <a:lnTo>
                  <a:pt x="0" y="1423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Стандартизированы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бухгалтерского и налогового учета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Унифицированы выходные печатные 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Интегрирована система </a:t>
            </a:r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втоматизированного</a:t>
            </a: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первичных документов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система </a:t>
            </a:r>
            <a:r>
              <a:rPr lang="ru-RU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</a:t>
            </a:r>
            <a:endParaRPr lang="ru-RU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Казначейство»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FB61E6-F814-4171-B21C-78885EDFF19D}"/>
              </a:ext>
            </a:extLst>
          </p:cNvPr>
          <p:cNvSpPr txBox="1"/>
          <p:nvPr/>
        </p:nvSpPr>
        <p:spPr>
          <a:xfrm>
            <a:off x="173921" y="1221400"/>
            <a:ext cx="11944652" cy="5027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– Управление денежными потоками и обеспечение ликвидности</a:t>
            </a:r>
          </a:p>
        </p:txBody>
      </p:sp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6DB6FCD6-7981-4A76-8D4D-835F732774DB}"/>
              </a:ext>
            </a:extLst>
          </p:cNvPr>
          <p:cNvSpPr/>
          <p:nvPr/>
        </p:nvSpPr>
        <p:spPr>
          <a:xfrm>
            <a:off x="1175141" y="2564583"/>
            <a:ext cx="2221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Воронов 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Алексей 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Борисович</a:t>
            </a:r>
          </a:p>
        </p:txBody>
      </p:sp>
      <p:grpSp>
        <p:nvGrpSpPr>
          <p:cNvPr id="10" name="Группа 1">
            <a:extLst>
              <a:ext uri="{FF2B5EF4-FFF2-40B4-BE49-F238E27FC236}">
                <a16:creationId xmlns="" xmlns:a16="http://schemas.microsoft.com/office/drawing/2014/main" id="{115B2A24-9A17-4F43-842D-0411727E5E03}"/>
              </a:ext>
            </a:extLst>
          </p:cNvPr>
          <p:cNvGrpSpPr/>
          <p:nvPr/>
        </p:nvGrpSpPr>
        <p:grpSpPr>
          <a:xfrm>
            <a:off x="-69077" y="1688662"/>
            <a:ext cx="1852301" cy="1800000"/>
            <a:chOff x="396374" y="1729430"/>
            <a:chExt cx="2160000" cy="2228565"/>
          </a:xfrm>
        </p:grpSpPr>
        <p:sp>
          <p:nvSpPr>
            <p:cNvPr id="11" name="Овал 70">
              <a:extLst>
                <a:ext uri="{FF2B5EF4-FFF2-40B4-BE49-F238E27FC236}">
                  <a16:creationId xmlns="" xmlns:a16="http://schemas.microsoft.com/office/drawing/2014/main" id="{F5D886C8-F9CF-46C8-BFE6-B7103B9B2840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2" name="Рисунок 4">
              <a:extLst>
                <a:ext uri="{FF2B5EF4-FFF2-40B4-BE49-F238E27FC236}">
                  <a16:creationId xmlns="" xmlns:a16="http://schemas.microsoft.com/office/drawing/2014/main" id="{DEA40D1B-5122-4FB8-9AFB-4D1512D21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4674" y="1729430"/>
              <a:ext cx="1894477" cy="22285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Прямоугольник 13">
            <a:extLst>
              <a:ext uri="{FF2B5EF4-FFF2-40B4-BE49-F238E27FC236}">
                <a16:creationId xmlns="" xmlns:a16="http://schemas.microsoft.com/office/drawing/2014/main" id="{776D530D-7327-4A14-8F33-A92705CFC0AE}"/>
              </a:ext>
            </a:extLst>
          </p:cNvPr>
          <p:cNvSpPr/>
          <p:nvPr/>
        </p:nvSpPr>
        <p:spPr>
          <a:xfrm>
            <a:off x="1671703" y="6131110"/>
            <a:ext cx="157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Кемайкин Ярослав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C8572C3-D2E4-4242-B9DF-79A6C246F6DC}"/>
              </a:ext>
            </a:extLst>
          </p:cNvPr>
          <p:cNvGrpSpPr/>
          <p:nvPr/>
        </p:nvGrpSpPr>
        <p:grpSpPr>
          <a:xfrm>
            <a:off x="351232" y="4995794"/>
            <a:ext cx="1620000" cy="1727765"/>
            <a:chOff x="3469363" y="4554649"/>
            <a:chExt cx="1620000" cy="1727765"/>
          </a:xfrm>
        </p:grpSpPr>
        <p:sp>
          <p:nvSpPr>
            <p:cNvPr id="21" name="Овал 8">
              <a:extLst>
                <a:ext uri="{FF2B5EF4-FFF2-40B4-BE49-F238E27FC236}">
                  <a16:creationId xmlns="" xmlns:a16="http://schemas.microsoft.com/office/drawing/2014/main" id="{00A14AB4-3CFF-4C84-B72F-12B668DC1F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9363" y="4608531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9" name="Рисунок 11">
              <a:extLst>
                <a:ext uri="{FF2B5EF4-FFF2-40B4-BE49-F238E27FC236}">
                  <a16:creationId xmlns="" xmlns:a16="http://schemas.microsoft.com/office/drawing/2014/main" id="{086A82A6-0874-4D1B-B7A3-05A347364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0238" y="4554649"/>
              <a:ext cx="1330936" cy="17277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Прямоугольник 12">
            <a:extLst>
              <a:ext uri="{FF2B5EF4-FFF2-40B4-BE49-F238E27FC236}">
                <a16:creationId xmlns="" xmlns:a16="http://schemas.microsoft.com/office/drawing/2014/main" id="{767EBFD8-528F-430B-92AA-FD5FCD632AC4}"/>
              </a:ext>
            </a:extLst>
          </p:cNvPr>
          <p:cNvSpPr/>
          <p:nvPr/>
        </p:nvSpPr>
        <p:spPr>
          <a:xfrm>
            <a:off x="2917247" y="1561269"/>
            <a:ext cx="4582519" cy="50783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Достижения</a:t>
            </a:r>
            <a:endParaRPr lang="ru-RU" b="1" dirty="0" smtClean="0">
              <a:solidFill>
                <a:srgbClr val="FFC000"/>
              </a:solidFill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/>
              </a:rPr>
              <a:t>Реализованы Бизнес-процессы </a:t>
            </a:r>
            <a:r>
              <a:rPr lang="ru-RU" b="1" dirty="0">
                <a:solidFill>
                  <a:srgbClr val="FFC000"/>
                </a:solidFill>
                <a:latin typeface="Arial" panose="020B0604020202020204"/>
              </a:rPr>
              <a:t>Казначейства</a:t>
            </a: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white"/>
                </a:solidFill>
                <a:latin typeface="Arial" panose="020B0604020202020204"/>
              </a:rPr>
              <a:t>Осуществление </a:t>
            </a: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платежей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Казначейские </a:t>
            </a:r>
            <a:r>
              <a:rPr lang="ru-RU" dirty="0" smtClean="0">
                <a:solidFill>
                  <a:prstClr val="white"/>
                </a:solidFill>
                <a:latin typeface="Arial" panose="020B0604020202020204"/>
              </a:rPr>
              <a:t>инструменты (депозиты, конверсии)</a:t>
            </a:r>
            <a:endParaRPr lang="ru-RU" dirty="0">
              <a:solidFill>
                <a:prstClr val="white"/>
              </a:solidFill>
              <a:latin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Финансовые сделки (кредиты, займы, ценные бумаги и </a:t>
            </a:r>
            <a:r>
              <a:rPr lang="ru-RU" dirty="0" err="1">
                <a:solidFill>
                  <a:prstClr val="white"/>
                </a:solidFill>
                <a:latin typeface="Arial" panose="020B0604020202020204"/>
              </a:rPr>
              <a:t>тд</a:t>
            </a:r>
            <a:r>
              <a:rPr lang="ru-RU" dirty="0" smtClean="0">
                <a:solidFill>
                  <a:prstClr val="white"/>
                </a:solidFill>
                <a:latin typeface="Arial" panose="020B0604020202020204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Реализована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/>
              </a:rPr>
              <a:t>централизация </a:t>
            </a:r>
            <a:r>
              <a:rPr lang="ru-RU" b="1" dirty="0">
                <a:solidFill>
                  <a:srgbClr val="FFC000"/>
                </a:solidFill>
                <a:latin typeface="Arial" panose="020B0604020202020204"/>
              </a:rPr>
              <a:t>фабрики платежей </a:t>
            </a: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на уровне ООО </a:t>
            </a:r>
            <a:r>
              <a:rPr lang="ru-RU" dirty="0" smtClean="0">
                <a:solidFill>
                  <a:prstClr val="white"/>
                </a:solidFill>
                <a:latin typeface="Arial" panose="020B0604020202020204"/>
              </a:rPr>
              <a:t>МКС,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/>
              </a:rPr>
              <a:t>с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окращена</a:t>
            </a: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функция</a:t>
            </a: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комбинатах по передаче платежных документов в банк и загрузку банковской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выписки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Автоматизировано своевременное отражение платежей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погашение  дебиторской и кредиторской задолженностей в системе</a:t>
            </a:r>
            <a:endParaRPr lang="ru-RU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1" name="Прямоугольник 14">
            <a:extLst>
              <a:ext uri="{FF2B5EF4-FFF2-40B4-BE49-F238E27FC236}">
                <a16:creationId xmlns="" xmlns:a16="http://schemas.microsoft.com/office/drawing/2014/main" id="{A8093312-6B29-45AF-808D-B31CB512418B}"/>
              </a:ext>
            </a:extLst>
          </p:cNvPr>
          <p:cNvSpPr/>
          <p:nvPr/>
        </p:nvSpPr>
        <p:spPr>
          <a:xfrm>
            <a:off x="885690" y="5048927"/>
            <a:ext cx="29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  <a:latin typeface="Arial" charset="0"/>
                <a:cs typeface="Arial" charset="0"/>
              </a:rPr>
              <a:t>Горшкова </a:t>
            </a:r>
            <a:endParaRPr lang="ru-RU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Марина</a:t>
            </a:r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Овал 8">
            <a:extLst>
              <a:ext uri="{FF2B5EF4-FFF2-40B4-BE49-F238E27FC236}">
                <a16:creationId xmlns="" xmlns:a16="http://schemas.microsoft.com/office/drawing/2014/main" id="{E3D44D96-07A3-4B78-B81B-C9EF24614988}"/>
              </a:ext>
            </a:extLst>
          </p:cNvPr>
          <p:cNvSpPr>
            <a:spLocks noChangeAspect="1"/>
          </p:cNvSpPr>
          <p:nvPr/>
        </p:nvSpPr>
        <p:spPr>
          <a:xfrm>
            <a:off x="1094753" y="3474956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" name="Рисунок 10">
            <a:extLst>
              <a:ext uri="{FF2B5EF4-FFF2-40B4-BE49-F238E27FC236}">
                <a16:creationId xmlns="" xmlns:a16="http://schemas.microsoft.com/office/drawing/2014/main" id="{1C112C1E-6EAA-4308-A95D-FCD8675D6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48" y="3456376"/>
            <a:ext cx="1760719" cy="1677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1"/>
          <p:cNvSpPr/>
          <p:nvPr/>
        </p:nvSpPr>
        <p:spPr>
          <a:xfrm>
            <a:off x="7568006" y="1574917"/>
            <a:ext cx="4550567" cy="518911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Планы на будущее</a:t>
            </a: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solidFill>
                  <a:srgbClr val="FFC000"/>
                </a:solidFill>
                <a:latin typeface="Arial" panose="020B0604020202020204"/>
              </a:rPr>
              <a:t>Повышение эффективности планирования</a:t>
            </a:r>
            <a:r>
              <a:rPr lang="ru-RU" dirty="0">
                <a:solidFill>
                  <a:srgbClr val="FFC000"/>
                </a:solidFill>
                <a:latin typeface="Arial" panose="020B0604020202020204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" panose="020B0604020202020204"/>
              </a:rPr>
              <a:t>поступлений и выбытий денежных потоков за счёт инструмента «прогноз ликвидности», данные для которого собираются в режиме реального времени.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оперативного принятия решений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управлению дефицитом или профицитом денежных средств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/>
              </a:rPr>
              <a:t>Автоматизация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/>
              </a:rPr>
              <a:t>набора </a:t>
            </a:r>
            <a:r>
              <a:rPr lang="ru-RU" dirty="0">
                <a:solidFill>
                  <a:schemeClr val="bg1"/>
                </a:solidFill>
                <a:latin typeface="Arial" panose="020B0604020202020204"/>
              </a:rPr>
              <a:t>отчетных форм по процессам Казначейства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Устранение неточностей </a:t>
            </a: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разночтений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управленческой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отчетности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Команда</a:t>
            </a:r>
            <a:br>
              <a:rPr lang="ru-RU" dirty="0" smtClean="0"/>
            </a:br>
            <a:r>
              <a:rPr lang="ru-RU" dirty="0" smtClean="0"/>
              <a:t>«Бюджетирование»</a:t>
            </a:r>
            <a:endParaRPr lang="ru-RU" dirty="0"/>
          </a:p>
        </p:txBody>
      </p:sp>
      <p:sp>
        <p:nvSpPr>
          <p:cNvPr id="3" name="Freeform 2"/>
          <p:cNvSpPr/>
          <p:nvPr/>
        </p:nvSpPr>
        <p:spPr>
          <a:xfrm>
            <a:off x="7783286" y="2081032"/>
            <a:ext cx="4157195" cy="3492879"/>
          </a:xfrm>
          <a:custGeom>
            <a:avLst/>
            <a:gdLst>
              <a:gd name="connsiteX0" fmla="*/ 0 w 3714749"/>
              <a:gd name="connsiteY0" fmla="*/ 0 h 1259955"/>
              <a:gd name="connsiteX1" fmla="*/ 3714749 w 3714749"/>
              <a:gd name="connsiteY1" fmla="*/ 0 h 1259955"/>
              <a:gd name="connsiteX2" fmla="*/ 3714749 w 3714749"/>
              <a:gd name="connsiteY2" fmla="*/ 1259955 h 1259955"/>
              <a:gd name="connsiteX3" fmla="*/ 0 w 3714749"/>
              <a:gd name="connsiteY3" fmla="*/ 1259955 h 1259955"/>
              <a:gd name="connsiteX4" fmla="*/ 0 w 3714749"/>
              <a:gd name="connsiteY4" fmla="*/ 0 h 125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259955">
                <a:moveTo>
                  <a:pt x="0" y="0"/>
                </a:moveTo>
                <a:lnTo>
                  <a:pt x="3714749" y="0"/>
                </a:lnTo>
                <a:lnTo>
                  <a:pt x="3714749" y="1259955"/>
                </a:lnTo>
                <a:lnTo>
                  <a:pt x="0" y="125995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sp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Планы на будущее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системы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продуктивную эксплуатацию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Стабилизация процессов и системы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 системы для планирования 2-го и 3-го годов и формирования скользящего прогноза</a:t>
            </a:r>
            <a:endParaRPr lang="en-US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Развертывание в металлургическом сегменте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138985" y="2081032"/>
            <a:ext cx="4461512" cy="3645229"/>
          </a:xfrm>
          <a:custGeom>
            <a:avLst/>
            <a:gdLst>
              <a:gd name="connsiteX0" fmla="*/ 0 w 3714749"/>
              <a:gd name="connsiteY0" fmla="*/ 0 h 1423631"/>
              <a:gd name="connsiteX1" fmla="*/ 3714749 w 3714749"/>
              <a:gd name="connsiteY1" fmla="*/ 0 h 1423631"/>
              <a:gd name="connsiteX2" fmla="*/ 3714749 w 3714749"/>
              <a:gd name="connsiteY2" fmla="*/ 1423631 h 1423631"/>
              <a:gd name="connsiteX3" fmla="*/ 0 w 3714749"/>
              <a:gd name="connsiteY3" fmla="*/ 1423631 h 1423631"/>
              <a:gd name="connsiteX4" fmla="*/ 0 w 3714749"/>
              <a:gd name="connsiteY4" fmla="*/ 0 h 14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423631">
                <a:moveTo>
                  <a:pt x="0" y="0"/>
                </a:moveTo>
                <a:lnTo>
                  <a:pt x="3714749" y="0"/>
                </a:lnTo>
                <a:lnTo>
                  <a:pt x="3714749" y="1423631"/>
                </a:lnTo>
                <a:lnTo>
                  <a:pt x="0" y="1423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Обновлены модели и разработаны </a:t>
            </a:r>
            <a:r>
              <a:rPr lang="ru-RU" sz="2000" b="1" dirty="0">
                <a:solidFill>
                  <a:srgbClr val="FFC000"/>
                </a:solidFill>
                <a:latin typeface="Arial" charset="0"/>
                <a:cs typeface="Arial" charset="0"/>
              </a:rPr>
              <a:t>целевые процессы по </a:t>
            </a:r>
            <a:r>
              <a:rPr lang="ru-RU" sz="20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Бюджетированию ГРС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Проведено тестирование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Подготовлены  основные данные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Проведены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подготовительные мероприятия </a:t>
            </a:r>
            <a:r>
              <a:rPr lang="ru-RU" sz="2000" b="1" dirty="0">
                <a:solidFill>
                  <a:srgbClr val="FFC000"/>
                </a:solidFill>
                <a:latin typeface="Arial" charset="0"/>
                <a:cs typeface="Arial" charset="0"/>
              </a:rPr>
              <a:t>для старта целевых процессов </a:t>
            </a:r>
            <a:r>
              <a:rPr lang="ru-RU" sz="20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Бюджетирования на 1-й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Овал 7"/>
          <p:cNvSpPr>
            <a:spLocks noChangeAspect="1"/>
          </p:cNvSpPr>
          <p:nvPr/>
        </p:nvSpPr>
        <p:spPr>
          <a:xfrm>
            <a:off x="287995" y="3280228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8"/>
          <p:cNvSpPr>
            <a:spLocks noChangeAspect="1"/>
          </p:cNvSpPr>
          <p:nvPr/>
        </p:nvSpPr>
        <p:spPr>
          <a:xfrm>
            <a:off x="96953" y="5070397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9498" y="1171797"/>
            <a:ext cx="9942502" cy="155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Наша цель – обеспечить прозрачность финансовой ответственности, сократить трудоемкость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сроки бюджетного процесса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EDB82F58-EB98-44D1-AABB-9747488A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15726"/>
            <a:ext cx="1716953" cy="18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17">
            <a:extLst>
              <a:ext uri="{FF2B5EF4-FFF2-40B4-BE49-F238E27FC236}">
                <a16:creationId xmlns:a16="http://schemas.microsoft.com/office/drawing/2014/main" xmlns="" id="{EA09C2DE-DE96-467B-A63D-BAEA99B9B54B}"/>
              </a:ext>
            </a:extLst>
          </p:cNvPr>
          <p:cNvSpPr/>
          <p:nvPr/>
        </p:nvSpPr>
        <p:spPr>
          <a:xfrm>
            <a:off x="1578282" y="6209132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Грешнов Антон</a:t>
            </a:r>
          </a:p>
        </p:txBody>
      </p:sp>
      <p:sp>
        <p:nvSpPr>
          <p:cNvPr id="11" name="Прямоугольник 18">
            <a:extLst>
              <a:ext uri="{FF2B5EF4-FFF2-40B4-BE49-F238E27FC236}">
                <a16:creationId xmlns:a16="http://schemas.microsoft.com/office/drawing/2014/main" xmlns="" id="{CF7AE78D-FE51-4B80-8821-85FC15DE6A66}"/>
              </a:ext>
            </a:extLst>
          </p:cNvPr>
          <p:cNvSpPr/>
          <p:nvPr/>
        </p:nvSpPr>
        <p:spPr>
          <a:xfrm>
            <a:off x="1570265" y="4233544"/>
            <a:ext cx="135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Хренов Максим</a:t>
            </a: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919" y="3164730"/>
            <a:ext cx="1800000" cy="1850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22">
            <a:extLst>
              <a:ext uri="{FF2B5EF4-FFF2-40B4-BE49-F238E27FC236}">
                <a16:creationId xmlns:a16="http://schemas.microsoft.com/office/drawing/2014/main" xmlns="" id="{E37DB740-FC6A-4080-A9BA-D8F5974F3FCA}"/>
              </a:ext>
            </a:extLst>
          </p:cNvPr>
          <p:cNvSpPr/>
          <p:nvPr/>
        </p:nvSpPr>
        <p:spPr>
          <a:xfrm>
            <a:off x="1341791" y="2525157"/>
            <a:ext cx="2221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Белякова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Татьяна Борисовна</a:t>
            </a:r>
          </a:p>
        </p:txBody>
      </p:sp>
      <p:grpSp>
        <p:nvGrpSpPr>
          <p:cNvPr id="14" name="Группа 3"/>
          <p:cNvGrpSpPr/>
          <p:nvPr/>
        </p:nvGrpSpPr>
        <p:grpSpPr>
          <a:xfrm>
            <a:off x="127923" y="1400226"/>
            <a:ext cx="1846652" cy="1801426"/>
            <a:chOff x="942602" y="2067337"/>
            <a:chExt cx="2170477" cy="2214936"/>
          </a:xfrm>
        </p:grpSpPr>
        <p:sp>
          <p:nvSpPr>
            <p:cNvPr id="15" name="Овал 21"/>
            <p:cNvSpPr/>
            <p:nvPr/>
          </p:nvSpPr>
          <p:spPr>
            <a:xfrm>
              <a:off x="942602" y="2115492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Рисунок 23">
              <a:extLst>
                <a:ext uri="{FF2B5EF4-FFF2-40B4-BE49-F238E27FC236}">
                  <a16:creationId xmlns:a16="http://schemas.microsoft.com/office/drawing/2014/main" xmlns="" id="{FF6882E4-C549-45A7-8EEF-2D2C17AFC4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954760" y="2067337"/>
              <a:ext cx="2158319" cy="22149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3260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«</a:t>
            </a:r>
            <a:r>
              <a:rPr lang="ru-RU" dirty="0"/>
              <a:t>Объемное планирование»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FB61E6-F814-4171-B21C-78885EDFF19D}"/>
              </a:ext>
            </a:extLst>
          </p:cNvPr>
          <p:cNvSpPr txBox="1"/>
          <p:nvPr/>
        </p:nvSpPr>
        <p:spPr>
          <a:xfrm>
            <a:off x="173921" y="1248696"/>
            <a:ext cx="11899148" cy="157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- максимизация продаж продукции с высокой маржинальной прибылью</a:t>
            </a:r>
          </a:p>
        </p:txBody>
      </p:sp>
      <p:sp>
        <p:nvSpPr>
          <p:cNvPr id="21" name="Прямоугольник 10">
            <a:extLst>
              <a:ext uri="{FF2B5EF4-FFF2-40B4-BE49-F238E27FC236}">
                <a16:creationId xmlns="" xmlns:a16="http://schemas.microsoft.com/office/drawing/2014/main" id="{3DDB36B2-83DE-4EA0-8159-8103CBE8E1D1}"/>
              </a:ext>
            </a:extLst>
          </p:cNvPr>
          <p:cNvSpPr/>
          <p:nvPr/>
        </p:nvSpPr>
        <p:spPr>
          <a:xfrm>
            <a:off x="1364719" y="2379261"/>
            <a:ext cx="22214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Белякова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Татьяна Борисовна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76EDC4C-06B6-478C-9E27-3B60F5F08CB1}"/>
              </a:ext>
            </a:extLst>
          </p:cNvPr>
          <p:cNvGrpSpPr/>
          <p:nvPr/>
        </p:nvGrpSpPr>
        <p:grpSpPr>
          <a:xfrm>
            <a:off x="106793" y="1689244"/>
            <a:ext cx="1800000" cy="1800000"/>
            <a:chOff x="942602" y="2067337"/>
            <a:chExt cx="2170477" cy="2214936"/>
          </a:xfrm>
        </p:grpSpPr>
        <p:sp>
          <p:nvSpPr>
            <p:cNvPr id="18" name="Овал 70">
              <a:extLst>
                <a:ext uri="{FF2B5EF4-FFF2-40B4-BE49-F238E27FC236}">
                  <a16:creationId xmlns="" xmlns:a16="http://schemas.microsoft.com/office/drawing/2014/main" id="{E583DAB1-8DB2-40AF-94D2-8B89A7EB81ED}"/>
                </a:ext>
              </a:extLst>
            </p:cNvPr>
            <p:cNvSpPr/>
            <p:nvPr/>
          </p:nvSpPr>
          <p:spPr>
            <a:xfrm>
              <a:off x="942602" y="2115492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36" name="Рисунок 14">
              <a:extLst>
                <a:ext uri="{FF2B5EF4-FFF2-40B4-BE49-F238E27FC236}">
                  <a16:creationId xmlns="" xmlns:a16="http://schemas.microsoft.com/office/drawing/2014/main" id="{86CE800D-6F35-4DB3-9CBF-07BBD9C4D7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>
            <a:xfrm>
              <a:off x="954760" y="2067337"/>
              <a:ext cx="2158319" cy="22149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5" name="Рисунок 15">
            <a:extLst>
              <a:ext uri="{FF2B5EF4-FFF2-40B4-BE49-F238E27FC236}">
                <a16:creationId xmlns="" xmlns:a16="http://schemas.microsoft.com/office/drawing/2014/main" id="{4135E37E-AE86-45AE-8EA4-E7304A8A4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00" y="5001102"/>
            <a:ext cx="1597031" cy="167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Прямоугольник 18">
            <a:extLst>
              <a:ext uri="{FF2B5EF4-FFF2-40B4-BE49-F238E27FC236}">
                <a16:creationId xmlns="" xmlns:a16="http://schemas.microsoft.com/office/drawing/2014/main" id="{C339CC4A-21B6-4C04-AC78-E41BA8AFF2D9}"/>
              </a:ext>
            </a:extLst>
          </p:cNvPr>
          <p:cNvSpPr/>
          <p:nvPr/>
        </p:nvSpPr>
        <p:spPr>
          <a:xfrm>
            <a:off x="1454741" y="6017458"/>
            <a:ext cx="1341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Савин Павел</a:t>
            </a:r>
          </a:p>
        </p:txBody>
      </p:sp>
      <p:sp>
        <p:nvSpPr>
          <p:cNvPr id="30" name="Прямоугольник 19">
            <a:extLst>
              <a:ext uri="{FF2B5EF4-FFF2-40B4-BE49-F238E27FC236}">
                <a16:creationId xmlns="" xmlns:a16="http://schemas.microsoft.com/office/drawing/2014/main" id="{846EE4CC-6AA2-4C38-B43C-3A1907326D3C}"/>
              </a:ext>
            </a:extLst>
          </p:cNvPr>
          <p:cNvSpPr/>
          <p:nvPr/>
        </p:nvSpPr>
        <p:spPr>
          <a:xfrm>
            <a:off x="1862316" y="4935253"/>
            <a:ext cx="1125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Попок Илья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376BF83-3C03-43C5-A42F-BFC2AD30069B}"/>
              </a:ext>
            </a:extLst>
          </p:cNvPr>
          <p:cNvGrpSpPr/>
          <p:nvPr/>
        </p:nvGrpSpPr>
        <p:grpSpPr>
          <a:xfrm>
            <a:off x="727535" y="3460192"/>
            <a:ext cx="1620000" cy="1705374"/>
            <a:chOff x="4503554" y="2097992"/>
            <a:chExt cx="1620000" cy="1705374"/>
          </a:xfrm>
        </p:grpSpPr>
        <p:sp>
          <p:nvSpPr>
            <p:cNvPr id="29" name="Овал 7">
              <a:extLst>
                <a:ext uri="{FF2B5EF4-FFF2-40B4-BE49-F238E27FC236}">
                  <a16:creationId xmlns="" xmlns:a16="http://schemas.microsoft.com/office/drawing/2014/main" id="{32B56008-923E-43C0-879A-EA6BADEAF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554" y="214067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Попок</a:t>
              </a:r>
            </a:p>
          </p:txBody>
        </p:sp>
        <p:pic>
          <p:nvPicPr>
            <p:cNvPr id="31" name="Рисунок 4">
              <a:extLst>
                <a:ext uri="{FF2B5EF4-FFF2-40B4-BE49-F238E27FC236}">
                  <a16:creationId xmlns="" xmlns:a16="http://schemas.microsoft.com/office/drawing/2014/main" id="{E72C9E16-AF57-4C2E-A82C-0F5923B7D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2914" y="2097992"/>
              <a:ext cx="1534688" cy="17053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F50CF6-D306-4138-ABC3-688BAE597083}"/>
              </a:ext>
            </a:extLst>
          </p:cNvPr>
          <p:cNvSpPr/>
          <p:nvPr/>
        </p:nvSpPr>
        <p:spPr>
          <a:xfrm>
            <a:off x="3605489" y="2144848"/>
            <a:ext cx="7022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6" name="Freeform 15"/>
          <p:cNvSpPr/>
          <p:nvPr/>
        </p:nvSpPr>
        <p:spPr>
          <a:xfrm>
            <a:off x="9010777" y="1595050"/>
            <a:ext cx="3181223" cy="3797578"/>
          </a:xfrm>
          <a:custGeom>
            <a:avLst/>
            <a:gdLst>
              <a:gd name="connsiteX0" fmla="*/ 0 w 3714749"/>
              <a:gd name="connsiteY0" fmla="*/ 0 h 1259955"/>
              <a:gd name="connsiteX1" fmla="*/ 3714749 w 3714749"/>
              <a:gd name="connsiteY1" fmla="*/ 0 h 1259955"/>
              <a:gd name="connsiteX2" fmla="*/ 3714749 w 3714749"/>
              <a:gd name="connsiteY2" fmla="*/ 1259955 h 1259955"/>
              <a:gd name="connsiteX3" fmla="*/ 0 w 3714749"/>
              <a:gd name="connsiteY3" fmla="*/ 1259955 h 1259955"/>
              <a:gd name="connsiteX4" fmla="*/ 0 w 3714749"/>
              <a:gd name="connsiteY4" fmla="*/ 0 h 125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259955">
                <a:moveTo>
                  <a:pt x="0" y="0"/>
                </a:moveTo>
                <a:lnTo>
                  <a:pt x="3714749" y="0"/>
                </a:lnTo>
                <a:lnTo>
                  <a:pt x="3714749" y="1259955"/>
                </a:lnTo>
                <a:lnTo>
                  <a:pt x="0" y="125995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sp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Планы на будущее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 системы в ГРС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Стабилизация процессов и системы</a:t>
            </a: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процессов, методик, НСИ для МС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Развертывание в металлургическом сегменте</a:t>
            </a:r>
            <a:endParaRPr lang="en-US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44151" y="1595050"/>
            <a:ext cx="5713647" cy="5184111"/>
          </a:xfrm>
          <a:custGeom>
            <a:avLst/>
            <a:gdLst>
              <a:gd name="connsiteX0" fmla="*/ 0 w 3714749"/>
              <a:gd name="connsiteY0" fmla="*/ 0 h 1423631"/>
              <a:gd name="connsiteX1" fmla="*/ 3714749 w 3714749"/>
              <a:gd name="connsiteY1" fmla="*/ 0 h 1423631"/>
              <a:gd name="connsiteX2" fmla="*/ 3714749 w 3714749"/>
              <a:gd name="connsiteY2" fmla="*/ 1423631 h 1423631"/>
              <a:gd name="connsiteX3" fmla="*/ 0 w 3714749"/>
              <a:gd name="connsiteY3" fmla="*/ 1423631 h 1423631"/>
              <a:gd name="connsiteX4" fmla="*/ 0 w 3714749"/>
              <a:gd name="connsiteY4" fmla="*/ 0 h 142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423631">
                <a:moveTo>
                  <a:pt x="0" y="0"/>
                </a:moveTo>
                <a:lnTo>
                  <a:pt x="3714749" y="0"/>
                </a:lnTo>
                <a:lnTo>
                  <a:pt x="3714749" y="1423631"/>
                </a:lnTo>
                <a:lnTo>
                  <a:pt x="0" y="1423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Достижения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Разработаны </a:t>
            </a:r>
            <a:r>
              <a:rPr lang="ru-RU" sz="2000" b="1" dirty="0">
                <a:solidFill>
                  <a:srgbClr val="FFC000"/>
                </a:solidFill>
                <a:latin typeface="Arial" charset="0"/>
                <a:cs typeface="Arial" charset="0"/>
              </a:rPr>
              <a:t>целевые процессы по Объемному планированию ГРС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Разработана </a:t>
            </a:r>
            <a:r>
              <a:rPr lang="ru-RU" sz="2000" b="1" dirty="0">
                <a:solidFill>
                  <a:srgbClr val="FFC000"/>
                </a:solidFill>
                <a:latin typeface="Arial" charset="0"/>
                <a:cs typeface="Arial" charset="0"/>
              </a:rPr>
              <a:t>модель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Объемного планирования ГРС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ЛГОК\МГОК 100 продуктов (сырье, п\ф, </a:t>
            </a:r>
            <a:r>
              <a:rPr lang="ru-RU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гп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250 производственных агрегатов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150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клиентов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130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ЖД станций \ портов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Реализована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техническая настройка решения на основании Дизайна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Проведены 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подготовительные мероприятия </a:t>
            </a:r>
            <a:r>
              <a:rPr lang="ru-RU" sz="2000" b="1" dirty="0">
                <a:solidFill>
                  <a:srgbClr val="FFC000"/>
                </a:solidFill>
                <a:latin typeface="Arial" charset="0"/>
                <a:cs typeface="Arial" charset="0"/>
              </a:rPr>
              <a:t>для старта целевых процессов Объемного планирования ГРС 1го </a:t>
            </a:r>
            <a:r>
              <a:rPr lang="ru-RU" sz="20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Октября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26293"/>
            <a:ext cx="9144000" cy="22526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Завершение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Первой Волны. </a:t>
            </a:r>
            <a:br>
              <a:rPr lang="ru-RU" dirty="0" smtClean="0"/>
            </a:br>
            <a:r>
              <a:rPr lang="ru-RU" dirty="0" smtClean="0"/>
              <a:t>Объявление </a:t>
            </a:r>
            <a:r>
              <a:rPr lang="ru-RU" dirty="0"/>
              <a:t>о </a:t>
            </a:r>
            <a:r>
              <a:rPr lang="ru-RU" dirty="0" smtClean="0"/>
              <a:t>Старте </a:t>
            </a:r>
            <a:r>
              <a:rPr lang="ru-RU" dirty="0"/>
              <a:t>Второй Волны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571032"/>
            <a:ext cx="9144000" cy="1655762"/>
          </a:xfrm>
        </p:spPr>
        <p:txBody>
          <a:bodyPr/>
          <a:lstStyle/>
          <a:p>
            <a:r>
              <a:rPr lang="ru-RU" dirty="0"/>
              <a:t>Стрешинский Иван Яковлевич</a:t>
            </a:r>
          </a:p>
        </p:txBody>
      </p:sp>
    </p:spTree>
    <p:extLst>
      <p:ext uri="{BB962C8B-B14F-4D97-AF65-F5344CB8AC3E}">
        <p14:creationId xmlns:p14="http://schemas.microsoft.com/office/powerpoint/2010/main" val="3161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Завершение Первой Волны</a:t>
            </a:r>
            <a:br>
              <a:rPr lang="ru-RU" dirty="0"/>
            </a:br>
            <a:r>
              <a:rPr lang="ru-RU" dirty="0"/>
              <a:t>Объявление о </a:t>
            </a:r>
            <a:r>
              <a:rPr lang="ru-RU" dirty="0" smtClean="0"/>
              <a:t>Старте Второй Волны ОЭМК </a:t>
            </a:r>
            <a:r>
              <a:rPr lang="ru-RU" dirty="0"/>
              <a:t>и УС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795775"/>
              </p:ext>
            </p:extLst>
          </p:nvPr>
        </p:nvGraphicFramePr>
        <p:xfrm>
          <a:off x="-1428277" y="2047459"/>
          <a:ext cx="10312969" cy="464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392314" y="1250394"/>
            <a:ext cx="5384807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Завершение Первой Волны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Лебединский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ГОК и Михайловский ГОК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06268" y="1234928"/>
            <a:ext cx="457182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Объявление о Старте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Второй Волны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ОЭМК и УС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49098566"/>
              </p:ext>
            </p:extLst>
          </p:nvPr>
        </p:nvGraphicFramePr>
        <p:xfrm>
          <a:off x="7028596" y="2595990"/>
          <a:ext cx="5308979" cy="188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02053" y="5029435"/>
            <a:ext cx="334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Начать работы по выполнению второй волны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/>
      <p:bldGraphic spid="13" grpId="0">
        <p:bldAsOne/>
      </p:bldGraphic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Изменение подхода к </a:t>
            </a:r>
            <a:r>
              <a:rPr lang="ru-RU" dirty="0" smtClean="0"/>
              <a:t>управлению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ПРОГРАММОЙ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2435" y="1340426"/>
            <a:ext cx="1589809" cy="1620983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C0161D5-DDD4-4AE3-AEDA-8B674AF655DF}"/>
              </a:ext>
            </a:extLst>
          </p:cNvPr>
          <p:cNvSpPr/>
          <p:nvPr/>
        </p:nvSpPr>
        <p:spPr>
          <a:xfrm>
            <a:off x="2938151" y="801460"/>
            <a:ext cx="7999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 Black" panose="020B0A04020102020204"/>
              </a:rPr>
              <a:t> </a:t>
            </a:r>
            <a:endParaRPr lang="ru-RU" sz="3200" dirty="0">
              <a:solidFill>
                <a:prstClr val="white"/>
              </a:solidFill>
              <a:latin typeface="Arial Black" panose="020B0A04020102020204"/>
            </a:endParaRPr>
          </a:p>
          <a:p>
            <a:endParaRPr lang="ru-RU" sz="3200" dirty="0">
              <a:solidFill>
                <a:prstClr val="white"/>
              </a:solidFill>
              <a:latin typeface="Arial Black" panose="020B0A04020102020204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479AF4-186D-44B0-8EFA-DB57F2C9174F}"/>
              </a:ext>
            </a:extLst>
          </p:cNvPr>
          <p:cNvSpPr/>
          <p:nvPr/>
        </p:nvSpPr>
        <p:spPr>
          <a:xfrm>
            <a:off x="0" y="3076727"/>
            <a:ext cx="2938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C000"/>
                </a:solidFill>
                <a:latin typeface="Arial Black" panose="020B0A04020102020204"/>
              </a:rPr>
              <a:t>Юрий Гаврилов</a:t>
            </a:r>
          </a:p>
          <a:p>
            <a:pPr algn="ctr"/>
            <a:r>
              <a:rPr lang="ru-RU" sz="1600" dirty="0">
                <a:solidFill>
                  <a:srgbClr val="FFC000"/>
                </a:solidFill>
                <a:latin typeface="Arial Black" panose="020B0A04020102020204"/>
              </a:rPr>
              <a:t>Директор по стратегии, развитию и трансформации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2" y="1340427"/>
            <a:ext cx="1312756" cy="1417094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8" name="TextBox 7"/>
          <p:cNvSpPr txBox="1"/>
          <p:nvPr/>
        </p:nvSpPr>
        <p:spPr>
          <a:xfrm>
            <a:off x="3273572" y="1288672"/>
            <a:ext cx="8770210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Организация 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/>
              </a:rPr>
              <a:t>эффективной работы штабов на площадках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Arial" panose="020B0604020202020204"/>
              </a:rPr>
              <a:t>Вовлечение руководства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и сотрудников комбинатов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Проверка и корректировка целевых бизнес-процессов 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/>
              </a:rPr>
              <a:t>непосредственно в структурных подразделениях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совместно с сотрудниками комбинатов (от руководства до исполнителя на местах)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Определение ролей сотрудников в целевой системе и 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/>
              </a:rPr>
              <a:t>оптимизация организационных структур подразделений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Arial" panose="020B0604020202020204"/>
              </a:rPr>
              <a:t>Управление коммуникациями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, обеспечение оперативной обратной связи, «горячая линия» ИСУ ФХД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C000"/>
                </a:solidFill>
                <a:latin typeface="Arial" panose="020B0604020202020204"/>
              </a:rPr>
              <a:t>Организация «мобильных бригад»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для </a:t>
            </a:r>
            <a:r>
              <a:rPr lang="ru-RU" sz="2400" dirty="0" err="1" smtClean="0">
                <a:solidFill>
                  <a:prstClr val="white"/>
                </a:solidFill>
                <a:latin typeface="Arial" panose="020B0604020202020204"/>
              </a:rPr>
              <a:t>проактивной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/>
              </a:rPr>
              <a:t> поддержки пользователей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16" y="4269263"/>
            <a:ext cx="3227009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21400">
              <a:defRPr/>
            </a:pPr>
            <a:r>
              <a:rPr lang="ru-RU" kern="0" dirty="0" smtClean="0">
                <a:solidFill>
                  <a:prstClr val="white"/>
                </a:solidFill>
                <a:latin typeface="Arial" panose="020B0604020202020204"/>
              </a:rPr>
              <a:t>Организация Офиса Трансформации:</a:t>
            </a:r>
            <a:endParaRPr lang="ru-RU" kern="0" dirty="0">
              <a:solidFill>
                <a:prstClr val="white"/>
              </a:solidFill>
              <a:latin typeface="Arial" panose="020B0604020202020204"/>
            </a:endParaRPr>
          </a:p>
          <a:p>
            <a:pPr algn="just" defTabSz="521400">
              <a:defRPr/>
            </a:pPr>
            <a:r>
              <a:rPr lang="ru-RU" kern="0" dirty="0" smtClean="0">
                <a:solidFill>
                  <a:prstClr val="white"/>
                </a:solidFill>
                <a:latin typeface="Arial" panose="020B0604020202020204"/>
              </a:rPr>
              <a:t>Е</a:t>
            </a: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. Большакова </a:t>
            </a:r>
          </a:p>
          <a:p>
            <a:pPr algn="just" defTabSz="521400">
              <a:defRPr/>
            </a:pP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В. Дереза </a:t>
            </a:r>
          </a:p>
          <a:p>
            <a:pPr algn="just" defTabSz="521400">
              <a:defRPr/>
            </a:pP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Ю. Шуткина </a:t>
            </a:r>
            <a:endParaRPr lang="en-US" kern="0" dirty="0">
              <a:solidFill>
                <a:prstClr val="white"/>
              </a:solidFill>
              <a:latin typeface="Arial" panose="020B0604020202020204"/>
            </a:endParaRPr>
          </a:p>
          <a:p>
            <a:pPr algn="just" defTabSz="521400">
              <a:defRPr/>
            </a:pP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С. Киселев </a:t>
            </a:r>
          </a:p>
          <a:p>
            <a:pPr algn="just" defTabSz="521400">
              <a:defRPr/>
            </a:pP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О. Лактюшин </a:t>
            </a:r>
          </a:p>
          <a:p>
            <a:pPr algn="just" defTabSz="521400">
              <a:defRPr/>
            </a:pP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М. Шуминский </a:t>
            </a:r>
          </a:p>
          <a:p>
            <a:pPr algn="just" defTabSz="521400">
              <a:defRPr/>
            </a:pPr>
            <a:r>
              <a:rPr lang="ru-RU" kern="0" dirty="0">
                <a:solidFill>
                  <a:prstClr val="white"/>
                </a:solidFill>
                <a:latin typeface="Arial" panose="020B0604020202020204"/>
              </a:rPr>
              <a:t>Менеджеры РМО </a:t>
            </a:r>
          </a:p>
          <a:p>
            <a:pPr marL="171450" indent="-171450" algn="just" defTabSz="521400">
              <a:buFont typeface="Wingdings" panose="05000000000000000000" pitchFamily="2" charset="2"/>
              <a:buChar char="ü"/>
              <a:defRPr/>
            </a:pPr>
            <a:endParaRPr lang="ru-RU" kern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34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2BF87B-FC13-47EE-B811-BCD0D743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20</a:t>
            </a:fld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4063AA60-5105-456F-9925-A2BD43119C04}"/>
              </a:ext>
            </a:extLst>
          </p:cNvPr>
          <p:cNvSpPr/>
          <p:nvPr/>
        </p:nvSpPr>
        <p:spPr>
          <a:xfrm>
            <a:off x="3758032" y="1961159"/>
            <a:ext cx="3960000" cy="3957822"/>
          </a:xfrm>
          <a:custGeom>
            <a:avLst/>
            <a:gdLst>
              <a:gd name="connsiteX0" fmla="*/ 2596733 w 3960000"/>
              <a:gd name="connsiteY0" fmla="*/ 3274522 h 3957822"/>
              <a:gd name="connsiteX1" fmla="*/ 2859504 w 3960000"/>
              <a:gd name="connsiteY1" fmla="*/ 3753366 h 3957822"/>
              <a:gd name="connsiteX2" fmla="*/ 2717240 w 3960000"/>
              <a:gd name="connsiteY2" fmla="*/ 3818195 h 3957822"/>
              <a:gd name="connsiteX3" fmla="*/ 2182444 w 3960000"/>
              <a:gd name="connsiteY3" fmla="*/ 3949778 h 3957822"/>
              <a:gd name="connsiteX4" fmla="*/ 2039137 w 3960000"/>
              <a:gd name="connsiteY4" fmla="*/ 3957014 h 3957822"/>
              <a:gd name="connsiteX5" fmla="*/ 2039137 w 3960000"/>
              <a:gd name="connsiteY5" fmla="*/ 3411880 h 3957822"/>
              <a:gd name="connsiteX6" fmla="*/ 2126707 w 3960000"/>
              <a:gd name="connsiteY6" fmla="*/ 3407458 h 3957822"/>
              <a:gd name="connsiteX7" fmla="*/ 2514263 w 3960000"/>
              <a:gd name="connsiteY7" fmla="*/ 3312103 h 3957822"/>
              <a:gd name="connsiteX8" fmla="*/ 3179186 w 3960000"/>
              <a:gd name="connsiteY8" fmla="*/ 2763187 h 3957822"/>
              <a:gd name="connsiteX9" fmla="*/ 3617571 w 3960000"/>
              <a:gd name="connsiteY9" fmla="*/ 3087297 h 3957822"/>
              <a:gd name="connsiteX10" fmla="*/ 3572859 w 3960000"/>
              <a:gd name="connsiteY10" fmla="*/ 3156311 h 3957822"/>
              <a:gd name="connsiteX11" fmla="*/ 3037137 w 3960000"/>
              <a:gd name="connsiteY11" fmla="*/ 3654477 h 3957822"/>
              <a:gd name="connsiteX12" fmla="*/ 2949393 w 3960000"/>
              <a:gd name="connsiteY12" fmla="*/ 3704571 h 3957822"/>
              <a:gd name="connsiteX13" fmla="*/ 2687325 w 3960000"/>
              <a:gd name="connsiteY13" fmla="*/ 3227007 h 3957822"/>
              <a:gd name="connsiteX14" fmla="*/ 2746086 w 3960000"/>
              <a:gd name="connsiteY14" fmla="*/ 3193460 h 3957822"/>
              <a:gd name="connsiteX15" fmla="*/ 3134313 w 3960000"/>
              <a:gd name="connsiteY15" fmla="*/ 2832449 h 3957822"/>
              <a:gd name="connsiteX16" fmla="*/ 3747405 w 3960000"/>
              <a:gd name="connsiteY16" fmla="*/ 1090976 h 3957822"/>
              <a:gd name="connsiteX17" fmla="*/ 3804402 w 3960000"/>
              <a:gd name="connsiteY17" fmla="*/ 1209295 h 3957822"/>
              <a:gd name="connsiteX18" fmla="*/ 3960000 w 3960000"/>
              <a:gd name="connsiteY18" fmla="*/ 1980000 h 3957822"/>
              <a:gd name="connsiteX19" fmla="*/ 3706545 w 3960000"/>
              <a:gd name="connsiteY19" fmla="*/ 2949967 h 3957822"/>
              <a:gd name="connsiteX20" fmla="*/ 3673289 w 3960000"/>
              <a:gd name="connsiteY20" fmla="*/ 3001296 h 3957822"/>
              <a:gd name="connsiteX21" fmla="*/ 3234208 w 3960000"/>
              <a:gd name="connsiteY21" fmla="*/ 2676672 h 3957822"/>
              <a:gd name="connsiteX22" fmla="*/ 3309232 w 3960000"/>
              <a:gd name="connsiteY22" fmla="*/ 2521359 h 3957822"/>
              <a:gd name="connsiteX23" fmla="*/ 3414866 w 3960000"/>
              <a:gd name="connsiteY23" fmla="*/ 1980000 h 3957822"/>
              <a:gd name="connsiteX24" fmla="*/ 3302107 w 3960000"/>
              <a:gd name="connsiteY24" fmla="*/ 1421485 h 3957822"/>
              <a:gd name="connsiteX25" fmla="*/ 3271893 w 3960000"/>
              <a:gd name="connsiteY25" fmla="*/ 1358764 h 3957822"/>
              <a:gd name="connsiteX26" fmla="*/ 296515 w 3960000"/>
              <a:gd name="connsiteY26" fmla="*/ 941501 h 3957822"/>
              <a:gd name="connsiteX27" fmla="*/ 752685 w 3960000"/>
              <a:gd name="connsiteY27" fmla="*/ 1239483 h 3957822"/>
              <a:gd name="connsiteX28" fmla="*/ 718315 w 3960000"/>
              <a:gd name="connsiteY28" fmla="*/ 1296058 h 3957822"/>
              <a:gd name="connsiteX29" fmla="*/ 545134 w 3960000"/>
              <a:gd name="connsiteY29" fmla="*/ 1980000 h 3957822"/>
              <a:gd name="connsiteX30" fmla="*/ 1833293 w 3960000"/>
              <a:gd name="connsiteY30" fmla="*/ 3407458 h 3957822"/>
              <a:gd name="connsiteX31" fmla="*/ 1936859 w 3960000"/>
              <a:gd name="connsiteY31" fmla="*/ 3412688 h 3957822"/>
              <a:gd name="connsiteX32" fmla="*/ 1936859 w 3960000"/>
              <a:gd name="connsiteY32" fmla="*/ 3957822 h 3957822"/>
              <a:gd name="connsiteX33" fmla="*/ 1777557 w 3960000"/>
              <a:gd name="connsiteY33" fmla="*/ 3949778 h 3957822"/>
              <a:gd name="connsiteX34" fmla="*/ 0 w 3960000"/>
              <a:gd name="connsiteY34" fmla="*/ 1980000 h 3957822"/>
              <a:gd name="connsiteX35" fmla="*/ 238975 w 3960000"/>
              <a:gd name="connsiteY35" fmla="*/ 1036215 h 3957822"/>
              <a:gd name="connsiteX36" fmla="*/ 1980000 w 3960000"/>
              <a:gd name="connsiteY36" fmla="*/ 0 h 3957822"/>
              <a:gd name="connsiteX37" fmla="*/ 3621847 w 3960000"/>
              <a:gd name="connsiteY37" fmla="*/ 872963 h 3957822"/>
              <a:gd name="connsiteX38" fmla="*/ 3699404 w 3960000"/>
              <a:gd name="connsiteY38" fmla="*/ 1000626 h 3957822"/>
              <a:gd name="connsiteX39" fmla="*/ 3224637 w 3960000"/>
              <a:gd name="connsiteY39" fmla="*/ 1267995 h 3957822"/>
              <a:gd name="connsiteX40" fmla="*/ 3169814 w 3960000"/>
              <a:gd name="connsiteY40" fmla="*/ 1177753 h 3957822"/>
              <a:gd name="connsiteX41" fmla="*/ 1980000 w 3960000"/>
              <a:gd name="connsiteY41" fmla="*/ 545134 h 3957822"/>
              <a:gd name="connsiteX42" fmla="*/ 872788 w 3960000"/>
              <a:gd name="connsiteY42" fmla="*/ 1067292 h 3957822"/>
              <a:gd name="connsiteX43" fmla="*/ 808241 w 3960000"/>
              <a:gd name="connsiteY43" fmla="*/ 1153608 h 3957822"/>
              <a:gd name="connsiteX44" fmla="*/ 351430 w 3960000"/>
              <a:gd name="connsiteY44" fmla="*/ 855208 h 3957822"/>
              <a:gd name="connsiteX45" fmla="*/ 452136 w 3960000"/>
              <a:gd name="connsiteY45" fmla="*/ 720536 h 3957822"/>
              <a:gd name="connsiteX46" fmla="*/ 1980000 w 3960000"/>
              <a:gd name="connsiteY46" fmla="*/ 0 h 395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960000" h="3957822">
                <a:moveTo>
                  <a:pt x="2596733" y="3274522"/>
                </a:moveTo>
                <a:lnTo>
                  <a:pt x="2859504" y="3753366"/>
                </a:lnTo>
                <a:lnTo>
                  <a:pt x="2717240" y="3818195"/>
                </a:lnTo>
                <a:cubicBezTo>
                  <a:pt x="2549144" y="3885675"/>
                  <a:pt x="2369649" y="3930766"/>
                  <a:pt x="2182444" y="3949778"/>
                </a:cubicBezTo>
                <a:lnTo>
                  <a:pt x="2039137" y="3957014"/>
                </a:lnTo>
                <a:lnTo>
                  <a:pt x="2039137" y="3411880"/>
                </a:lnTo>
                <a:lnTo>
                  <a:pt x="2126707" y="3407458"/>
                </a:lnTo>
                <a:cubicBezTo>
                  <a:pt x="2262371" y="3393681"/>
                  <a:pt x="2392447" y="3361004"/>
                  <a:pt x="2514263" y="3312103"/>
                </a:cubicBezTo>
                <a:close/>
                <a:moveTo>
                  <a:pt x="3179186" y="2763187"/>
                </a:moveTo>
                <a:lnTo>
                  <a:pt x="3617571" y="3087297"/>
                </a:lnTo>
                <a:lnTo>
                  <a:pt x="3572859" y="3156311"/>
                </a:lnTo>
                <a:cubicBezTo>
                  <a:pt x="3426885" y="3353648"/>
                  <a:pt x="3245113" y="3522902"/>
                  <a:pt x="3037137" y="3654477"/>
                </a:cubicBezTo>
                <a:lnTo>
                  <a:pt x="2949393" y="3704571"/>
                </a:lnTo>
                <a:lnTo>
                  <a:pt x="2687325" y="3227007"/>
                </a:lnTo>
                <a:lnTo>
                  <a:pt x="2746086" y="3193460"/>
                </a:lnTo>
                <a:cubicBezTo>
                  <a:pt x="2896802" y="3098110"/>
                  <a:pt x="3028528" y="2975455"/>
                  <a:pt x="3134313" y="2832449"/>
                </a:cubicBezTo>
                <a:close/>
                <a:moveTo>
                  <a:pt x="3747405" y="1090976"/>
                </a:moveTo>
                <a:lnTo>
                  <a:pt x="3804402" y="1209295"/>
                </a:lnTo>
                <a:cubicBezTo>
                  <a:pt x="3904595" y="1446179"/>
                  <a:pt x="3960000" y="1706619"/>
                  <a:pt x="3960000" y="1980000"/>
                </a:cubicBezTo>
                <a:cubicBezTo>
                  <a:pt x="3960000" y="2332405"/>
                  <a:pt x="3867935" y="2663307"/>
                  <a:pt x="3706545" y="2949967"/>
                </a:cubicBezTo>
                <a:lnTo>
                  <a:pt x="3673289" y="3001296"/>
                </a:lnTo>
                <a:lnTo>
                  <a:pt x="3234208" y="2676672"/>
                </a:lnTo>
                <a:lnTo>
                  <a:pt x="3309232" y="2521359"/>
                </a:lnTo>
                <a:cubicBezTo>
                  <a:pt x="3377338" y="2354306"/>
                  <a:pt x="3414866" y="2171536"/>
                  <a:pt x="3414866" y="1980000"/>
                </a:cubicBezTo>
                <a:cubicBezTo>
                  <a:pt x="3414866" y="1781886"/>
                  <a:pt x="3374716" y="1593150"/>
                  <a:pt x="3302107" y="1421485"/>
                </a:cubicBezTo>
                <a:lnTo>
                  <a:pt x="3271893" y="1358764"/>
                </a:lnTo>
                <a:close/>
                <a:moveTo>
                  <a:pt x="296515" y="941501"/>
                </a:moveTo>
                <a:lnTo>
                  <a:pt x="752685" y="1239483"/>
                </a:lnTo>
                <a:lnTo>
                  <a:pt x="718315" y="1296058"/>
                </a:lnTo>
                <a:cubicBezTo>
                  <a:pt x="607870" y="1499369"/>
                  <a:pt x="545134" y="1732358"/>
                  <a:pt x="545134" y="1980000"/>
                </a:cubicBezTo>
                <a:cubicBezTo>
                  <a:pt x="545134" y="2722927"/>
                  <a:pt x="1109753" y="3333979"/>
                  <a:pt x="1833293" y="3407458"/>
                </a:cubicBezTo>
                <a:lnTo>
                  <a:pt x="1936859" y="3412688"/>
                </a:lnTo>
                <a:lnTo>
                  <a:pt x="1936859" y="3957822"/>
                </a:lnTo>
                <a:lnTo>
                  <a:pt x="1777557" y="3949778"/>
                </a:lnTo>
                <a:cubicBezTo>
                  <a:pt x="779129" y="3848382"/>
                  <a:pt x="0" y="3005179"/>
                  <a:pt x="0" y="1980000"/>
                </a:cubicBezTo>
                <a:cubicBezTo>
                  <a:pt x="0" y="1638274"/>
                  <a:pt x="86570" y="1316767"/>
                  <a:pt x="238975" y="1036215"/>
                </a:cubicBezTo>
                <a:close/>
                <a:moveTo>
                  <a:pt x="1980000" y="0"/>
                </a:moveTo>
                <a:cubicBezTo>
                  <a:pt x="2663453" y="0"/>
                  <a:pt x="3266027" y="346280"/>
                  <a:pt x="3621847" y="872963"/>
                </a:cubicBezTo>
                <a:lnTo>
                  <a:pt x="3699404" y="1000626"/>
                </a:lnTo>
                <a:lnTo>
                  <a:pt x="3224637" y="1267995"/>
                </a:lnTo>
                <a:lnTo>
                  <a:pt x="3169814" y="1177753"/>
                </a:lnTo>
                <a:cubicBezTo>
                  <a:pt x="2911958" y="796076"/>
                  <a:pt x="2475285" y="545134"/>
                  <a:pt x="1980000" y="545134"/>
                </a:cubicBezTo>
                <a:cubicBezTo>
                  <a:pt x="1534244" y="545134"/>
                  <a:pt x="1135963" y="748397"/>
                  <a:pt x="872788" y="1067292"/>
                </a:cubicBezTo>
                <a:lnTo>
                  <a:pt x="808241" y="1153608"/>
                </a:lnTo>
                <a:lnTo>
                  <a:pt x="351430" y="855208"/>
                </a:lnTo>
                <a:lnTo>
                  <a:pt x="452136" y="720536"/>
                </a:lnTo>
                <a:cubicBezTo>
                  <a:pt x="815297" y="280487"/>
                  <a:pt x="1364893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92DA87B-DA32-4711-BE0A-6A56182D84C9}"/>
              </a:ext>
            </a:extLst>
          </p:cNvPr>
          <p:cNvSpPr/>
          <p:nvPr/>
        </p:nvSpPr>
        <p:spPr>
          <a:xfrm>
            <a:off x="4478032" y="2681160"/>
            <a:ext cx="2520000" cy="2518463"/>
          </a:xfrm>
          <a:custGeom>
            <a:avLst/>
            <a:gdLst>
              <a:gd name="connsiteX0" fmla="*/ 14058 w 2520000"/>
              <a:gd name="connsiteY0" fmla="*/ 1081684 h 2518463"/>
              <a:gd name="connsiteX1" fmla="*/ 469159 w 2520000"/>
              <a:gd name="connsiteY1" fmla="*/ 1153773 h 2518463"/>
              <a:gd name="connsiteX2" fmla="*/ 465410 w 2520000"/>
              <a:gd name="connsiteY2" fmla="*/ 1178336 h 2518463"/>
              <a:gd name="connsiteX3" fmla="*/ 461286 w 2520000"/>
              <a:gd name="connsiteY3" fmla="*/ 1260000 h 2518463"/>
              <a:gd name="connsiteX4" fmla="*/ 1178336 w 2520000"/>
              <a:gd name="connsiteY4" fmla="*/ 2054591 h 2518463"/>
              <a:gd name="connsiteX5" fmla="*/ 1229564 w 2520000"/>
              <a:gd name="connsiteY5" fmla="*/ 2057177 h 2518463"/>
              <a:gd name="connsiteX6" fmla="*/ 1229564 w 2520000"/>
              <a:gd name="connsiteY6" fmla="*/ 2518463 h 2518463"/>
              <a:gd name="connsiteX7" fmla="*/ 1131172 w 2520000"/>
              <a:gd name="connsiteY7" fmla="*/ 2513495 h 2518463"/>
              <a:gd name="connsiteX8" fmla="*/ 0 w 2520000"/>
              <a:gd name="connsiteY8" fmla="*/ 1260000 h 2518463"/>
              <a:gd name="connsiteX9" fmla="*/ 6505 w 2520000"/>
              <a:gd name="connsiteY9" fmla="*/ 1131172 h 2518463"/>
              <a:gd name="connsiteX10" fmla="*/ 2447403 w 2520000"/>
              <a:gd name="connsiteY10" fmla="*/ 838915 h 2518463"/>
              <a:gd name="connsiteX11" fmla="*/ 2476357 w 2520000"/>
              <a:gd name="connsiteY11" fmla="*/ 930046 h 2518463"/>
              <a:gd name="connsiteX12" fmla="*/ 2520000 w 2520000"/>
              <a:gd name="connsiteY12" fmla="*/ 1260000 h 2518463"/>
              <a:gd name="connsiteX13" fmla="*/ 1388828 w 2520000"/>
              <a:gd name="connsiteY13" fmla="*/ 2513495 h 2518463"/>
              <a:gd name="connsiteX14" fmla="*/ 1296238 w 2520000"/>
              <a:gd name="connsiteY14" fmla="*/ 2518170 h 2518463"/>
              <a:gd name="connsiteX15" fmla="*/ 1296238 w 2520000"/>
              <a:gd name="connsiteY15" fmla="*/ 2056884 h 2518463"/>
              <a:gd name="connsiteX16" fmla="*/ 1341664 w 2520000"/>
              <a:gd name="connsiteY16" fmla="*/ 2054591 h 2518463"/>
              <a:gd name="connsiteX17" fmla="*/ 2058714 w 2520000"/>
              <a:gd name="connsiteY17" fmla="*/ 1260000 h 2518463"/>
              <a:gd name="connsiteX18" fmla="*/ 2046239 w 2520000"/>
              <a:gd name="connsiteY18" fmla="*/ 1118614 h 2518463"/>
              <a:gd name="connsiteX19" fmla="*/ 2020142 w 2520000"/>
              <a:gd name="connsiteY19" fmla="*/ 1022002 h 2518463"/>
              <a:gd name="connsiteX20" fmla="*/ 462104 w 2520000"/>
              <a:gd name="connsiteY20" fmla="*/ 285012 h 2518463"/>
              <a:gd name="connsiteX21" fmla="*/ 739359 w 2520000"/>
              <a:gd name="connsiteY21" fmla="*/ 655895 h 2518463"/>
              <a:gd name="connsiteX22" fmla="*/ 722963 w 2520000"/>
              <a:gd name="connsiteY22" fmla="*/ 668777 h 2518463"/>
              <a:gd name="connsiteX23" fmla="*/ 524053 w 2520000"/>
              <a:gd name="connsiteY23" fmla="*/ 949104 h 2518463"/>
              <a:gd name="connsiteX24" fmla="*/ 480898 w 2520000"/>
              <a:gd name="connsiteY24" fmla="*/ 1088127 h 2518463"/>
              <a:gd name="connsiteX25" fmla="*/ 24117 w 2520000"/>
              <a:gd name="connsiteY25" fmla="*/ 1015772 h 2518463"/>
              <a:gd name="connsiteX26" fmla="*/ 25599 w 2520000"/>
              <a:gd name="connsiteY26" fmla="*/ 1006066 h 2518463"/>
              <a:gd name="connsiteX27" fmla="*/ 458523 w 2520000"/>
              <a:gd name="connsiteY27" fmla="*/ 287723 h 2518463"/>
              <a:gd name="connsiteX28" fmla="*/ 1470174 w 2520000"/>
              <a:gd name="connsiteY28" fmla="*/ 18920 h 2518463"/>
              <a:gd name="connsiteX29" fmla="*/ 1513934 w 2520000"/>
              <a:gd name="connsiteY29" fmla="*/ 25599 h 2518463"/>
              <a:gd name="connsiteX30" fmla="*/ 2402305 w 2520000"/>
              <a:gd name="connsiteY30" fmla="*/ 727555 h 2518463"/>
              <a:gd name="connsiteX31" fmla="*/ 2422820 w 2520000"/>
              <a:gd name="connsiteY31" fmla="*/ 776911 h 2518463"/>
              <a:gd name="connsiteX32" fmla="*/ 1997935 w 2520000"/>
              <a:gd name="connsiteY32" fmla="*/ 958980 h 2518463"/>
              <a:gd name="connsiteX33" fmla="*/ 1952894 w 2520000"/>
              <a:gd name="connsiteY33" fmla="*/ 862435 h 2518463"/>
              <a:gd name="connsiteX34" fmla="*/ 1420969 w 2520000"/>
              <a:gd name="connsiteY34" fmla="*/ 477513 h 2518463"/>
              <a:gd name="connsiteX35" fmla="*/ 1404450 w 2520000"/>
              <a:gd name="connsiteY35" fmla="*/ 475848 h 2518463"/>
              <a:gd name="connsiteX36" fmla="*/ 1260000 w 2520000"/>
              <a:gd name="connsiteY36" fmla="*/ 0 h 2518463"/>
              <a:gd name="connsiteX37" fmla="*/ 1388828 w 2520000"/>
              <a:gd name="connsiteY37" fmla="*/ 6505 h 2518463"/>
              <a:gd name="connsiteX38" fmla="*/ 1404261 w 2520000"/>
              <a:gd name="connsiteY38" fmla="*/ 8861 h 2518463"/>
              <a:gd name="connsiteX39" fmla="*/ 1338053 w 2520000"/>
              <a:gd name="connsiteY39" fmla="*/ 469155 h 2518463"/>
              <a:gd name="connsiteX40" fmla="*/ 1260000 w 2520000"/>
              <a:gd name="connsiteY40" fmla="*/ 461286 h 2518463"/>
              <a:gd name="connsiteX41" fmla="*/ 813431 w 2520000"/>
              <a:gd name="connsiteY41" fmla="*/ 597694 h 2518463"/>
              <a:gd name="connsiteX42" fmla="*/ 791801 w 2520000"/>
              <a:gd name="connsiteY42" fmla="*/ 614690 h 2518463"/>
              <a:gd name="connsiteX43" fmla="*/ 515260 w 2520000"/>
              <a:gd name="connsiteY43" fmla="*/ 244763 h 2518463"/>
              <a:gd name="connsiteX44" fmla="*/ 543008 w 2520000"/>
              <a:gd name="connsiteY44" fmla="*/ 223753 h 2518463"/>
              <a:gd name="connsiteX45" fmla="*/ 1260000 w 2520000"/>
              <a:gd name="connsiteY45" fmla="*/ 0 h 251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20000" h="2518463">
                <a:moveTo>
                  <a:pt x="14058" y="1081684"/>
                </a:moveTo>
                <a:lnTo>
                  <a:pt x="469159" y="1153773"/>
                </a:lnTo>
                <a:lnTo>
                  <a:pt x="465410" y="1178336"/>
                </a:lnTo>
                <a:cubicBezTo>
                  <a:pt x="462683" y="1205187"/>
                  <a:pt x="461286" y="1232430"/>
                  <a:pt x="461286" y="1260000"/>
                </a:cubicBezTo>
                <a:cubicBezTo>
                  <a:pt x="461286" y="1673548"/>
                  <a:pt x="775580" y="2013688"/>
                  <a:pt x="1178336" y="2054591"/>
                </a:cubicBezTo>
                <a:lnTo>
                  <a:pt x="1229564" y="2057177"/>
                </a:lnTo>
                <a:lnTo>
                  <a:pt x="1229564" y="2518463"/>
                </a:lnTo>
                <a:lnTo>
                  <a:pt x="1131172" y="2513495"/>
                </a:lnTo>
                <a:cubicBezTo>
                  <a:pt x="495810" y="2448970"/>
                  <a:pt x="0" y="1912387"/>
                  <a:pt x="0" y="1260000"/>
                </a:cubicBezTo>
                <a:cubicBezTo>
                  <a:pt x="0" y="1216508"/>
                  <a:pt x="2204" y="1173530"/>
                  <a:pt x="6505" y="1131172"/>
                </a:cubicBezTo>
                <a:close/>
                <a:moveTo>
                  <a:pt x="2447403" y="838915"/>
                </a:moveTo>
                <a:lnTo>
                  <a:pt x="2476357" y="930046"/>
                </a:lnTo>
                <a:cubicBezTo>
                  <a:pt x="2504816" y="1035211"/>
                  <a:pt x="2520000" y="1145833"/>
                  <a:pt x="2520000" y="1260000"/>
                </a:cubicBezTo>
                <a:cubicBezTo>
                  <a:pt x="2520000" y="1912387"/>
                  <a:pt x="2024191" y="2448970"/>
                  <a:pt x="1388828" y="2513495"/>
                </a:cubicBezTo>
                <a:lnTo>
                  <a:pt x="1296238" y="2518170"/>
                </a:lnTo>
                <a:lnTo>
                  <a:pt x="1296238" y="2056884"/>
                </a:lnTo>
                <a:lnTo>
                  <a:pt x="1341664" y="2054591"/>
                </a:lnTo>
                <a:cubicBezTo>
                  <a:pt x="1744421" y="2013688"/>
                  <a:pt x="2058714" y="1673548"/>
                  <a:pt x="2058714" y="1260000"/>
                </a:cubicBezTo>
                <a:cubicBezTo>
                  <a:pt x="2058714" y="1211753"/>
                  <a:pt x="2054436" y="1164505"/>
                  <a:pt x="2046239" y="1118614"/>
                </a:cubicBezTo>
                <a:lnTo>
                  <a:pt x="2020142" y="1022002"/>
                </a:lnTo>
                <a:close/>
                <a:moveTo>
                  <a:pt x="462104" y="285012"/>
                </a:moveTo>
                <a:lnTo>
                  <a:pt x="739359" y="655895"/>
                </a:lnTo>
                <a:lnTo>
                  <a:pt x="722963" y="668777"/>
                </a:lnTo>
                <a:cubicBezTo>
                  <a:pt x="637858" y="746128"/>
                  <a:pt x="569522" y="841603"/>
                  <a:pt x="524053" y="949104"/>
                </a:cubicBezTo>
                <a:lnTo>
                  <a:pt x="480898" y="1088127"/>
                </a:lnTo>
                <a:lnTo>
                  <a:pt x="24117" y="1015772"/>
                </a:lnTo>
                <a:lnTo>
                  <a:pt x="25599" y="1006066"/>
                </a:lnTo>
                <a:cubicBezTo>
                  <a:pt x="84344" y="718986"/>
                  <a:pt x="240721" y="467469"/>
                  <a:pt x="458523" y="287723"/>
                </a:cubicBezTo>
                <a:close/>
                <a:moveTo>
                  <a:pt x="1470174" y="18920"/>
                </a:moveTo>
                <a:lnTo>
                  <a:pt x="1513934" y="25599"/>
                </a:lnTo>
                <a:cubicBezTo>
                  <a:pt x="1908670" y="106373"/>
                  <a:pt x="2236167" y="371733"/>
                  <a:pt x="2402305" y="727555"/>
                </a:cubicBezTo>
                <a:lnTo>
                  <a:pt x="2422820" y="776911"/>
                </a:lnTo>
                <a:lnTo>
                  <a:pt x="1997935" y="958980"/>
                </a:lnTo>
                <a:lnTo>
                  <a:pt x="1952894" y="862435"/>
                </a:lnTo>
                <a:cubicBezTo>
                  <a:pt x="1840695" y="667310"/>
                  <a:pt x="1648444" y="524061"/>
                  <a:pt x="1420969" y="477513"/>
                </a:cubicBezTo>
                <a:lnTo>
                  <a:pt x="1404450" y="475848"/>
                </a:lnTo>
                <a:close/>
                <a:moveTo>
                  <a:pt x="1260000" y="0"/>
                </a:moveTo>
                <a:cubicBezTo>
                  <a:pt x="1303493" y="0"/>
                  <a:pt x="1346470" y="2204"/>
                  <a:pt x="1388828" y="6505"/>
                </a:cubicBezTo>
                <a:lnTo>
                  <a:pt x="1404261" y="8861"/>
                </a:lnTo>
                <a:lnTo>
                  <a:pt x="1338053" y="469155"/>
                </a:lnTo>
                <a:lnTo>
                  <a:pt x="1260000" y="461286"/>
                </a:lnTo>
                <a:cubicBezTo>
                  <a:pt x="1094581" y="461286"/>
                  <a:pt x="940907" y="511573"/>
                  <a:pt x="813431" y="597694"/>
                </a:cubicBezTo>
                <a:lnTo>
                  <a:pt x="791801" y="614690"/>
                </a:lnTo>
                <a:lnTo>
                  <a:pt x="515260" y="244763"/>
                </a:lnTo>
                <a:lnTo>
                  <a:pt x="543008" y="223753"/>
                </a:lnTo>
                <a:cubicBezTo>
                  <a:pt x="746526" y="82670"/>
                  <a:pt x="993609" y="0"/>
                  <a:pt x="1260000" y="0"/>
                </a:cubicBez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198032" y="3401159"/>
            <a:ext cx="1080000" cy="10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E9A8128-123C-4214-9CB5-73F31822CA61}"/>
              </a:ext>
            </a:extLst>
          </p:cNvPr>
          <p:cNvSpPr/>
          <p:nvPr/>
        </p:nvSpPr>
        <p:spPr>
          <a:xfrm>
            <a:off x="3038032" y="1245107"/>
            <a:ext cx="5400000" cy="5392104"/>
          </a:xfrm>
          <a:custGeom>
            <a:avLst/>
            <a:gdLst>
              <a:gd name="connsiteX0" fmla="*/ 2621813 w 5400000"/>
              <a:gd name="connsiteY0" fmla="*/ 0 h 5392104"/>
              <a:gd name="connsiteX1" fmla="*/ 2621813 w 5400000"/>
              <a:gd name="connsiteY1" fmla="*/ 614520 h 5392104"/>
              <a:gd name="connsiteX2" fmla="*/ 2486772 w 5400000"/>
              <a:gd name="connsiteY2" fmla="*/ 621339 h 5392104"/>
              <a:gd name="connsiteX3" fmla="*/ 614520 w 5400000"/>
              <a:gd name="connsiteY3" fmla="*/ 2696052 h 5392104"/>
              <a:gd name="connsiteX4" fmla="*/ 2486772 w 5400000"/>
              <a:gd name="connsiteY4" fmla="*/ 4770765 h 5392104"/>
              <a:gd name="connsiteX5" fmla="*/ 2621813 w 5400000"/>
              <a:gd name="connsiteY5" fmla="*/ 4777584 h 5392104"/>
              <a:gd name="connsiteX6" fmla="*/ 2621813 w 5400000"/>
              <a:gd name="connsiteY6" fmla="*/ 5392104 h 5392104"/>
              <a:gd name="connsiteX7" fmla="*/ 2423941 w 5400000"/>
              <a:gd name="connsiteY7" fmla="*/ 5382112 h 5392104"/>
              <a:gd name="connsiteX8" fmla="*/ 0 w 5400000"/>
              <a:gd name="connsiteY8" fmla="*/ 2696052 h 5392104"/>
              <a:gd name="connsiteX9" fmla="*/ 2423941 w 5400000"/>
              <a:gd name="connsiteY9" fmla="*/ 9992 h 5392104"/>
              <a:gd name="connsiteX10" fmla="*/ 2778186 w 5400000"/>
              <a:gd name="connsiteY10" fmla="*/ 0 h 5392104"/>
              <a:gd name="connsiteX11" fmla="*/ 2976059 w 5400000"/>
              <a:gd name="connsiteY11" fmla="*/ 9992 h 5392104"/>
              <a:gd name="connsiteX12" fmla="*/ 5400000 w 5400000"/>
              <a:gd name="connsiteY12" fmla="*/ 2696052 h 5392104"/>
              <a:gd name="connsiteX13" fmla="*/ 2976059 w 5400000"/>
              <a:gd name="connsiteY13" fmla="*/ 5382112 h 5392104"/>
              <a:gd name="connsiteX14" fmla="*/ 2778186 w 5400000"/>
              <a:gd name="connsiteY14" fmla="*/ 5392104 h 5392104"/>
              <a:gd name="connsiteX15" fmla="*/ 2778186 w 5400000"/>
              <a:gd name="connsiteY15" fmla="*/ 4777584 h 5392104"/>
              <a:gd name="connsiteX16" fmla="*/ 2913228 w 5400000"/>
              <a:gd name="connsiteY16" fmla="*/ 4770765 h 5392104"/>
              <a:gd name="connsiteX17" fmla="*/ 4785480 w 5400000"/>
              <a:gd name="connsiteY17" fmla="*/ 2696052 h 5392104"/>
              <a:gd name="connsiteX18" fmla="*/ 2913228 w 5400000"/>
              <a:gd name="connsiteY18" fmla="*/ 621339 h 5392104"/>
              <a:gd name="connsiteX19" fmla="*/ 2778186 w 5400000"/>
              <a:gd name="connsiteY19" fmla="*/ 614520 h 53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392104">
                <a:moveTo>
                  <a:pt x="2621813" y="0"/>
                </a:moveTo>
                <a:lnTo>
                  <a:pt x="2621813" y="614520"/>
                </a:lnTo>
                <a:lnTo>
                  <a:pt x="2486772" y="621339"/>
                </a:lnTo>
                <a:cubicBezTo>
                  <a:pt x="1435156" y="728137"/>
                  <a:pt x="614520" y="1616259"/>
                  <a:pt x="614520" y="2696052"/>
                </a:cubicBezTo>
                <a:cubicBezTo>
                  <a:pt x="614520" y="3775845"/>
                  <a:pt x="1435156" y="4663968"/>
                  <a:pt x="2486772" y="4770765"/>
                </a:cubicBezTo>
                <a:lnTo>
                  <a:pt x="2621813" y="4777584"/>
                </a:lnTo>
                <a:lnTo>
                  <a:pt x="2621813" y="5392104"/>
                </a:lnTo>
                <a:lnTo>
                  <a:pt x="2423941" y="5382112"/>
                </a:lnTo>
                <a:cubicBezTo>
                  <a:pt x="1062449" y="5243845"/>
                  <a:pt x="0" y="4094023"/>
                  <a:pt x="0" y="2696052"/>
                </a:cubicBezTo>
                <a:cubicBezTo>
                  <a:pt x="0" y="1298081"/>
                  <a:pt x="1062449" y="148259"/>
                  <a:pt x="2423941" y="9992"/>
                </a:cubicBezTo>
                <a:close/>
                <a:moveTo>
                  <a:pt x="2778186" y="0"/>
                </a:moveTo>
                <a:lnTo>
                  <a:pt x="2976059" y="9992"/>
                </a:lnTo>
                <a:cubicBezTo>
                  <a:pt x="4337551" y="148259"/>
                  <a:pt x="5400000" y="1298081"/>
                  <a:pt x="5400000" y="2696052"/>
                </a:cubicBezTo>
                <a:cubicBezTo>
                  <a:pt x="5400000" y="4094023"/>
                  <a:pt x="4337551" y="5243845"/>
                  <a:pt x="2976059" y="5382112"/>
                </a:cubicBezTo>
                <a:lnTo>
                  <a:pt x="2778186" y="5392104"/>
                </a:lnTo>
                <a:lnTo>
                  <a:pt x="2778186" y="4777584"/>
                </a:lnTo>
                <a:lnTo>
                  <a:pt x="2913228" y="4770765"/>
                </a:lnTo>
                <a:cubicBezTo>
                  <a:pt x="3964845" y="4663968"/>
                  <a:pt x="4785480" y="3775845"/>
                  <a:pt x="4785480" y="2696052"/>
                </a:cubicBezTo>
                <a:cubicBezTo>
                  <a:pt x="4785480" y="1616259"/>
                  <a:pt x="3964845" y="728137"/>
                  <a:pt x="2913228" y="621339"/>
                </a:cubicBezTo>
                <a:lnTo>
                  <a:pt x="2778186" y="6145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AD4CB2-EF44-449A-A41D-921AFD369F01}"/>
              </a:ext>
            </a:extLst>
          </p:cNvPr>
          <p:cNvSpPr/>
          <p:nvPr/>
        </p:nvSpPr>
        <p:spPr>
          <a:xfrm rot="21191450">
            <a:off x="4096054" y="2299181"/>
            <a:ext cx="3283957" cy="32839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426952"/>
              </a:avLst>
            </a:prstTxWarp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Объемное      планирование                                             Бюджетирование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6DEE551-BF8B-4935-8EA0-F663E561E231}"/>
              </a:ext>
            </a:extLst>
          </p:cNvPr>
          <p:cNvSpPr/>
          <p:nvPr/>
        </p:nvSpPr>
        <p:spPr>
          <a:xfrm>
            <a:off x="4096054" y="2299181"/>
            <a:ext cx="3283957" cy="32839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891418"/>
              </a:avLst>
            </a:prstTxWarp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Закупка   и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управление  запасами       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Сбыт  и  транспортная  логистика       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Производство         ТОиР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ПКЗ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22D167C-5480-4B0E-9FA2-9A2B6C272659}"/>
              </a:ext>
            </a:extLst>
          </p:cNvPr>
          <p:cNvSpPr/>
          <p:nvPr/>
        </p:nvSpPr>
        <p:spPr>
          <a:xfrm>
            <a:off x="4814887" y="3018014"/>
            <a:ext cx="1846291" cy="1846291"/>
          </a:xfrm>
          <a:prstGeom prst="rect">
            <a:avLst/>
          </a:prstGeom>
          <a:noFill/>
        </p:spPr>
        <p:txBody>
          <a:bodyPr wrap="none" lIns="0" tIns="0" rIns="0" bIns="0">
            <a:prstTxWarp prst="textArchUp">
              <a:avLst>
                <a:gd name="adj" fmla="val 5492758"/>
              </a:avLst>
            </a:prstTxWarp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Учет затрат         БУ        НУ        МСФО       Казначейство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183B10D-4F59-4742-9E21-BE768C13B5D9}"/>
              </a:ext>
            </a:extLst>
          </p:cNvPr>
          <p:cNvSpPr/>
          <p:nvPr/>
        </p:nvSpPr>
        <p:spPr>
          <a:xfrm rot="163332">
            <a:off x="5450084" y="3653211"/>
            <a:ext cx="575897" cy="5758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21174"/>
              </a:avLst>
            </a:prstTxWarp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Управление персоналом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ОФИС ТРАНСФОРМАЦИИ</a:t>
            </a:r>
            <a:br>
              <a:rPr lang="ru-RU" dirty="0" smtClean="0"/>
            </a:br>
            <a:r>
              <a:rPr lang="ru-RU" dirty="0" smtClean="0"/>
              <a:t>Портфель проектов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7205" y="3728328"/>
            <a:ext cx="1172865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 defTabSz="521400">
              <a:defRPr/>
            </a:pPr>
            <a:r>
              <a:rPr lang="ru-RU" sz="22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Унифицированы производственные организационные структуры УО</a:t>
            </a:r>
            <a:r>
              <a:rPr lang="ru-RU" sz="2200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200" kern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1400">
              <a:defRPr/>
            </a:pP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унификации реализован в рекордно короткий срок  силами внутренней команды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716" y="1310027"/>
            <a:ext cx="4380932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521400"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и утверждена </a:t>
            </a:r>
            <a:r>
              <a:rPr lang="ru-RU" sz="22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трансформации целевой операционной модели компании</a:t>
            </a:r>
            <a:r>
              <a:rPr lang="ru-RU" sz="2200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3197" y="1306089"/>
            <a:ext cx="6972664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521400">
              <a:defRPr/>
            </a:pPr>
            <a:r>
              <a:rPr lang="ru-RU" sz="2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Обследовано  более 60 объектов ЛГОК и МГОК, </a:t>
            </a:r>
            <a:endParaRPr lang="en-US" sz="22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1400">
              <a:defRPr/>
            </a:pP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выявлена </a:t>
            </a:r>
            <a:r>
              <a:rPr lang="ru-RU" sz="22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в изменении работы функций</a:t>
            </a:r>
            <a:r>
              <a:rPr lang="ru-RU" sz="22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1400">
              <a:defRPr/>
            </a:pP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Сбыт, Закупки, </a:t>
            </a:r>
            <a:r>
              <a:rPr lang="ru-RU" sz="2200" kern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Складской Логистики.</a:t>
            </a:r>
            <a:endParaRPr lang="ru-RU" sz="2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6710" y="4835100"/>
            <a:ext cx="4952050" cy="178510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521400">
              <a:defRPr/>
            </a:pPr>
            <a:r>
              <a:rPr lang="ru-RU" sz="22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 проект </a:t>
            </a:r>
            <a:r>
              <a:rPr lang="ru-RU" sz="22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«MES системы» </a:t>
            </a: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-является </a:t>
            </a:r>
            <a:r>
              <a:rPr lang="ru-RU" sz="2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приоритетным для поддержания целостности ИТ системы, скорости и достоверности  обработки данных.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05" y="4665823"/>
            <a:ext cx="6639380" cy="21236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521400">
              <a:defRPr/>
            </a:pPr>
            <a:r>
              <a:rPr lang="ru-RU" sz="2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работы офиса ведется </a:t>
            </a:r>
            <a:r>
              <a:rPr lang="ru-RU" sz="22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20 смежным проектам</a:t>
            </a:r>
            <a:r>
              <a:rPr lang="ru-RU" sz="2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таким как «Быстрое закрытие», «Обмен электронным документооборотом», «Договорная работа», «Обеспечение информационной безопасности», «Сервисы самообслуживания</a:t>
            </a:r>
            <a:r>
              <a:rPr lang="ru-RU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22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716" y="2852113"/>
            <a:ext cx="11694044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521400">
              <a:defRPr/>
            </a:pPr>
            <a:r>
              <a:rPr lang="ru-RU" sz="2200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Запущены </a:t>
            </a:r>
            <a:r>
              <a:rPr lang="ru-RU" sz="22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трансформации Функций </a:t>
            </a:r>
            <a:r>
              <a:rPr lang="ru-RU" sz="2200" kern="0" dirty="0">
                <a:solidFill>
                  <a:prstClr val="white"/>
                </a:solidFill>
                <a:latin typeface="Arial" panose="020B0604020202020204"/>
              </a:rPr>
              <a:t>– Сбыт, Закупки, Объемное планирование, ТОИР, НСИ, ИТ, Складское </a:t>
            </a:r>
            <a:r>
              <a:rPr lang="ru-RU" sz="2200" kern="0" dirty="0" smtClean="0">
                <a:solidFill>
                  <a:prstClr val="white"/>
                </a:solidFill>
                <a:latin typeface="Arial" panose="020B0604020202020204"/>
              </a:rPr>
              <a:t>хозяйство</a:t>
            </a:r>
            <a:endParaRPr lang="ru-RU" sz="2200" kern="0" dirty="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10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5">
            <a:extLst>
              <a:ext uri="{FF2B5EF4-FFF2-40B4-BE49-F238E27FC236}">
                <a16:creationId xmlns="" xmlns:a16="http://schemas.microsoft.com/office/drawing/2014/main" id="{3DC41D8A-6188-4C04-82DE-A9A6A5D2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Результаты реализации </a:t>
            </a:r>
            <a:r>
              <a:rPr lang="ru-RU" dirty="0"/>
              <a:t>Первой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В</a:t>
            </a:r>
            <a:r>
              <a:rPr lang="ru-RU" dirty="0">
                <a:solidFill>
                  <a:schemeClr val="bg1"/>
                </a:solidFill>
              </a:rPr>
              <a:t>олны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/>
              <a:t>Лебединский и Михайловский </a:t>
            </a:r>
            <a:r>
              <a:rPr lang="ru-RU" dirty="0" err="1"/>
              <a:t>ГОКи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4" name="Группа 9">
            <a:extLst>
              <a:ext uri="{FF2B5EF4-FFF2-40B4-BE49-F238E27FC236}">
                <a16:creationId xmlns="" xmlns:a16="http://schemas.microsoft.com/office/drawing/2014/main" id="{A9631B07-4770-406D-BC6A-936AB6646579}"/>
              </a:ext>
            </a:extLst>
          </p:cNvPr>
          <p:cNvGrpSpPr/>
          <p:nvPr/>
        </p:nvGrpSpPr>
        <p:grpSpPr>
          <a:xfrm>
            <a:off x="136168" y="1312539"/>
            <a:ext cx="1800000" cy="1800000"/>
            <a:chOff x="3885006" y="1175669"/>
            <a:chExt cx="1620000" cy="1668044"/>
          </a:xfrm>
        </p:grpSpPr>
        <p:sp>
          <p:nvSpPr>
            <p:cNvPr id="15" name="Овал 20">
              <a:extLst>
                <a:ext uri="{FF2B5EF4-FFF2-40B4-BE49-F238E27FC236}">
                  <a16:creationId xmlns="" xmlns:a16="http://schemas.microsoft.com/office/drawing/2014/main" id="{8B6542D0-F4DE-4687-85F2-20B5E340F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5006" y="1223713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Малютин Сергей</a:t>
              </a:r>
            </a:p>
          </p:txBody>
        </p:sp>
        <p:pic>
          <p:nvPicPr>
            <p:cNvPr id="16" name="Picture 2" descr="http://www.metalloinvest.com/upload/iblock/7e1/mixaylov_430.jpg">
              <a:extLst>
                <a:ext uri="{FF2B5EF4-FFF2-40B4-BE49-F238E27FC236}">
                  <a16:creationId xmlns="" xmlns:a16="http://schemas.microsoft.com/office/drawing/2014/main" id="{C3604104-BFC2-41A0-A81A-53C52BE2B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008" y="1175669"/>
              <a:ext cx="1572461" cy="162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7">
            <a:extLst>
              <a:ext uri="{FF2B5EF4-FFF2-40B4-BE49-F238E27FC236}">
                <a16:creationId xmlns="" xmlns:a16="http://schemas.microsoft.com/office/drawing/2014/main" id="{44C3AE60-257E-4B21-930F-F2078E5EDBD1}"/>
              </a:ext>
            </a:extLst>
          </p:cNvPr>
          <p:cNvSpPr/>
          <p:nvPr/>
        </p:nvSpPr>
        <p:spPr>
          <a:xfrm>
            <a:off x="1743660" y="1765944"/>
            <a:ext cx="163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Михайлов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Олег Юрьевич</a:t>
            </a:r>
            <a:endParaRPr lang="ru-RU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2CCD1CCA-6FC1-41F2-87CE-E5D176FCAA1E}"/>
              </a:ext>
            </a:extLst>
          </p:cNvPr>
          <p:cNvGrpSpPr/>
          <p:nvPr/>
        </p:nvGrpSpPr>
        <p:grpSpPr>
          <a:xfrm>
            <a:off x="9011025" y="4585120"/>
            <a:ext cx="1800000" cy="1800000"/>
            <a:chOff x="9983913" y="1160463"/>
            <a:chExt cx="1620000" cy="1626747"/>
          </a:xfrm>
        </p:grpSpPr>
        <p:sp>
          <p:nvSpPr>
            <p:cNvPr id="10" name="Овал 23">
              <a:extLst>
                <a:ext uri="{FF2B5EF4-FFF2-40B4-BE49-F238E27FC236}">
                  <a16:creationId xmlns="" xmlns:a16="http://schemas.microsoft.com/office/drawing/2014/main" id="{0A9AF123-10B5-47AA-9E40-721A61C2D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3913" y="1160463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6" descr="http://www.metalloinvest.com/upload/iblock/49b/kretov_430.jpg">
              <a:extLst>
                <a:ext uri="{FF2B5EF4-FFF2-40B4-BE49-F238E27FC236}">
                  <a16:creationId xmlns="" xmlns:a16="http://schemas.microsoft.com/office/drawing/2014/main" id="{3BA46599-F245-45C7-B7D8-8549C99A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8750" y="1167210"/>
              <a:ext cx="1572461" cy="162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25">
            <a:extLst>
              <a:ext uri="{FF2B5EF4-FFF2-40B4-BE49-F238E27FC236}">
                <a16:creationId xmlns="" xmlns:a16="http://schemas.microsoft.com/office/drawing/2014/main" id="{A4B63DEA-50BE-44BC-9CD9-1544840DA416}"/>
              </a:ext>
            </a:extLst>
          </p:cNvPr>
          <p:cNvSpPr/>
          <p:nvPr/>
        </p:nvSpPr>
        <p:spPr>
          <a:xfrm>
            <a:off x="10659604" y="4964847"/>
            <a:ext cx="1532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Кретов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Сергей Иванович </a:t>
            </a:r>
            <a:endParaRPr lang="ru-RU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181C759B-AAAF-4871-A76D-B8B95FC25740}"/>
              </a:ext>
            </a:extLst>
          </p:cNvPr>
          <p:cNvSpPr txBox="1"/>
          <p:nvPr/>
        </p:nvSpPr>
        <p:spPr>
          <a:xfrm>
            <a:off x="3228252" y="1233514"/>
            <a:ext cx="8963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единую интегрированную систему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S4\HANA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расчета зарплаты сотрудников в единой системе 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HCM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справочника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нормативно-справочной информации,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унификации технических карт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ремонтов</a:t>
            </a: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организационной структуры и процессов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повышением однородности и качества данных и прозрачности бизнес-процессов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C9689CF-BD98-4D68-901F-A0205BE49D83}"/>
              </a:ext>
            </a:extLst>
          </p:cNvPr>
          <p:cNvSpPr/>
          <p:nvPr/>
        </p:nvSpPr>
        <p:spPr>
          <a:xfrm>
            <a:off x="136169" y="4201334"/>
            <a:ext cx="88385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интегрированности во взаимодействии различных функций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комбината </a:t>
            </a: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операций в режиме реального времени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производстве и отгрузках</a:t>
            </a:r>
          </a:p>
          <a:p>
            <a:pPr marL="285750" indent="-28575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получения потребностей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закупок материалов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потребностей из производственной, ремонтной и инвестиционной вертикалей </a:t>
            </a:r>
          </a:p>
        </p:txBody>
      </p:sp>
    </p:spTree>
    <p:extLst>
      <p:ext uri="{BB962C8B-B14F-4D97-AF65-F5344CB8AC3E}">
        <p14:creationId xmlns:p14="http://schemas.microsoft.com/office/powerpoint/2010/main" val="9998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7648" y="2758552"/>
            <a:ext cx="9144000" cy="225266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реализации программы </a:t>
            </a:r>
            <a:r>
              <a:rPr lang="en-US" dirty="0"/>
              <a:t>Industry 4.0 </a:t>
            </a:r>
            <a:r>
              <a:rPr lang="ru-RU" dirty="0"/>
              <a:t>Первой Волны по  Функциональным направлениям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37648" y="5103291"/>
            <a:ext cx="9144000" cy="1655762"/>
          </a:xfrm>
        </p:spPr>
        <p:txBody>
          <a:bodyPr/>
          <a:lstStyle/>
          <a:p>
            <a:r>
              <a:rPr lang="ru-RU" dirty="0" smtClean="0"/>
              <a:t>Владельцы бизнес процессов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3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>«</a:t>
            </a:r>
            <a:r>
              <a:rPr lang="ru-RU" dirty="0"/>
              <a:t>Сбыт и </a:t>
            </a:r>
            <a:r>
              <a:rPr lang="ru-RU" dirty="0" smtClean="0"/>
              <a:t>управление </a:t>
            </a:r>
            <a:r>
              <a:rPr lang="ru-RU" dirty="0"/>
              <a:t>транспортировкой»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FB61E6-F814-4171-B21C-78885EDFF19D}"/>
              </a:ext>
            </a:extLst>
          </p:cNvPr>
          <p:cNvSpPr txBox="1"/>
          <p:nvPr/>
        </p:nvSpPr>
        <p:spPr>
          <a:xfrm>
            <a:off x="173921" y="1248696"/>
            <a:ext cx="11899148" cy="157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- сокращение времени на выполнение процессов сбыта от заявки до отгрузки и анализа результатов. Повышение качества принимаемых решений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Группа 16">
            <a:extLst>
              <a:ext uri="{FF2B5EF4-FFF2-40B4-BE49-F238E27FC236}">
                <a16:creationId xmlns="" xmlns:a16="http://schemas.microsoft.com/office/drawing/2014/main" id="{E2ECAC3D-DBCB-4FCE-A8DA-59E5F2C48E6D}"/>
              </a:ext>
            </a:extLst>
          </p:cNvPr>
          <p:cNvGrpSpPr/>
          <p:nvPr/>
        </p:nvGrpSpPr>
        <p:grpSpPr>
          <a:xfrm>
            <a:off x="5344" y="1565148"/>
            <a:ext cx="1800000" cy="1800000"/>
            <a:chOff x="389247" y="1718993"/>
            <a:chExt cx="2174253" cy="2204720"/>
          </a:xfrm>
        </p:grpSpPr>
        <p:sp>
          <p:nvSpPr>
            <p:cNvPr id="17" name="Овал 70">
              <a:extLst>
                <a:ext uri="{FF2B5EF4-FFF2-40B4-BE49-F238E27FC236}">
                  <a16:creationId xmlns="" xmlns:a16="http://schemas.microsoft.com/office/drawing/2014/main" id="{864BC12D-5ECC-4871-8103-04C8791F9A3A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>
                  <a:solidFill>
                    <a:schemeClr val="tx1"/>
                  </a:solidFill>
                </a:rPr>
                <a:t>Просяник</a:t>
              </a:r>
              <a:r>
                <a:rPr lang="ru-RU" dirty="0">
                  <a:solidFill>
                    <a:schemeClr val="tx1"/>
                  </a:solidFill>
                </a:rPr>
                <a:t> Андрей Анатольевич</a:t>
              </a:r>
            </a:p>
          </p:txBody>
        </p:sp>
        <p:pic>
          <p:nvPicPr>
            <p:cNvPr id="19" name="Рисунок 11">
              <a:extLst>
                <a:ext uri="{FF2B5EF4-FFF2-40B4-BE49-F238E27FC236}">
                  <a16:creationId xmlns="" xmlns:a16="http://schemas.microsoft.com/office/drawing/2014/main" id="{B07744F8-1FB4-42DC-A8BF-BD5DEC6E9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744"/>
            <a:stretch/>
          </p:blipFill>
          <p:spPr>
            <a:xfrm>
              <a:off x="389247" y="1718993"/>
              <a:ext cx="2174253" cy="22047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Рисунок 13">
            <a:extLst>
              <a:ext uri="{FF2B5EF4-FFF2-40B4-BE49-F238E27FC236}">
                <a16:creationId xmlns="" xmlns:a16="http://schemas.microsoft.com/office/drawing/2014/main" id="{24710E66-5392-4A2F-94CD-D4F010BBC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4"/>
          <a:stretch/>
        </p:blipFill>
        <p:spPr>
          <a:xfrm>
            <a:off x="540797" y="3526864"/>
            <a:ext cx="1633931" cy="167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15">
            <a:extLst>
              <a:ext uri="{FF2B5EF4-FFF2-40B4-BE49-F238E27FC236}">
                <a16:creationId xmlns="" xmlns:a16="http://schemas.microsoft.com/office/drawing/2014/main" id="{B3D37933-9FAE-46D2-9033-85B72A9FB9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21" y="5024302"/>
            <a:ext cx="1597031" cy="1700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17">
            <a:extLst>
              <a:ext uri="{FF2B5EF4-FFF2-40B4-BE49-F238E27FC236}">
                <a16:creationId xmlns="" xmlns:a16="http://schemas.microsoft.com/office/drawing/2014/main" id="{D2E52040-A073-4657-BF8A-8E4DC484EDA9}"/>
              </a:ext>
            </a:extLst>
          </p:cNvPr>
          <p:cNvSpPr/>
          <p:nvPr/>
        </p:nvSpPr>
        <p:spPr>
          <a:xfrm>
            <a:off x="1389282" y="2677696"/>
            <a:ext cx="1978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Просяник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Андрей Анатольевич</a:t>
            </a:r>
          </a:p>
        </p:txBody>
      </p:sp>
      <p:sp>
        <p:nvSpPr>
          <p:cNvPr id="27" name="Прямоугольник 18">
            <a:extLst>
              <a:ext uri="{FF2B5EF4-FFF2-40B4-BE49-F238E27FC236}">
                <a16:creationId xmlns="" xmlns:a16="http://schemas.microsoft.com/office/drawing/2014/main" id="{7D764CC9-9E89-4858-97AE-DCB2AA9CBE32}"/>
              </a:ext>
            </a:extLst>
          </p:cNvPr>
          <p:cNvSpPr/>
          <p:nvPr/>
        </p:nvSpPr>
        <p:spPr>
          <a:xfrm>
            <a:off x="1018931" y="6291773"/>
            <a:ext cx="2429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Савин Павел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27B5922-1882-4756-BCAE-E6D9CB47B463}"/>
              </a:ext>
            </a:extLst>
          </p:cNvPr>
          <p:cNvSpPr txBox="1"/>
          <p:nvPr/>
        </p:nvSpPr>
        <p:spPr>
          <a:xfrm>
            <a:off x="7319314" y="2001990"/>
            <a:ext cx="2774839" cy="4409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2000" b="1" u="sn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96776F2-53EE-42E7-A744-C23ED294B43A}"/>
              </a:ext>
            </a:extLst>
          </p:cNvPr>
          <p:cNvSpPr/>
          <p:nvPr/>
        </p:nvSpPr>
        <p:spPr>
          <a:xfrm>
            <a:off x="3163650" y="1871948"/>
            <a:ext cx="5165827" cy="501675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buClr>
                <a:prstClr val="white"/>
              </a:buClr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Достижения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 прозрачный сквозной процесс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</a:t>
            </a:r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системе в виде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 и документов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Сокращено время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выполнение процессов</a:t>
            </a:r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сбыта от заявки до отгрузки и анализа результатов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Интегрированы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отгрузки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авто-весовая и т.д.,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позволяющие отражать операции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режиме реального времени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24х7</a:t>
            </a: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ведения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клиентов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всей необходимой и актуальной информации по ним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 распределения транспортных расходов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18">
            <a:extLst>
              <a:ext uri="{FF2B5EF4-FFF2-40B4-BE49-F238E27FC236}">
                <a16:creationId xmlns="" xmlns:a16="http://schemas.microsoft.com/office/drawing/2014/main" id="{DA557A30-46D5-4D92-929E-AB8406FB19A4}"/>
              </a:ext>
            </a:extLst>
          </p:cNvPr>
          <p:cNvSpPr/>
          <p:nvPr/>
        </p:nvSpPr>
        <p:spPr>
          <a:xfrm>
            <a:off x="1176078" y="5134714"/>
            <a:ext cx="2429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Антипова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Светлана</a:t>
            </a: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="" xmlns:a16="http://schemas.microsoft.com/office/drawing/2014/main" id="{0AA6152F-9A7E-4B07-AF89-3C7B4923A16C}"/>
              </a:ext>
            </a:extLst>
          </p:cNvPr>
          <p:cNvSpPr txBox="1"/>
          <p:nvPr/>
        </p:nvSpPr>
        <p:spPr>
          <a:xfrm>
            <a:off x="8387472" y="1876381"/>
            <a:ext cx="3739090" cy="50167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Планы на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будущее</a:t>
            </a:r>
            <a:endParaRPr lang="en-US" sz="2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Стабилизация процессов и настройка отчетности</a:t>
            </a: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решения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ОЭМК и УС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AG</a:t>
            </a:r>
            <a:endParaRPr lang="ru-RU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процесса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cross-company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партнеров, работающих по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ЭДО</a:t>
            </a:r>
            <a:endParaRPr lang="ru-RU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</a:p>
          <a:p>
            <a:pPr marL="342900" indent="-3429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клиентских планов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интеграция с объемным планированием</a:t>
            </a:r>
          </a:p>
        </p:txBody>
      </p:sp>
    </p:spTree>
    <p:extLst>
      <p:ext uri="{BB962C8B-B14F-4D97-AF65-F5344CB8AC3E}">
        <p14:creationId xmlns:p14="http://schemas.microsoft.com/office/powerpoint/2010/main" val="112901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Команда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«Производство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горнорудный сегмент»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4195" y="1322635"/>
            <a:ext cx="8510588" cy="1817205"/>
          </a:xfrm>
          <a:prstGeom prst="rect">
            <a:avLst/>
          </a:prstGeom>
        </p:spPr>
        <p:txBody>
          <a:bodyPr vert="horz" wrap="square" lIns="10800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Наша цель – будущее, которое обеспечит в учете производства:</a:t>
            </a: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Единый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источник данных для смежных направлений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Контроль и прозрачность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Унификацию учетных политик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Повышение оперативности анализа производства </a:t>
            </a:r>
            <a:b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для принятия управленческих решений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570C6E7-E86A-4230-A97B-5DC71F4733B0}"/>
              </a:ext>
            </a:extLst>
          </p:cNvPr>
          <p:cNvSpPr/>
          <p:nvPr/>
        </p:nvSpPr>
        <p:spPr>
          <a:xfrm>
            <a:off x="1206249" y="2061828"/>
            <a:ext cx="2467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Исмагилов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Ринат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Иршатович</a:t>
            </a: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60AD56E-EDFB-4453-BD8A-F96EEE2D94EB}"/>
              </a:ext>
            </a:extLst>
          </p:cNvPr>
          <p:cNvSpPr/>
          <p:nvPr/>
        </p:nvSpPr>
        <p:spPr>
          <a:xfrm>
            <a:off x="220477" y="4819129"/>
            <a:ext cx="298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Шоков Андрей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1330CC92-A51C-4797-A747-E24734261EC0}"/>
              </a:ext>
            </a:extLst>
          </p:cNvPr>
          <p:cNvGrpSpPr/>
          <p:nvPr/>
        </p:nvGrpSpPr>
        <p:grpSpPr>
          <a:xfrm>
            <a:off x="76815" y="1284817"/>
            <a:ext cx="1800000" cy="1800000"/>
            <a:chOff x="371475" y="1272008"/>
            <a:chExt cx="2196410" cy="2196410"/>
          </a:xfrm>
        </p:grpSpPr>
        <p:sp>
          <p:nvSpPr>
            <p:cNvPr id="71" name="Овал 70"/>
            <p:cNvSpPr/>
            <p:nvPr/>
          </p:nvSpPr>
          <p:spPr>
            <a:xfrm>
              <a:off x="396374" y="1277938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B8C29965-80B0-4467-A583-8A8102B46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44"/>
            <a:stretch/>
          </p:blipFill>
          <p:spPr>
            <a:xfrm>
              <a:off x="371475" y="1272008"/>
              <a:ext cx="2196410" cy="21964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772018C-B382-4522-B0AE-B8B7A91BE76B}"/>
              </a:ext>
            </a:extLst>
          </p:cNvPr>
          <p:cNvGrpSpPr/>
          <p:nvPr/>
        </p:nvGrpSpPr>
        <p:grpSpPr>
          <a:xfrm>
            <a:off x="796759" y="3167621"/>
            <a:ext cx="1620000" cy="1696759"/>
            <a:chOff x="178633" y="3392948"/>
            <a:chExt cx="1620000" cy="1696759"/>
          </a:xfrm>
        </p:grpSpPr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178633" y="346970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91" y="3392948"/>
              <a:ext cx="1295484" cy="1643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Рисунок 15">
            <a:extLst>
              <a:ext uri="{FF2B5EF4-FFF2-40B4-BE49-F238E27FC236}">
                <a16:creationId xmlns="" xmlns:a16="http://schemas.microsoft.com/office/drawing/2014/main" id="{207A2E33-FD9A-4210-9507-58269D3465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00" y="5064900"/>
            <a:ext cx="1597031" cy="167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8">
            <a:extLst>
              <a:ext uri="{FF2B5EF4-FFF2-40B4-BE49-F238E27FC236}">
                <a16:creationId xmlns="" xmlns:a16="http://schemas.microsoft.com/office/drawing/2014/main" id="{03E4961E-FB70-4C13-94D6-0A04291C26C1}"/>
              </a:ext>
            </a:extLst>
          </p:cNvPr>
          <p:cNvSpPr/>
          <p:nvPr/>
        </p:nvSpPr>
        <p:spPr>
          <a:xfrm>
            <a:off x="1421630" y="6323311"/>
            <a:ext cx="1777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Савин Павел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12D1DBF-D456-468B-AF70-015D9C035AD6}"/>
              </a:ext>
            </a:extLst>
          </p:cNvPr>
          <p:cNvSpPr txBox="1"/>
          <p:nvPr/>
        </p:nvSpPr>
        <p:spPr>
          <a:xfrm>
            <a:off x="3518731" y="2961699"/>
            <a:ext cx="8446052" cy="276998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10800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Достижения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отражение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фактических операций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в системе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полной интеграцией производственных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систем,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предпосылка к быстрому Финансовому закрытию и подсчету финансового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Осуществлён переход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унифицированные организационные структуры, нормализация уровней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</a:p>
          <a:p>
            <a:pPr marL="342900" indent="-342900">
              <a:spcAft>
                <a:spcPts val="1200"/>
              </a:spcAft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зрелости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MES-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разработка целевой архитектуры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Команда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ТОиР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7102" y="1195114"/>
            <a:ext cx="985747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Наша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цель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ократить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внеплановые простои оборудования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онтроль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и прозрачность, </a:t>
            </a:r>
            <a:endParaRPr lang="ru-RU" sz="2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Снижение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стоимости продукции, </a:t>
            </a:r>
            <a:endParaRPr lang="ru-RU" sz="20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Оптимизация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портфеля закупок запасных частей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6953EA1-6F31-425F-8B13-7FFCD278E462}"/>
              </a:ext>
            </a:extLst>
          </p:cNvPr>
          <p:cNvSpPr txBox="1"/>
          <p:nvPr/>
        </p:nvSpPr>
        <p:spPr>
          <a:xfrm>
            <a:off x="3756821" y="4120498"/>
            <a:ext cx="914400" cy="91440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r>
              <a:rPr lang="ru-RU" sz="4800" b="1" dirty="0">
                <a:solidFill>
                  <a:srgbClr val="FFC000"/>
                </a:solidFill>
                <a:latin typeface="+mj-lt"/>
              </a:rPr>
              <a:t>12 млн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22FEF32-85A0-4F7D-B948-B472E22D0F8B}"/>
              </a:ext>
            </a:extLst>
          </p:cNvPr>
          <p:cNvSpPr/>
          <p:nvPr/>
        </p:nvSpPr>
        <p:spPr>
          <a:xfrm>
            <a:off x="5172500" y="3087898"/>
            <a:ext cx="6181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отрудников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Ремонтных Служб работают в САП Ремонты</a:t>
            </a:r>
            <a:endParaRPr lang="ru-RU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383AFF-DD0F-428A-B01E-04101D468F3F}"/>
              </a:ext>
            </a:extLst>
          </p:cNvPr>
          <p:cNvSpPr txBox="1"/>
          <p:nvPr/>
        </p:nvSpPr>
        <p:spPr>
          <a:xfrm>
            <a:off x="3609727" y="2990218"/>
            <a:ext cx="914400" cy="91440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r>
              <a:rPr lang="ru-RU" sz="4800" b="1" dirty="0">
                <a:solidFill>
                  <a:srgbClr val="FFC000"/>
                </a:solidFill>
                <a:latin typeface="+mj-lt"/>
              </a:rPr>
              <a:t>1 550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8ABBE82-5BEC-461C-83DF-29D73254047E}"/>
              </a:ext>
            </a:extLst>
          </p:cNvPr>
          <p:cNvSpPr/>
          <p:nvPr/>
        </p:nvSpPr>
        <p:spPr>
          <a:xfrm>
            <a:off x="5652451" y="3968604"/>
            <a:ext cx="5701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Записей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переработано с целью перевода информации о ремонтах с </a:t>
            </a: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исторических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носителей в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endParaRPr lang="ru-RU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6953EA1-6F31-425F-8B13-7FFCD278E462}"/>
              </a:ext>
            </a:extLst>
          </p:cNvPr>
          <p:cNvSpPr txBox="1"/>
          <p:nvPr/>
        </p:nvSpPr>
        <p:spPr>
          <a:xfrm>
            <a:off x="4157130" y="5165687"/>
            <a:ext cx="914400" cy="914400"/>
          </a:xfrm>
          <a:prstGeom prst="rect">
            <a:avLst/>
          </a:prstGeom>
          <a:noFill/>
        </p:spPr>
        <p:txBody>
          <a:bodyPr wrap="none" lIns="0" tIns="0" rIns="0" bIns="45720" rtlCol="0">
            <a:noAutofit/>
          </a:bodyPr>
          <a:lstStyle/>
          <a:p>
            <a:r>
              <a:rPr lang="ru-RU" sz="4800" b="1" dirty="0">
                <a:solidFill>
                  <a:srgbClr val="FFC000"/>
                </a:solidFill>
                <a:latin typeface="+mj-lt"/>
              </a:rPr>
              <a:t>16000+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8ABBE82-5BEC-461C-83DF-29D73254047E}"/>
              </a:ext>
            </a:extLst>
          </p:cNvPr>
          <p:cNvSpPr/>
          <p:nvPr/>
        </p:nvSpPr>
        <p:spPr>
          <a:xfrm>
            <a:off x="6227125" y="5196961"/>
            <a:ext cx="5399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Заказов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мероприятия ТОиР формируется ежемесячно в рамках планирования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7">
            <a:extLst>
              <a:ext uri="{FF2B5EF4-FFF2-40B4-BE49-F238E27FC236}">
                <a16:creationId xmlns="" xmlns:a16="http://schemas.microsoft.com/office/drawing/2014/main" id="{2752B7B1-B262-4D95-A17E-2260A7E0CFE8}"/>
              </a:ext>
            </a:extLst>
          </p:cNvPr>
          <p:cNvSpPr>
            <a:spLocks noChangeAspect="1"/>
          </p:cNvSpPr>
          <p:nvPr/>
        </p:nvSpPr>
        <p:spPr>
          <a:xfrm>
            <a:off x="1155591" y="3386326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Загудаев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Овал 8">
            <a:extLst>
              <a:ext uri="{FF2B5EF4-FFF2-40B4-BE49-F238E27FC236}">
                <a16:creationId xmlns="" xmlns:a16="http://schemas.microsoft.com/office/drawing/2014/main" id="{8FFED07F-2CAF-4E7B-871F-BCB78351EB98}"/>
              </a:ext>
            </a:extLst>
          </p:cNvPr>
          <p:cNvSpPr>
            <a:spLocks noChangeAspect="1"/>
          </p:cNvSpPr>
          <p:nvPr/>
        </p:nvSpPr>
        <p:spPr>
          <a:xfrm>
            <a:off x="495679" y="5343513"/>
            <a:ext cx="1450571" cy="145057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Третьяков</a:t>
            </a:r>
          </a:p>
        </p:txBody>
      </p:sp>
      <p:pic>
        <p:nvPicPr>
          <p:cNvPr id="36" name="Рисунок 11">
            <a:extLst>
              <a:ext uri="{FF2B5EF4-FFF2-40B4-BE49-F238E27FC236}">
                <a16:creationId xmlns="" xmlns:a16="http://schemas.microsoft.com/office/drawing/2014/main" id="{865F6654-E7DD-4A0E-87FB-1EACAF1B3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9627" y="3480121"/>
            <a:ext cx="1310274" cy="1369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13">
            <a:extLst>
              <a:ext uri="{FF2B5EF4-FFF2-40B4-BE49-F238E27FC236}">
                <a16:creationId xmlns="" xmlns:a16="http://schemas.microsoft.com/office/drawing/2014/main" id="{376799DD-9AFE-4104-9662-AC07DF1EE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044" y="5272534"/>
            <a:ext cx="1527839" cy="152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Прямоугольник 20">
            <a:extLst>
              <a:ext uri="{FF2B5EF4-FFF2-40B4-BE49-F238E27FC236}">
                <a16:creationId xmlns="" xmlns:a16="http://schemas.microsoft.com/office/drawing/2014/main" id="{8AC12A95-ED51-479F-8957-5224BA086EDD}"/>
              </a:ext>
            </a:extLst>
          </p:cNvPr>
          <p:cNvSpPr/>
          <p:nvPr/>
        </p:nvSpPr>
        <p:spPr>
          <a:xfrm>
            <a:off x="864834" y="5012295"/>
            <a:ext cx="2988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Загудаев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Евгений</a:t>
            </a:r>
          </a:p>
        </p:txBody>
      </p:sp>
      <p:sp>
        <p:nvSpPr>
          <p:cNvPr id="39" name="Прямоугольник 24">
            <a:extLst>
              <a:ext uri="{FF2B5EF4-FFF2-40B4-BE49-F238E27FC236}">
                <a16:creationId xmlns="" xmlns:a16="http://schemas.microsoft.com/office/drawing/2014/main" id="{DF7BEA05-3D73-4E13-857F-10D3BB0ED61C}"/>
              </a:ext>
            </a:extLst>
          </p:cNvPr>
          <p:cNvSpPr/>
          <p:nvPr/>
        </p:nvSpPr>
        <p:spPr>
          <a:xfrm>
            <a:off x="-129728" y="2711868"/>
            <a:ext cx="263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Фридкин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Евгений </a:t>
            </a:r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Ананьевич</a:t>
            </a: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0" name="Группа 25">
            <a:extLst>
              <a:ext uri="{FF2B5EF4-FFF2-40B4-BE49-F238E27FC236}">
                <a16:creationId xmlns="" xmlns:a16="http://schemas.microsoft.com/office/drawing/2014/main" id="{1C0C5200-9087-4CD6-8C7D-75C67E4E4975}"/>
              </a:ext>
            </a:extLst>
          </p:cNvPr>
          <p:cNvGrpSpPr/>
          <p:nvPr/>
        </p:nvGrpSpPr>
        <p:grpSpPr>
          <a:xfrm>
            <a:off x="326250" y="1225425"/>
            <a:ext cx="1483811" cy="1552998"/>
            <a:chOff x="396374" y="1763713"/>
            <a:chExt cx="2160000" cy="2160000"/>
          </a:xfrm>
        </p:grpSpPr>
        <p:sp>
          <p:nvSpPr>
            <p:cNvPr id="41" name="Овал 26">
              <a:extLst>
                <a:ext uri="{FF2B5EF4-FFF2-40B4-BE49-F238E27FC236}">
                  <a16:creationId xmlns="" xmlns:a16="http://schemas.microsoft.com/office/drawing/2014/main" id="{B2C9E86A-5884-45D1-9D23-0F586FC49FCB}"/>
                </a:ext>
              </a:extLst>
            </p:cNvPr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>
                  <a:solidFill>
                    <a:schemeClr val="tx1"/>
                  </a:solidFill>
                </a:rPr>
                <a:t>Фридкин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42" name="Рисунок 27">
              <a:extLst>
                <a:ext uri="{FF2B5EF4-FFF2-40B4-BE49-F238E27FC236}">
                  <a16:creationId xmlns="" xmlns:a16="http://schemas.microsoft.com/office/drawing/2014/main" id="{BB1FDEA9-EE46-49F7-B565-72805B2EA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25" t="-83"/>
            <a:stretch/>
          </p:blipFill>
          <p:spPr>
            <a:xfrm>
              <a:off x="396374" y="1763713"/>
              <a:ext cx="2160000" cy="21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3" name="Прямоугольник 20">
            <a:extLst>
              <a:ext uri="{FF2B5EF4-FFF2-40B4-BE49-F238E27FC236}">
                <a16:creationId xmlns="" xmlns:a16="http://schemas.microsoft.com/office/drawing/2014/main" id="{AF974113-36E8-4F5A-A7C4-2728040F96E7}"/>
              </a:ext>
            </a:extLst>
          </p:cNvPr>
          <p:cNvSpPr/>
          <p:nvPr/>
        </p:nvSpPr>
        <p:spPr>
          <a:xfrm>
            <a:off x="1175741" y="6068798"/>
            <a:ext cx="29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Александр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Третьяков</a:t>
            </a:r>
          </a:p>
        </p:txBody>
      </p:sp>
    </p:spTree>
    <p:extLst>
      <p:ext uri="{BB962C8B-B14F-4D97-AF65-F5344CB8AC3E}">
        <p14:creationId xmlns:p14="http://schemas.microsoft.com/office/powerpoint/2010/main" val="15281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Команд</a:t>
            </a:r>
            <a:r>
              <a:rPr lang="ru-RU" dirty="0" smtClean="0"/>
              <a:t>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ТОиР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1155591" y="3386326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Загудаев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72597" y="5343513"/>
            <a:ext cx="1450571" cy="145057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Третьяков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185C3DB-CD12-40B8-84B4-5942FA6A6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9627" y="3480121"/>
            <a:ext cx="1310274" cy="1369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F8DBFD5-01B2-486A-85A9-8CC139135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2" y="5272534"/>
            <a:ext cx="1527839" cy="1524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2AEF3E75-BAE6-4C83-91EF-5B8E5E6DAFC7}"/>
              </a:ext>
            </a:extLst>
          </p:cNvPr>
          <p:cNvSpPr/>
          <p:nvPr/>
        </p:nvSpPr>
        <p:spPr>
          <a:xfrm>
            <a:off x="1199565" y="5034453"/>
            <a:ext cx="163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Загудаев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Евгений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87EADA6-E0D3-4FA5-B3C1-0196DF5A113A}"/>
              </a:ext>
            </a:extLst>
          </p:cNvPr>
          <p:cNvSpPr/>
          <p:nvPr/>
        </p:nvSpPr>
        <p:spPr>
          <a:xfrm>
            <a:off x="-129728" y="2711868"/>
            <a:ext cx="263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Фридкин</a:t>
            </a:r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Евгений </a:t>
            </a:r>
            <a:r>
              <a:rPr lang="ru-RU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Ананьевич</a:t>
            </a:r>
            <a:endParaRPr lang="ru-RU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FE413949-9568-436A-9DF7-CF97ABBFE5E1}"/>
              </a:ext>
            </a:extLst>
          </p:cNvPr>
          <p:cNvGrpSpPr/>
          <p:nvPr/>
        </p:nvGrpSpPr>
        <p:grpSpPr>
          <a:xfrm>
            <a:off x="326250" y="1225425"/>
            <a:ext cx="1483811" cy="1552998"/>
            <a:chOff x="396374" y="1763713"/>
            <a:chExt cx="2160000" cy="2160000"/>
          </a:xfrm>
        </p:grpSpPr>
        <p:sp>
          <p:nvSpPr>
            <p:cNvPr id="27" name="Овал 26"/>
            <p:cNvSpPr/>
            <p:nvPr/>
          </p:nvSpPr>
          <p:spPr>
            <a:xfrm>
              <a:off x="396374" y="1763713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>
                  <a:solidFill>
                    <a:schemeClr val="tx1"/>
                  </a:solidFill>
                </a:rPr>
                <a:t>Фридкин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9EDAAE76-7DE5-4A4B-A63D-0CCA6589B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25" t="-83"/>
            <a:stretch/>
          </p:blipFill>
          <p:spPr>
            <a:xfrm>
              <a:off x="396374" y="1763713"/>
              <a:ext cx="2160000" cy="21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6" name="Прямоугольник 20">
            <a:extLst>
              <a:ext uri="{FF2B5EF4-FFF2-40B4-BE49-F238E27FC236}">
                <a16:creationId xmlns="" xmlns:a16="http://schemas.microsoft.com/office/drawing/2014/main" id="{93219333-C56D-4AB2-B184-C1DFBC0BE6F6}"/>
              </a:ext>
            </a:extLst>
          </p:cNvPr>
          <p:cNvSpPr/>
          <p:nvPr/>
        </p:nvSpPr>
        <p:spPr>
          <a:xfrm>
            <a:off x="686279" y="6064342"/>
            <a:ext cx="298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Александр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Третьяков</a:t>
            </a:r>
          </a:p>
        </p:txBody>
      </p:sp>
      <p:sp>
        <p:nvSpPr>
          <p:cNvPr id="17" name="Freeform 16"/>
          <p:cNvSpPr/>
          <p:nvPr/>
        </p:nvSpPr>
        <p:spPr>
          <a:xfrm>
            <a:off x="6264320" y="1293665"/>
            <a:ext cx="6073255" cy="5369162"/>
          </a:xfrm>
          <a:custGeom>
            <a:avLst/>
            <a:gdLst>
              <a:gd name="connsiteX0" fmla="*/ 0 w 3714749"/>
              <a:gd name="connsiteY0" fmla="*/ 0 h 1259955"/>
              <a:gd name="connsiteX1" fmla="*/ 3714749 w 3714749"/>
              <a:gd name="connsiteY1" fmla="*/ 0 h 1259955"/>
              <a:gd name="connsiteX2" fmla="*/ 3714749 w 3714749"/>
              <a:gd name="connsiteY2" fmla="*/ 1259955 h 1259955"/>
              <a:gd name="connsiteX3" fmla="*/ 0 w 3714749"/>
              <a:gd name="connsiteY3" fmla="*/ 1259955 h 1259955"/>
              <a:gd name="connsiteX4" fmla="*/ 0 w 3714749"/>
              <a:gd name="connsiteY4" fmla="*/ 0 h 125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49" h="1259955">
                <a:moveTo>
                  <a:pt x="0" y="0"/>
                </a:moveTo>
                <a:lnTo>
                  <a:pt x="3714749" y="0"/>
                </a:lnTo>
                <a:lnTo>
                  <a:pt x="3714749" y="1259955"/>
                </a:lnTo>
                <a:lnTo>
                  <a:pt x="0" y="125995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0" numCol="1" spcCol="1270" anchor="t" anchorCtr="0">
            <a:sp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9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Планы на будущее</a:t>
            </a:r>
          </a:p>
          <a:p>
            <a:pPr lvl="0">
              <a:defRPr/>
            </a:pPr>
            <a:r>
              <a:rPr lang="ru-RU" sz="1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осмотры и обходы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выполнения обходов и осмотров оборудования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сбора данных о дефектах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измерениях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внеплановых простоев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 lvl="0">
              <a:defRPr/>
            </a:pPr>
            <a:r>
              <a:rPr lang="ru-RU" sz="1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системы КПЭ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функции ТОиР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перечня ключевых показателей эффективности функции 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отчетности по КПЭ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инструмента для анализа и контроля выполнения КПЭ</a:t>
            </a:r>
          </a:p>
          <a:p>
            <a:pPr lvl="0">
              <a:defRPr/>
            </a:pPr>
            <a:r>
              <a:rPr lang="ru-RU" sz="1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функции «Надежность»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 и регламентов для специалистов функции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и развитие функции в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30">
            <a:extLst>
              <a:ext uri="{FF2B5EF4-FFF2-40B4-BE49-F238E27FC236}">
                <a16:creationId xmlns="" xmlns:a16="http://schemas.microsoft.com/office/drawing/2014/main" id="{022FEF32-85A0-4F7D-B948-B472E22D0F8B}"/>
              </a:ext>
            </a:extLst>
          </p:cNvPr>
          <p:cNvSpPr/>
          <p:nvPr/>
        </p:nvSpPr>
        <p:spPr>
          <a:xfrm>
            <a:off x="2805697" y="1293665"/>
            <a:ext cx="3352933" cy="53553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Достижения</a:t>
            </a:r>
            <a:endParaRPr lang="ru-RU" sz="19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создания </a:t>
            </a:r>
            <a:r>
              <a:rPr lang="ru-RU" sz="1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справочника нормативно-справочной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информации, унификации тех. карт ремонтов ЛГОК\МГОК. </a:t>
            </a: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</a:t>
            </a:r>
            <a:r>
              <a:rPr lang="ru-RU" sz="1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систем оплат труда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ЛГОК\МГОК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Унификация Организационных структур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ремонтных служб (снижение уровней управления с 11 до 6). </a:t>
            </a:r>
          </a:p>
        </p:txBody>
      </p:sp>
    </p:spTree>
    <p:extLst>
      <p:ext uri="{BB962C8B-B14F-4D97-AF65-F5344CB8AC3E}">
        <p14:creationId xmlns:p14="http://schemas.microsoft.com/office/powerpoint/2010/main" val="26226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6976</TotalTime>
  <Words>1676</Words>
  <Application>Microsoft Office PowerPoint</Application>
  <PresentationFormat>Widescreen</PresentationFormat>
  <Paragraphs>325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Специальное оформление</vt:lpstr>
      <vt:lpstr> СТАРТ РАБОТ  ВТОРОЙ ВОЛНЫ</vt:lpstr>
      <vt:lpstr>Изменение подхода к управлению ПРОГРАММОЙ</vt:lpstr>
      <vt:lpstr>ОФИС ТРАНСФОРМАЦИИ Портфель проектов </vt:lpstr>
      <vt:lpstr>Результаты реализации Первой Волны Лебединский и Михайловский ГОКи</vt:lpstr>
      <vt:lpstr>Результаты реализации программы Industry 4.0 Первой Волны по  Функциональным направлениям</vt:lpstr>
      <vt:lpstr>Команда  «Сбыт и управление транспортировкой»</vt:lpstr>
      <vt:lpstr>Команда  «Производство горнорудный сегмент»</vt:lpstr>
      <vt:lpstr>Команда «ТОиР»</vt:lpstr>
      <vt:lpstr>Команда «ТОиР»</vt:lpstr>
      <vt:lpstr>Команда  «Управление проектами и ПКЗ»</vt:lpstr>
      <vt:lpstr>Команда  «Закупки и управление запасами»</vt:lpstr>
      <vt:lpstr>Команда  «Управление персоналом»</vt:lpstr>
      <vt:lpstr>Команда  «Управление персоналом»</vt:lpstr>
      <vt:lpstr>Команда  «Бухгалтерский учет / Налоговый учет»</vt:lpstr>
      <vt:lpstr>Команда  «Казначейство»</vt:lpstr>
      <vt:lpstr>Команда «Бюджетирование»</vt:lpstr>
      <vt:lpstr>Команда  «Объемное планирование»</vt:lpstr>
      <vt:lpstr>Завершение  Первой Волны.  Объявление о Старте Второй Волны</vt:lpstr>
      <vt:lpstr>Завершение Первой Волны Объявление о Старте Второй Волны ОЭМК и УС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«Управление персоналом»</dc:title>
  <dc:creator>Sambuk, Egor</dc:creator>
  <cp:lastModifiedBy>Grigorieva, Maria</cp:lastModifiedBy>
  <cp:revision>140</cp:revision>
  <dcterms:created xsi:type="dcterms:W3CDTF">2018-09-20T13:02:32Z</dcterms:created>
  <dcterms:modified xsi:type="dcterms:W3CDTF">2018-11-07T15:29:27Z</dcterms:modified>
</cp:coreProperties>
</file>