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91" r:id="rId4"/>
    <p:sldId id="300" r:id="rId5"/>
    <p:sldId id="301" r:id="rId6"/>
    <p:sldId id="302" r:id="rId7"/>
  </p:sldIdLst>
  <p:sldSz cx="9144000" cy="5141913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402F"/>
    <a:srgbClr val="A2897B"/>
    <a:srgbClr val="FFFDEF"/>
    <a:srgbClr val="CBA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350" autoAdjust="0"/>
  </p:normalViewPr>
  <p:slideViewPr>
    <p:cSldViewPr showGuides="1">
      <p:cViewPr varScale="1">
        <p:scale>
          <a:sx n="126" d="100"/>
          <a:sy n="126" d="100"/>
        </p:scale>
        <p:origin x="378" y="114"/>
      </p:cViewPr>
      <p:guideLst>
        <p:guide orient="horz" pos="161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40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A812-8106-4A9E-ABAF-D9DA4DF1561E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9B80D-A0E0-4E3B-8903-17965684B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41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F12FD-5A5D-4212-BA1A-BE6A382C84A7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2CFBE-1407-414C-AC03-95A5BCF50F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128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ru-RU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391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919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6403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1649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561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2CFBE-1407-414C-AC03-95A5BCF50F7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90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326"/>
            <a:ext cx="7772400" cy="1102179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3751"/>
            <a:ext cx="6400800" cy="13140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04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Вверх ног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961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_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34"/>
            <a:ext cx="2057400" cy="3288682"/>
          </a:xfrm>
        </p:spPr>
        <p:txBody>
          <a:bodyPr vert="eaVert"/>
          <a:lstStyle/>
          <a:p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34"/>
            <a:ext cx="6019800" cy="3288682"/>
          </a:xfrm>
        </p:spPr>
        <p:txBody>
          <a:bodyPr vert="eaVert"/>
          <a:lstStyle/>
          <a:p>
            <a:pPr lvl="0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77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029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4156"/>
            <a:ext cx="7772400" cy="102124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79363"/>
            <a:ext cx="7772400" cy="11247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524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899835"/>
            <a:ext cx="4038600" cy="25435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899835"/>
            <a:ext cx="4038600" cy="25435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860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15"/>
            <a:ext cx="8229600" cy="856986"/>
          </a:xfrm>
        </p:spPr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0980"/>
            <a:ext cx="4040188" cy="4796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0653"/>
            <a:ext cx="4040188" cy="29625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0980"/>
            <a:ext cx="4041775" cy="4796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0653"/>
            <a:ext cx="4041775" cy="29625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64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434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нумерац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709918" y="361176"/>
            <a:ext cx="7886700" cy="43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" name="文本占位符 7"/>
          <p:cNvSpPr>
            <a:spLocks noGrp="1"/>
          </p:cNvSpPr>
          <p:nvPr>
            <p:ph type="body" sz="quarter" idx="14"/>
          </p:nvPr>
        </p:nvSpPr>
        <p:spPr>
          <a:xfrm>
            <a:off x="709918" y="598656"/>
            <a:ext cx="7886700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1" name="圆角矩形 20"/>
          <p:cNvSpPr/>
          <p:nvPr userDrawn="1"/>
        </p:nvSpPr>
        <p:spPr>
          <a:xfrm>
            <a:off x="279049" y="412730"/>
            <a:ext cx="393739" cy="393739"/>
          </a:xfrm>
          <a:prstGeom prst="roundRect">
            <a:avLst>
              <a:gd name="adj" fmla="val 12258"/>
            </a:avLst>
          </a:prstGeom>
          <a:solidFill>
            <a:srgbClr val="FFFDEF"/>
          </a:solidFill>
          <a:ln w="6350">
            <a:solidFill>
              <a:srgbClr val="CBAB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 userDrawn="1"/>
        </p:nvSpPr>
        <p:spPr>
          <a:xfrm>
            <a:off x="241918" y="423644"/>
            <a:ext cx="468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EFCBF77D-F46E-4259-B383-244069B4E4DB}" type="slidenum">
              <a:rPr lang="zh-CN" altLang="en-US" smtClean="0">
                <a:solidFill>
                  <a:srgbClr val="E4402F"/>
                </a:solidFill>
                <a:latin typeface="Impact" panose="020B0806030902050204" pitchFamily="34" charset="0"/>
                <a:ea typeface="微软雅黑 Light" panose="020B0502040204020203" pitchFamily="34" charset="-122"/>
              </a:rPr>
              <a:pPr algn="ctr"/>
              <a:t>‹#›</a:t>
            </a:fld>
            <a:endParaRPr lang="zh-CN" altLang="en-US" dirty="0">
              <a:solidFill>
                <a:srgbClr val="E4402F"/>
              </a:solidFill>
              <a:latin typeface="Impact" panose="020B0806030902050204" pitchFamily="34" charset="0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335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24"/>
            <a:ext cx="3008313" cy="871269"/>
          </a:xfrm>
        </p:spPr>
        <p:txBody>
          <a:bodyPr anchor="b"/>
          <a:lstStyle>
            <a:lvl1pPr algn="l">
              <a:defRPr sz="2000" b="1"/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25"/>
            <a:ext cx="5111750" cy="4388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5993"/>
            <a:ext cx="3008313" cy="35172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109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кая-то хрен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99339"/>
            <a:ext cx="5486400" cy="424922"/>
          </a:xfrm>
        </p:spPr>
        <p:txBody>
          <a:bodyPr anchor="b"/>
          <a:lstStyle>
            <a:lvl1pPr algn="l">
              <a:defRPr sz="2000" b="1"/>
            </a:lvl1pPr>
          </a:lstStyle>
          <a:p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439"/>
            <a:ext cx="5486400" cy="30851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4262"/>
            <a:ext cx="5486400" cy="6034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09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15"/>
            <a:ext cx="8229600" cy="856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99780"/>
            <a:ext cx="8229600" cy="339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5792"/>
            <a:ext cx="2133600" cy="2737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48DD4-A9AD-4113-82BD-DB389D9CB606}" type="datetimeFigureOut">
              <a:rPr lang="zh-CN" altLang="en-US" smtClean="0"/>
              <a:pPr/>
              <a:t>2018/10/19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5792"/>
            <a:ext cx="2895600" cy="2737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5792"/>
            <a:ext cx="2133600" cy="2737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EA383-4DC3-49F8-8A34-8517224E531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14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>
                        <a14:foregroundMark x1="33333" y1="18182" x2="33333" y2="18182"/>
                        <a14:foregroundMark x1="81410" y1="17424" x2="81410" y2="17424"/>
                        <a14:backgroundMark x1="46154" y1="46212" x2="46154" y2="46212"/>
                        <a14:backgroundMark x1="58333" y1="47727" x2="58333" y2="47727"/>
                        <a14:backgroundMark x1="66026" y1="56818" x2="66026" y2="56818"/>
                        <a14:backgroundMark x1="66667" y1="41667" x2="66667" y2="41667"/>
                        <a14:backgroundMark x1="33835" y1="53982" x2="33835" y2="53982"/>
                        <a14:backgroundMark x1="31579" y1="67257" x2="31579" y2="67257"/>
                        <a14:backgroundMark x1="49624" y1="62832" x2="49624" y2="62832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088" y="4571551"/>
            <a:ext cx="551408" cy="468000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8562770" y="4621125"/>
            <a:ext cx="396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bg1">
                    <a:lumMod val="65000"/>
                  </a:schemeClr>
                </a:solidFill>
              </a:rPr>
              <a:t>IT</a:t>
            </a:r>
            <a:endParaRPr lang="ru-RU" sz="20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16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608" y="4587180"/>
            <a:ext cx="526027" cy="44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00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143"/>
          <p:cNvSpPr txBox="1"/>
          <p:nvPr/>
        </p:nvSpPr>
        <p:spPr>
          <a:xfrm>
            <a:off x="3275856" y="914772"/>
            <a:ext cx="54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zh-CN" sz="3200" dirty="0" smtClean="0">
                <a:ln w="635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Система управления матрицами доступов</a:t>
            </a:r>
            <a:endParaRPr lang="ru-RU" altLang="zh-CN" sz="3200" dirty="0">
              <a:ln w="635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1696072" y="3560233"/>
            <a:ext cx="6641589" cy="727259"/>
            <a:chOff x="1216025" y="2955926"/>
            <a:chExt cx="1971675" cy="215900"/>
          </a:xfrm>
        </p:grpSpPr>
        <p:sp>
          <p:nvSpPr>
            <p:cNvPr id="44" name="Line 502"/>
            <p:cNvSpPr>
              <a:spLocks noChangeShapeType="1"/>
            </p:cNvSpPr>
            <p:nvPr/>
          </p:nvSpPr>
          <p:spPr bwMode="auto">
            <a:xfrm>
              <a:off x="3187700" y="3074988"/>
              <a:ext cx="0" cy="96838"/>
            </a:xfrm>
            <a:prstGeom prst="line">
              <a:avLst/>
            </a:prstGeom>
            <a:noFill/>
            <a:ln w="7938" cap="flat">
              <a:solidFill>
                <a:srgbClr val="3E3A3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503"/>
            <p:cNvSpPr>
              <a:spLocks/>
            </p:cNvSpPr>
            <p:nvPr/>
          </p:nvSpPr>
          <p:spPr bwMode="auto">
            <a:xfrm>
              <a:off x="1216025" y="2955926"/>
              <a:ext cx="1971675" cy="119063"/>
            </a:xfrm>
            <a:custGeom>
              <a:avLst/>
              <a:gdLst>
                <a:gd name="T0" fmla="*/ 0 w 1861"/>
                <a:gd name="T1" fmla="*/ 0 h 112"/>
                <a:gd name="T2" fmla="*/ 0 w 1861"/>
                <a:gd name="T3" fmla="*/ 60 h 112"/>
                <a:gd name="T4" fmla="*/ 29 w 1861"/>
                <a:gd name="T5" fmla="*/ 86 h 112"/>
                <a:gd name="T6" fmla="*/ 29 w 1861"/>
                <a:gd name="T7" fmla="*/ 86 h 112"/>
                <a:gd name="T8" fmla="*/ 1835 w 1861"/>
                <a:gd name="T9" fmla="*/ 86 h 112"/>
                <a:gd name="T10" fmla="*/ 1861 w 1861"/>
                <a:gd name="T11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61" h="112">
                  <a:moveTo>
                    <a:pt x="0" y="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0" y="74"/>
                    <a:pt x="13" y="86"/>
                    <a:pt x="29" y="86"/>
                  </a:cubicBezTo>
                  <a:cubicBezTo>
                    <a:pt x="29" y="86"/>
                    <a:pt x="29" y="86"/>
                    <a:pt x="29" y="86"/>
                  </a:cubicBezTo>
                  <a:cubicBezTo>
                    <a:pt x="1835" y="86"/>
                    <a:pt x="1835" y="86"/>
                    <a:pt x="1835" y="86"/>
                  </a:cubicBezTo>
                  <a:cubicBezTo>
                    <a:pt x="1849" y="86"/>
                    <a:pt x="1861" y="97"/>
                    <a:pt x="1861" y="112"/>
                  </a:cubicBezTo>
                </a:path>
              </a:pathLst>
            </a:custGeom>
            <a:noFill/>
            <a:ln w="7938" cap="flat">
              <a:solidFill>
                <a:srgbClr val="3E3A3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8196672" y="4177986"/>
            <a:ext cx="283722" cy="443004"/>
            <a:chOff x="3141663" y="3136901"/>
            <a:chExt cx="90488" cy="141288"/>
          </a:xfrm>
        </p:grpSpPr>
        <p:sp>
          <p:nvSpPr>
            <p:cNvPr id="41" name="Freeform 504"/>
            <p:cNvSpPr>
              <a:spLocks/>
            </p:cNvSpPr>
            <p:nvPr/>
          </p:nvSpPr>
          <p:spPr bwMode="auto">
            <a:xfrm>
              <a:off x="3141663" y="3136901"/>
              <a:ext cx="90488" cy="141288"/>
            </a:xfrm>
            <a:custGeom>
              <a:avLst/>
              <a:gdLst>
                <a:gd name="T0" fmla="*/ 86 w 86"/>
                <a:gd name="T1" fmla="*/ 46 h 134"/>
                <a:gd name="T2" fmla="*/ 86 w 86"/>
                <a:gd name="T3" fmla="*/ 69 h 134"/>
                <a:gd name="T4" fmla="*/ 86 w 86"/>
                <a:gd name="T5" fmla="*/ 92 h 134"/>
                <a:gd name="T6" fmla="*/ 43 w 86"/>
                <a:gd name="T7" fmla="*/ 134 h 134"/>
                <a:gd name="T8" fmla="*/ 0 w 86"/>
                <a:gd name="T9" fmla="*/ 92 h 134"/>
                <a:gd name="T10" fmla="*/ 0 w 86"/>
                <a:gd name="T11" fmla="*/ 69 h 134"/>
                <a:gd name="T12" fmla="*/ 0 w 86"/>
                <a:gd name="T13" fmla="*/ 46 h 134"/>
                <a:gd name="T14" fmla="*/ 12 w 86"/>
                <a:gd name="T15" fmla="*/ 13 h 134"/>
                <a:gd name="T16" fmla="*/ 43 w 86"/>
                <a:gd name="T17" fmla="*/ 0 h 134"/>
                <a:gd name="T18" fmla="*/ 74 w 86"/>
                <a:gd name="T19" fmla="*/ 13 h 134"/>
                <a:gd name="T20" fmla="*/ 86 w 86"/>
                <a:gd name="T21" fmla="*/ 46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134">
                  <a:moveTo>
                    <a:pt x="86" y="46"/>
                  </a:moveTo>
                  <a:cubicBezTo>
                    <a:pt x="86" y="53"/>
                    <a:pt x="86" y="61"/>
                    <a:pt x="86" y="69"/>
                  </a:cubicBezTo>
                  <a:cubicBezTo>
                    <a:pt x="86" y="76"/>
                    <a:pt x="86" y="84"/>
                    <a:pt x="86" y="92"/>
                  </a:cubicBezTo>
                  <a:cubicBezTo>
                    <a:pt x="86" y="121"/>
                    <a:pt x="64" y="134"/>
                    <a:pt x="43" y="134"/>
                  </a:cubicBezTo>
                  <a:cubicBezTo>
                    <a:pt x="22" y="134"/>
                    <a:pt x="0" y="121"/>
                    <a:pt x="0" y="92"/>
                  </a:cubicBezTo>
                  <a:cubicBezTo>
                    <a:pt x="0" y="84"/>
                    <a:pt x="0" y="76"/>
                    <a:pt x="0" y="69"/>
                  </a:cubicBezTo>
                  <a:cubicBezTo>
                    <a:pt x="0" y="61"/>
                    <a:pt x="0" y="53"/>
                    <a:pt x="0" y="46"/>
                  </a:cubicBezTo>
                  <a:cubicBezTo>
                    <a:pt x="0" y="33"/>
                    <a:pt x="5" y="21"/>
                    <a:pt x="12" y="13"/>
                  </a:cubicBezTo>
                  <a:cubicBezTo>
                    <a:pt x="20" y="5"/>
                    <a:pt x="31" y="0"/>
                    <a:pt x="43" y="0"/>
                  </a:cubicBezTo>
                  <a:cubicBezTo>
                    <a:pt x="55" y="0"/>
                    <a:pt x="66" y="5"/>
                    <a:pt x="74" y="13"/>
                  </a:cubicBezTo>
                  <a:cubicBezTo>
                    <a:pt x="81" y="21"/>
                    <a:pt x="86" y="33"/>
                    <a:pt x="86" y="46"/>
                  </a:cubicBezTo>
                  <a:close/>
                </a:path>
              </a:pathLst>
            </a:custGeom>
            <a:solidFill>
              <a:srgbClr val="3E3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505"/>
            <p:cNvSpPr>
              <a:spLocks/>
            </p:cNvSpPr>
            <p:nvPr/>
          </p:nvSpPr>
          <p:spPr bwMode="auto">
            <a:xfrm>
              <a:off x="3148013" y="3144840"/>
              <a:ext cx="77788" cy="127000"/>
            </a:xfrm>
            <a:custGeom>
              <a:avLst/>
              <a:gdLst>
                <a:gd name="T0" fmla="*/ 73 w 73"/>
                <a:gd name="T1" fmla="*/ 38 h 121"/>
                <a:gd name="T2" fmla="*/ 73 w 73"/>
                <a:gd name="T3" fmla="*/ 61 h 121"/>
                <a:gd name="T4" fmla="*/ 73 w 73"/>
                <a:gd name="T5" fmla="*/ 84 h 121"/>
                <a:gd name="T6" fmla="*/ 37 w 73"/>
                <a:gd name="T7" fmla="*/ 121 h 121"/>
                <a:gd name="T8" fmla="*/ 0 w 73"/>
                <a:gd name="T9" fmla="*/ 84 h 121"/>
                <a:gd name="T10" fmla="*/ 0 w 73"/>
                <a:gd name="T11" fmla="*/ 61 h 121"/>
                <a:gd name="T12" fmla="*/ 0 w 73"/>
                <a:gd name="T13" fmla="*/ 38 h 121"/>
                <a:gd name="T14" fmla="*/ 10 w 73"/>
                <a:gd name="T15" fmla="*/ 11 h 121"/>
                <a:gd name="T16" fmla="*/ 32 w 73"/>
                <a:gd name="T17" fmla="*/ 0 h 121"/>
                <a:gd name="T18" fmla="*/ 35 w 73"/>
                <a:gd name="T19" fmla="*/ 3 h 121"/>
                <a:gd name="T20" fmla="*/ 35 w 73"/>
                <a:gd name="T21" fmla="*/ 23 h 121"/>
                <a:gd name="T22" fmla="*/ 31 w 73"/>
                <a:gd name="T23" fmla="*/ 31 h 121"/>
                <a:gd name="T24" fmla="*/ 28 w 73"/>
                <a:gd name="T25" fmla="*/ 37 h 121"/>
                <a:gd name="T26" fmla="*/ 28 w 73"/>
                <a:gd name="T27" fmla="*/ 51 h 121"/>
                <a:gd name="T28" fmla="*/ 45 w 73"/>
                <a:gd name="T29" fmla="*/ 51 h 121"/>
                <a:gd name="T30" fmla="*/ 45 w 73"/>
                <a:gd name="T31" fmla="*/ 37 h 121"/>
                <a:gd name="T32" fmla="*/ 42 w 73"/>
                <a:gd name="T33" fmla="*/ 30 h 121"/>
                <a:gd name="T34" fmla="*/ 39 w 73"/>
                <a:gd name="T35" fmla="*/ 24 h 121"/>
                <a:gd name="T36" fmla="*/ 39 w 73"/>
                <a:gd name="T37" fmla="*/ 4 h 121"/>
                <a:gd name="T38" fmla="*/ 42 w 73"/>
                <a:gd name="T39" fmla="*/ 0 h 121"/>
                <a:gd name="T40" fmla="*/ 64 w 73"/>
                <a:gd name="T41" fmla="*/ 11 h 121"/>
                <a:gd name="T42" fmla="*/ 73 w 73"/>
                <a:gd name="T43" fmla="*/ 3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3" h="121">
                  <a:moveTo>
                    <a:pt x="73" y="38"/>
                  </a:moveTo>
                  <a:cubicBezTo>
                    <a:pt x="73" y="46"/>
                    <a:pt x="73" y="54"/>
                    <a:pt x="73" y="61"/>
                  </a:cubicBezTo>
                  <a:cubicBezTo>
                    <a:pt x="73" y="69"/>
                    <a:pt x="73" y="77"/>
                    <a:pt x="73" y="84"/>
                  </a:cubicBezTo>
                  <a:cubicBezTo>
                    <a:pt x="73" y="109"/>
                    <a:pt x="55" y="121"/>
                    <a:pt x="37" y="121"/>
                  </a:cubicBezTo>
                  <a:cubicBezTo>
                    <a:pt x="19" y="121"/>
                    <a:pt x="0" y="109"/>
                    <a:pt x="0" y="84"/>
                  </a:cubicBezTo>
                  <a:cubicBezTo>
                    <a:pt x="0" y="77"/>
                    <a:pt x="0" y="69"/>
                    <a:pt x="0" y="61"/>
                  </a:cubicBezTo>
                  <a:cubicBezTo>
                    <a:pt x="0" y="54"/>
                    <a:pt x="0" y="46"/>
                    <a:pt x="0" y="38"/>
                  </a:cubicBezTo>
                  <a:cubicBezTo>
                    <a:pt x="0" y="27"/>
                    <a:pt x="4" y="18"/>
                    <a:pt x="10" y="11"/>
                  </a:cubicBezTo>
                  <a:cubicBezTo>
                    <a:pt x="16" y="5"/>
                    <a:pt x="23" y="1"/>
                    <a:pt x="32" y="0"/>
                  </a:cubicBezTo>
                  <a:cubicBezTo>
                    <a:pt x="35" y="0"/>
                    <a:pt x="35" y="0"/>
                    <a:pt x="35" y="3"/>
                  </a:cubicBezTo>
                  <a:cubicBezTo>
                    <a:pt x="35" y="10"/>
                    <a:pt x="35" y="17"/>
                    <a:pt x="35" y="23"/>
                  </a:cubicBezTo>
                  <a:cubicBezTo>
                    <a:pt x="35" y="27"/>
                    <a:pt x="35" y="28"/>
                    <a:pt x="31" y="31"/>
                  </a:cubicBezTo>
                  <a:cubicBezTo>
                    <a:pt x="29" y="32"/>
                    <a:pt x="28" y="35"/>
                    <a:pt x="28" y="37"/>
                  </a:cubicBezTo>
                  <a:cubicBezTo>
                    <a:pt x="28" y="42"/>
                    <a:pt x="28" y="46"/>
                    <a:pt x="28" y="51"/>
                  </a:cubicBezTo>
                  <a:cubicBezTo>
                    <a:pt x="28" y="63"/>
                    <a:pt x="45" y="63"/>
                    <a:pt x="45" y="51"/>
                  </a:cubicBezTo>
                  <a:cubicBezTo>
                    <a:pt x="45" y="46"/>
                    <a:pt x="45" y="42"/>
                    <a:pt x="45" y="37"/>
                  </a:cubicBezTo>
                  <a:cubicBezTo>
                    <a:pt x="45" y="34"/>
                    <a:pt x="44" y="32"/>
                    <a:pt x="42" y="30"/>
                  </a:cubicBezTo>
                  <a:cubicBezTo>
                    <a:pt x="39" y="28"/>
                    <a:pt x="39" y="27"/>
                    <a:pt x="39" y="24"/>
                  </a:cubicBezTo>
                  <a:cubicBezTo>
                    <a:pt x="39" y="17"/>
                    <a:pt x="39" y="10"/>
                    <a:pt x="39" y="4"/>
                  </a:cubicBezTo>
                  <a:cubicBezTo>
                    <a:pt x="39" y="0"/>
                    <a:pt x="39" y="0"/>
                    <a:pt x="42" y="0"/>
                  </a:cubicBezTo>
                  <a:cubicBezTo>
                    <a:pt x="50" y="1"/>
                    <a:pt x="58" y="5"/>
                    <a:pt x="64" y="11"/>
                  </a:cubicBezTo>
                  <a:cubicBezTo>
                    <a:pt x="70" y="18"/>
                    <a:pt x="73" y="27"/>
                    <a:pt x="73" y="38"/>
                  </a:cubicBezTo>
                  <a:close/>
                </a:path>
              </a:pathLst>
            </a:custGeom>
            <a:solidFill>
              <a:srgbClr val="E440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506"/>
            <p:cNvSpPr>
              <a:spLocks/>
            </p:cNvSpPr>
            <p:nvPr/>
          </p:nvSpPr>
          <p:spPr bwMode="auto">
            <a:xfrm>
              <a:off x="3181350" y="3176588"/>
              <a:ext cx="11113" cy="28575"/>
            </a:xfrm>
            <a:custGeom>
              <a:avLst/>
              <a:gdLst>
                <a:gd name="T0" fmla="*/ 10 w 10"/>
                <a:gd name="T1" fmla="*/ 7 h 28"/>
                <a:gd name="T2" fmla="*/ 10 w 10"/>
                <a:gd name="T3" fmla="*/ 21 h 28"/>
                <a:gd name="T4" fmla="*/ 0 w 10"/>
                <a:gd name="T5" fmla="*/ 21 h 28"/>
                <a:gd name="T6" fmla="*/ 0 w 10"/>
                <a:gd name="T7" fmla="*/ 7 h 28"/>
                <a:gd name="T8" fmla="*/ 10 w 10"/>
                <a:gd name="T9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28">
                  <a:moveTo>
                    <a:pt x="10" y="7"/>
                  </a:moveTo>
                  <a:cubicBezTo>
                    <a:pt x="10" y="12"/>
                    <a:pt x="10" y="16"/>
                    <a:pt x="10" y="21"/>
                  </a:cubicBezTo>
                  <a:cubicBezTo>
                    <a:pt x="10" y="28"/>
                    <a:pt x="0" y="28"/>
                    <a:pt x="0" y="21"/>
                  </a:cubicBezTo>
                  <a:cubicBezTo>
                    <a:pt x="0" y="16"/>
                    <a:pt x="0" y="12"/>
                    <a:pt x="0" y="7"/>
                  </a:cubicBezTo>
                  <a:cubicBezTo>
                    <a:pt x="0" y="0"/>
                    <a:pt x="10" y="0"/>
                    <a:pt x="10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1026" name="Picture 2" descr="&amp;Kcy;&amp;acy;&amp;rcy;&amp;tcy;&amp;icy;&amp;ncy;&amp;kcy;&amp;icy; &amp;pcy;&amp;ocy; &amp;zcy;&amp;acy;&amp;pcy;&amp;rcy;&amp;ocy;&amp;scy;&amp;ucy; partnership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46" y="6557234"/>
            <a:ext cx="2411571" cy="2411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" name="组合 21"/>
          <p:cNvGrpSpPr/>
          <p:nvPr/>
        </p:nvGrpSpPr>
        <p:grpSpPr>
          <a:xfrm>
            <a:off x="1904518" y="3522203"/>
            <a:ext cx="219347" cy="219347"/>
            <a:chOff x="801291" y="3535885"/>
            <a:chExt cx="219347" cy="219347"/>
          </a:xfrm>
        </p:grpSpPr>
        <p:sp>
          <p:nvSpPr>
            <p:cNvPr id="34" name="Oval 10"/>
            <p:cNvSpPr>
              <a:spLocks noChangeArrowheads="1"/>
            </p:cNvSpPr>
            <p:nvPr/>
          </p:nvSpPr>
          <p:spPr bwMode="auto">
            <a:xfrm>
              <a:off x="801291" y="3535885"/>
              <a:ext cx="219347" cy="219347"/>
            </a:xfrm>
            <a:prstGeom prst="ellipse">
              <a:avLst/>
            </a:prstGeom>
            <a:solidFill>
              <a:srgbClr val="E4402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CBAB89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800">
                <a:solidFill>
                  <a:srgbClr val="FFFDE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35" name="组合 23"/>
            <p:cNvGrpSpPr/>
            <p:nvPr/>
          </p:nvGrpSpPr>
          <p:grpSpPr>
            <a:xfrm>
              <a:off x="860980" y="3583766"/>
              <a:ext cx="100336" cy="114060"/>
              <a:chOff x="860980" y="3583766"/>
              <a:chExt cx="100336" cy="114060"/>
            </a:xfrm>
          </p:grpSpPr>
          <p:sp>
            <p:nvSpPr>
              <p:cNvPr id="36" name="Freeform 12"/>
              <p:cNvSpPr>
                <a:spLocks noEditPoints="1"/>
              </p:cNvSpPr>
              <p:nvPr/>
            </p:nvSpPr>
            <p:spPr bwMode="auto">
              <a:xfrm>
                <a:off x="884050" y="3583766"/>
                <a:ext cx="53830" cy="53740"/>
              </a:xfrm>
              <a:custGeom>
                <a:avLst/>
                <a:gdLst>
                  <a:gd name="T0" fmla="*/ 31 w 62"/>
                  <a:gd name="T1" fmla="*/ 62 h 62"/>
                  <a:gd name="T2" fmla="*/ 0 w 62"/>
                  <a:gd name="T3" fmla="*/ 31 h 62"/>
                  <a:gd name="T4" fmla="*/ 31 w 62"/>
                  <a:gd name="T5" fmla="*/ 0 h 62"/>
                  <a:gd name="T6" fmla="*/ 62 w 62"/>
                  <a:gd name="T7" fmla="*/ 31 h 62"/>
                  <a:gd name="T8" fmla="*/ 31 w 62"/>
                  <a:gd name="T9" fmla="*/ 62 h 62"/>
                  <a:gd name="T10" fmla="*/ 31 w 62"/>
                  <a:gd name="T11" fmla="*/ 11 h 62"/>
                  <a:gd name="T12" fmla="*/ 11 w 62"/>
                  <a:gd name="T13" fmla="*/ 31 h 62"/>
                  <a:gd name="T14" fmla="*/ 31 w 62"/>
                  <a:gd name="T15" fmla="*/ 51 h 62"/>
                  <a:gd name="T16" fmla="*/ 51 w 62"/>
                  <a:gd name="T17" fmla="*/ 31 h 62"/>
                  <a:gd name="T18" fmla="*/ 31 w 62"/>
                  <a:gd name="T19" fmla="*/ 1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2" h="62">
                    <a:moveTo>
                      <a:pt x="31" y="62"/>
                    </a:moveTo>
                    <a:cubicBezTo>
                      <a:pt x="14" y="62"/>
                      <a:pt x="0" y="48"/>
                      <a:pt x="0" y="31"/>
                    </a:cubicBezTo>
                    <a:cubicBezTo>
                      <a:pt x="0" y="14"/>
                      <a:pt x="14" y="0"/>
                      <a:pt x="31" y="0"/>
                    </a:cubicBezTo>
                    <a:cubicBezTo>
                      <a:pt x="48" y="0"/>
                      <a:pt x="62" y="14"/>
                      <a:pt x="62" y="31"/>
                    </a:cubicBezTo>
                    <a:cubicBezTo>
                      <a:pt x="62" y="48"/>
                      <a:pt x="48" y="62"/>
                      <a:pt x="31" y="62"/>
                    </a:cubicBezTo>
                    <a:close/>
                    <a:moveTo>
                      <a:pt x="31" y="11"/>
                    </a:moveTo>
                    <a:cubicBezTo>
                      <a:pt x="20" y="11"/>
                      <a:pt x="11" y="20"/>
                      <a:pt x="11" y="31"/>
                    </a:cubicBezTo>
                    <a:cubicBezTo>
                      <a:pt x="11" y="42"/>
                      <a:pt x="20" y="51"/>
                      <a:pt x="31" y="51"/>
                    </a:cubicBezTo>
                    <a:cubicBezTo>
                      <a:pt x="42" y="51"/>
                      <a:pt x="51" y="42"/>
                      <a:pt x="51" y="31"/>
                    </a:cubicBezTo>
                    <a:cubicBezTo>
                      <a:pt x="51" y="20"/>
                      <a:pt x="42" y="11"/>
                      <a:pt x="31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dist"/>
                <a:endPara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7" name="Freeform 13"/>
              <p:cNvSpPr>
                <a:spLocks/>
              </p:cNvSpPr>
              <p:nvPr/>
            </p:nvSpPr>
            <p:spPr bwMode="auto">
              <a:xfrm>
                <a:off x="860980" y="3643355"/>
                <a:ext cx="100336" cy="54471"/>
              </a:xfrm>
              <a:custGeom>
                <a:avLst/>
                <a:gdLst>
                  <a:gd name="T0" fmla="*/ 111 w 116"/>
                  <a:gd name="T1" fmla="*/ 63 h 63"/>
                  <a:gd name="T2" fmla="*/ 105 w 116"/>
                  <a:gd name="T3" fmla="*/ 58 h 63"/>
                  <a:gd name="T4" fmla="*/ 58 w 116"/>
                  <a:gd name="T5" fmla="*/ 11 h 63"/>
                  <a:gd name="T6" fmla="*/ 11 w 116"/>
                  <a:gd name="T7" fmla="*/ 58 h 63"/>
                  <a:gd name="T8" fmla="*/ 6 w 116"/>
                  <a:gd name="T9" fmla="*/ 63 h 63"/>
                  <a:gd name="T10" fmla="*/ 0 w 116"/>
                  <a:gd name="T11" fmla="*/ 58 h 63"/>
                  <a:gd name="T12" fmla="*/ 58 w 116"/>
                  <a:gd name="T13" fmla="*/ 0 h 63"/>
                  <a:gd name="T14" fmla="*/ 116 w 116"/>
                  <a:gd name="T15" fmla="*/ 58 h 63"/>
                  <a:gd name="T16" fmla="*/ 111 w 116"/>
                  <a:gd name="T17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6" h="63">
                    <a:moveTo>
                      <a:pt x="111" y="63"/>
                    </a:moveTo>
                    <a:cubicBezTo>
                      <a:pt x="108" y="63"/>
                      <a:pt x="105" y="61"/>
                      <a:pt x="105" y="58"/>
                    </a:cubicBezTo>
                    <a:cubicBezTo>
                      <a:pt x="105" y="32"/>
                      <a:pt x="84" y="11"/>
                      <a:pt x="58" y="11"/>
                    </a:cubicBezTo>
                    <a:cubicBezTo>
                      <a:pt x="32" y="11"/>
                      <a:pt x="11" y="32"/>
                      <a:pt x="11" y="58"/>
                    </a:cubicBezTo>
                    <a:cubicBezTo>
                      <a:pt x="11" y="61"/>
                      <a:pt x="9" y="63"/>
                      <a:pt x="6" y="63"/>
                    </a:cubicBezTo>
                    <a:cubicBezTo>
                      <a:pt x="3" y="63"/>
                      <a:pt x="0" y="61"/>
                      <a:pt x="0" y="58"/>
                    </a:cubicBezTo>
                    <a:cubicBezTo>
                      <a:pt x="0" y="26"/>
                      <a:pt x="26" y="0"/>
                      <a:pt x="58" y="0"/>
                    </a:cubicBezTo>
                    <a:cubicBezTo>
                      <a:pt x="90" y="0"/>
                      <a:pt x="116" y="26"/>
                      <a:pt x="116" y="58"/>
                    </a:cubicBezTo>
                    <a:cubicBezTo>
                      <a:pt x="116" y="61"/>
                      <a:pt x="114" y="63"/>
                      <a:pt x="111" y="63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dist"/>
                <a:endPara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38" name="矩形 1"/>
          <p:cNvSpPr/>
          <p:nvPr/>
        </p:nvSpPr>
        <p:spPr>
          <a:xfrm>
            <a:off x="2123728" y="3499628"/>
            <a:ext cx="13612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zh-CN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Мельников Е.В.</a:t>
            </a:r>
            <a:endParaRPr lang="ru-RU" altLang="zh-CN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563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709918" y="382756"/>
            <a:ext cx="7886700" cy="431800"/>
          </a:xfrm>
        </p:spPr>
        <p:txBody>
          <a:bodyPr>
            <a:normAutofit/>
          </a:bodyPr>
          <a:lstStyle/>
          <a:p>
            <a:r>
              <a:rPr lang="ru-RU" altLang="zh-CN" sz="1800" dirty="0" smtClean="0"/>
              <a:t>Что такое СУМД</a:t>
            </a:r>
            <a:endParaRPr lang="zh-CN" altLang="en-US" sz="18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5" name="AutoShape 10" descr="&amp;Kcy;&amp;acy;&amp;rcy;&amp;tcy;&amp;icy;&amp;ncy;&amp;kcy;&amp;icy; &amp;pcy;&amp;ocy; &amp;zcy;&amp;acy;&amp;pcy;&amp;rcy;&amp;ocy;&amp;scy;&amp;ucy; pilot project icon png"/>
          <p:cNvSpPr>
            <a:spLocks noChangeAspect="1" noChangeArrowheads="1"/>
          </p:cNvSpPr>
          <p:nvPr/>
        </p:nvSpPr>
        <p:spPr bwMode="auto">
          <a:xfrm>
            <a:off x="-36512" y="-2396957"/>
            <a:ext cx="5772150" cy="599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CustomShape 3"/>
          <p:cNvSpPr/>
          <p:nvPr/>
        </p:nvSpPr>
        <p:spPr>
          <a:xfrm>
            <a:off x="3035472" y="3038188"/>
            <a:ext cx="1963440" cy="614880"/>
          </a:xfrm>
          <a:custGeom>
            <a:avLst/>
            <a:gdLst/>
            <a:ahLst/>
            <a:cxnLst/>
            <a:rect l="0" t="0" r="r" b="b"/>
            <a:pathLst>
              <a:path w="5455" h="1710">
                <a:moveTo>
                  <a:pt x="0" y="610"/>
                </a:moveTo>
                <a:lnTo>
                  <a:pt x="4009" y="610"/>
                </a:lnTo>
                <a:lnTo>
                  <a:pt x="4009" y="0"/>
                </a:lnTo>
                <a:lnTo>
                  <a:pt x="5454" y="854"/>
                </a:lnTo>
                <a:lnTo>
                  <a:pt x="4009" y="1709"/>
                </a:lnTo>
                <a:lnTo>
                  <a:pt x="400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4"/>
          <p:cNvSpPr/>
          <p:nvPr/>
        </p:nvSpPr>
        <p:spPr>
          <a:xfrm>
            <a:off x="251520" y="986780"/>
            <a:ext cx="7998960" cy="1058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15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СУМД — система, которая предоставляет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возможность 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руководителю управлять доступом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своих 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подчиненных к различным информационным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ресурсам 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и сервисам Компании.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" name="Рисунок 5"/>
          <p:cNvPicPr/>
          <p:nvPr/>
        </p:nvPicPr>
        <p:blipFill>
          <a:blip r:embed="rId3"/>
          <a:stretch/>
        </p:blipFill>
        <p:spPr>
          <a:xfrm>
            <a:off x="950352" y="2439508"/>
            <a:ext cx="1713960" cy="1713960"/>
          </a:xfrm>
          <a:prstGeom prst="rect">
            <a:avLst/>
          </a:prstGeom>
          <a:ln>
            <a:noFill/>
          </a:ln>
        </p:spPr>
      </p:pic>
      <p:pic>
        <p:nvPicPr>
          <p:cNvPr id="9" name="Рисунок 6"/>
          <p:cNvPicPr/>
          <p:nvPr/>
        </p:nvPicPr>
        <p:blipFill>
          <a:blip r:embed="rId4"/>
          <a:stretch/>
        </p:blipFill>
        <p:spPr>
          <a:xfrm>
            <a:off x="5365032" y="2138908"/>
            <a:ext cx="2015280" cy="2015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5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709918" y="410964"/>
            <a:ext cx="7886700" cy="431800"/>
          </a:xfrm>
        </p:spPr>
        <p:txBody>
          <a:bodyPr>
            <a:normAutofit/>
          </a:bodyPr>
          <a:lstStyle/>
          <a:p>
            <a:r>
              <a:rPr lang="ru-RU" altLang="zh-CN" sz="1800" dirty="0" smtClean="0"/>
              <a:t>До внедрения СУМД</a:t>
            </a:r>
            <a:endParaRPr lang="zh-CN" altLang="en-US" sz="18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5" name="AutoShape 10" descr="&amp;Kcy;&amp;acy;&amp;rcy;&amp;tcy;&amp;icy;&amp;ncy;&amp;kcy;&amp;icy; &amp;pcy;&amp;ocy; &amp;zcy;&amp;acy;&amp;pcy;&amp;rcy;&amp;ocy;&amp;scy;&amp;ucy; pilot project icon png"/>
          <p:cNvSpPr>
            <a:spLocks noChangeAspect="1" noChangeArrowheads="1"/>
          </p:cNvSpPr>
          <p:nvPr/>
        </p:nvSpPr>
        <p:spPr bwMode="auto">
          <a:xfrm>
            <a:off x="155575" y="-2871788"/>
            <a:ext cx="5772150" cy="599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ustomShape 4"/>
          <p:cNvSpPr/>
          <p:nvPr/>
        </p:nvSpPr>
        <p:spPr>
          <a:xfrm>
            <a:off x="1836128" y="1101056"/>
            <a:ext cx="647640" cy="614880"/>
          </a:xfrm>
          <a:custGeom>
            <a:avLst/>
            <a:gdLst/>
            <a:ahLst/>
            <a:cxnLst/>
            <a:rect l="0" t="0" r="r" b="b"/>
            <a:pathLst>
              <a:path w="1801" h="1710">
                <a:moveTo>
                  <a:pt x="0" y="610"/>
                </a:moveTo>
                <a:lnTo>
                  <a:pt x="869" y="610"/>
                </a:lnTo>
                <a:lnTo>
                  <a:pt x="869" y="0"/>
                </a:lnTo>
                <a:lnTo>
                  <a:pt x="1800" y="854"/>
                </a:lnTo>
                <a:lnTo>
                  <a:pt x="869" y="1709"/>
                </a:lnTo>
                <a:lnTo>
                  <a:pt x="86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" name="Рисунок 11"/>
          <p:cNvPicPr/>
          <p:nvPr/>
        </p:nvPicPr>
        <p:blipFill>
          <a:blip r:embed="rId3"/>
          <a:stretch/>
        </p:blipFill>
        <p:spPr>
          <a:xfrm>
            <a:off x="467544" y="768598"/>
            <a:ext cx="1354184" cy="1226294"/>
          </a:xfrm>
          <a:prstGeom prst="rect">
            <a:avLst/>
          </a:prstGeom>
          <a:ln>
            <a:noFill/>
          </a:ln>
        </p:spPr>
      </p:pic>
      <p:pic>
        <p:nvPicPr>
          <p:cNvPr id="21" name="Рисунок 12"/>
          <p:cNvPicPr/>
          <p:nvPr/>
        </p:nvPicPr>
        <p:blipFill>
          <a:blip r:embed="rId4"/>
          <a:stretch/>
        </p:blipFill>
        <p:spPr>
          <a:xfrm>
            <a:off x="2684944" y="563890"/>
            <a:ext cx="1574053" cy="1431002"/>
          </a:xfrm>
          <a:prstGeom prst="rect">
            <a:avLst/>
          </a:prstGeom>
          <a:ln>
            <a:noFill/>
          </a:ln>
        </p:spPr>
      </p:pic>
      <p:sp>
        <p:nvSpPr>
          <p:cNvPr id="29" name="文本占位符 1"/>
          <p:cNvSpPr txBox="1">
            <a:spLocks/>
          </p:cNvSpPr>
          <p:nvPr/>
        </p:nvSpPr>
        <p:spPr>
          <a:xfrm>
            <a:off x="4512658" y="2642964"/>
            <a:ext cx="3276914" cy="6255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  <a:cs typeface="Shonar Bangla" panose="020B0502040204020203" pitchFamily="34" charset="0"/>
              </a:rPr>
              <a:t>Сбор согласований для получения доступов</a:t>
            </a:r>
            <a:endParaRPr lang="zh-CN" altLang="en-US" sz="1800" dirty="0">
              <a:solidFill>
                <a:schemeClr val="tx1"/>
              </a:solidFill>
              <a:latin typeface="+mn-lt"/>
              <a:cs typeface="Shonar Bangla" panose="020B0502040204020203" pitchFamily="34" charset="0"/>
            </a:endParaRPr>
          </a:p>
        </p:txBody>
      </p:sp>
      <p:sp>
        <p:nvSpPr>
          <p:cNvPr id="30" name="CustomShape 4"/>
          <p:cNvSpPr/>
          <p:nvPr/>
        </p:nvSpPr>
        <p:spPr>
          <a:xfrm>
            <a:off x="1836128" y="2532140"/>
            <a:ext cx="647640" cy="614880"/>
          </a:xfrm>
          <a:custGeom>
            <a:avLst/>
            <a:gdLst/>
            <a:ahLst/>
            <a:cxnLst/>
            <a:rect l="0" t="0" r="r" b="b"/>
            <a:pathLst>
              <a:path w="1801" h="1710">
                <a:moveTo>
                  <a:pt x="0" y="610"/>
                </a:moveTo>
                <a:lnTo>
                  <a:pt x="869" y="610"/>
                </a:lnTo>
                <a:lnTo>
                  <a:pt x="869" y="0"/>
                </a:lnTo>
                <a:lnTo>
                  <a:pt x="1800" y="854"/>
                </a:lnTo>
                <a:lnTo>
                  <a:pt x="869" y="1709"/>
                </a:lnTo>
                <a:lnTo>
                  <a:pt x="86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1" name="Рисунок 11"/>
          <p:cNvPicPr/>
          <p:nvPr/>
        </p:nvPicPr>
        <p:blipFill>
          <a:blip r:embed="rId3"/>
          <a:stretch/>
        </p:blipFill>
        <p:spPr>
          <a:xfrm>
            <a:off x="467544" y="2208758"/>
            <a:ext cx="1354184" cy="1226294"/>
          </a:xfrm>
          <a:prstGeom prst="rect">
            <a:avLst/>
          </a:prstGeom>
          <a:ln>
            <a:noFill/>
          </a:ln>
        </p:spPr>
      </p:pic>
      <p:pic>
        <p:nvPicPr>
          <p:cNvPr id="33" name="Рисунок 11"/>
          <p:cNvPicPr/>
          <p:nvPr/>
        </p:nvPicPr>
        <p:blipFill>
          <a:blip r:embed="rId3"/>
          <a:stretch/>
        </p:blipFill>
        <p:spPr>
          <a:xfrm>
            <a:off x="2684944" y="2136750"/>
            <a:ext cx="1354184" cy="1226294"/>
          </a:xfrm>
          <a:prstGeom prst="rect">
            <a:avLst/>
          </a:prstGeom>
          <a:ln>
            <a:noFill/>
          </a:ln>
        </p:spPr>
      </p:pic>
      <p:sp>
        <p:nvSpPr>
          <p:cNvPr id="34" name="CustomShape 4"/>
          <p:cNvSpPr/>
          <p:nvPr/>
        </p:nvSpPr>
        <p:spPr>
          <a:xfrm>
            <a:off x="1836128" y="3817662"/>
            <a:ext cx="647640" cy="614880"/>
          </a:xfrm>
          <a:custGeom>
            <a:avLst/>
            <a:gdLst/>
            <a:ahLst/>
            <a:cxnLst/>
            <a:rect l="0" t="0" r="r" b="b"/>
            <a:pathLst>
              <a:path w="1801" h="1710">
                <a:moveTo>
                  <a:pt x="0" y="610"/>
                </a:moveTo>
                <a:lnTo>
                  <a:pt x="869" y="610"/>
                </a:lnTo>
                <a:lnTo>
                  <a:pt x="869" y="0"/>
                </a:lnTo>
                <a:lnTo>
                  <a:pt x="1800" y="854"/>
                </a:lnTo>
                <a:lnTo>
                  <a:pt x="869" y="1709"/>
                </a:lnTo>
                <a:lnTo>
                  <a:pt x="86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5" name="Рисунок 11"/>
          <p:cNvPicPr/>
          <p:nvPr/>
        </p:nvPicPr>
        <p:blipFill>
          <a:blip r:embed="rId3"/>
          <a:stretch/>
        </p:blipFill>
        <p:spPr>
          <a:xfrm>
            <a:off x="467544" y="3457622"/>
            <a:ext cx="1354184" cy="1226294"/>
          </a:xfrm>
          <a:prstGeom prst="rect">
            <a:avLst/>
          </a:prstGeom>
          <a:ln>
            <a:noFill/>
          </a:ln>
        </p:spPr>
      </p:pic>
      <p:pic>
        <p:nvPicPr>
          <p:cNvPr id="37" name="Рисунок 12"/>
          <p:cNvPicPr/>
          <p:nvPr/>
        </p:nvPicPr>
        <p:blipFill>
          <a:blip r:embed="rId4"/>
          <a:stretch/>
        </p:blipFill>
        <p:spPr>
          <a:xfrm>
            <a:off x="2684944" y="3293194"/>
            <a:ext cx="1574053" cy="1431002"/>
          </a:xfrm>
          <a:prstGeom prst="rect">
            <a:avLst/>
          </a:prstGeom>
          <a:ln>
            <a:noFill/>
          </a:ln>
        </p:spPr>
      </p:pic>
      <p:sp>
        <p:nvSpPr>
          <p:cNvPr id="38" name="文本占位符 1"/>
          <p:cNvSpPr txBox="1">
            <a:spLocks/>
          </p:cNvSpPr>
          <p:nvPr/>
        </p:nvSpPr>
        <p:spPr>
          <a:xfrm>
            <a:off x="4512658" y="1170795"/>
            <a:ext cx="3209550" cy="659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Заявка на Сервис-Деск создание УЗ и почты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文本占位符 1"/>
          <p:cNvSpPr txBox="1">
            <a:spLocks/>
          </p:cNvSpPr>
          <p:nvPr/>
        </p:nvSpPr>
        <p:spPr>
          <a:xfrm>
            <a:off x="4512658" y="3913709"/>
            <a:ext cx="3204906" cy="6014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Заявка на Сервис-Деск о предоставлении доступов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219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altLang="zh-CN" sz="1800" dirty="0" smtClean="0"/>
              <a:t>После внедрения СУМД</a:t>
            </a:r>
            <a:endParaRPr lang="zh-CN" altLang="en-US" sz="18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5" name="AutoShape 10" descr="&amp;Kcy;&amp;acy;&amp;rcy;&amp;tcy;&amp;icy;&amp;ncy;&amp;kcy;&amp;icy; &amp;pcy;&amp;ocy; &amp;zcy;&amp;acy;&amp;pcy;&amp;rcy;&amp;ocy;&amp;scy;&amp;ucy; pilot project icon png"/>
          <p:cNvSpPr>
            <a:spLocks noChangeAspect="1" noChangeArrowheads="1"/>
          </p:cNvSpPr>
          <p:nvPr/>
        </p:nvSpPr>
        <p:spPr bwMode="auto">
          <a:xfrm>
            <a:off x="155575" y="-2871788"/>
            <a:ext cx="5772150" cy="599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CustomShape 4"/>
          <p:cNvSpPr/>
          <p:nvPr/>
        </p:nvSpPr>
        <p:spPr>
          <a:xfrm>
            <a:off x="1922984" y="2463082"/>
            <a:ext cx="647640" cy="614880"/>
          </a:xfrm>
          <a:custGeom>
            <a:avLst/>
            <a:gdLst/>
            <a:ahLst/>
            <a:cxnLst/>
            <a:rect l="0" t="0" r="r" b="b"/>
            <a:pathLst>
              <a:path w="1801" h="1710">
                <a:moveTo>
                  <a:pt x="0" y="610"/>
                </a:moveTo>
                <a:lnTo>
                  <a:pt x="869" y="610"/>
                </a:lnTo>
                <a:lnTo>
                  <a:pt x="869" y="0"/>
                </a:lnTo>
                <a:lnTo>
                  <a:pt x="1800" y="854"/>
                </a:lnTo>
                <a:lnTo>
                  <a:pt x="869" y="1709"/>
                </a:lnTo>
                <a:lnTo>
                  <a:pt x="86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" name="Рисунок 11"/>
          <p:cNvPicPr/>
          <p:nvPr/>
        </p:nvPicPr>
        <p:blipFill>
          <a:blip r:embed="rId3"/>
          <a:stretch/>
        </p:blipFill>
        <p:spPr>
          <a:xfrm>
            <a:off x="554400" y="2130624"/>
            <a:ext cx="1354184" cy="1226294"/>
          </a:xfrm>
          <a:prstGeom prst="rect">
            <a:avLst/>
          </a:prstGeom>
          <a:ln>
            <a:noFill/>
          </a:ln>
        </p:spPr>
      </p:pic>
      <p:pic>
        <p:nvPicPr>
          <p:cNvPr id="16" name="Рисунок 12"/>
          <p:cNvPicPr/>
          <p:nvPr/>
        </p:nvPicPr>
        <p:blipFill>
          <a:blip r:embed="rId4"/>
          <a:stretch/>
        </p:blipFill>
        <p:spPr>
          <a:xfrm>
            <a:off x="2771800" y="1925916"/>
            <a:ext cx="1574053" cy="1431002"/>
          </a:xfrm>
          <a:prstGeom prst="rect">
            <a:avLst/>
          </a:prstGeom>
          <a:ln>
            <a:noFill/>
          </a:ln>
        </p:spPr>
      </p:pic>
      <p:sp>
        <p:nvSpPr>
          <p:cNvPr id="24" name="文本占位符 1"/>
          <p:cNvSpPr txBox="1">
            <a:spLocks/>
          </p:cNvSpPr>
          <p:nvPr/>
        </p:nvSpPr>
        <p:spPr>
          <a:xfrm>
            <a:off x="4599514" y="2532821"/>
            <a:ext cx="3659742" cy="67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Заявка на базовые права в подсистеме согласований СУМД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81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1800" dirty="0" smtClean="0"/>
              <a:t>Виды прав</a:t>
            </a:r>
            <a:endParaRPr lang="ru-RU" sz="1800" dirty="0"/>
          </a:p>
        </p:txBody>
      </p:sp>
      <p:sp>
        <p:nvSpPr>
          <p:cNvPr id="5" name="CustomShape 1"/>
          <p:cNvSpPr/>
          <p:nvPr/>
        </p:nvSpPr>
        <p:spPr>
          <a:xfrm>
            <a:off x="710998" y="3355244"/>
            <a:ext cx="2666160" cy="953640"/>
          </a:xfrm>
          <a:custGeom>
            <a:avLst/>
            <a:gdLst/>
            <a:ahLst/>
            <a:cxnLst/>
            <a:rect l="0" t="0" r="r" b="b"/>
            <a:pathLst>
              <a:path w="7408" h="2651">
                <a:moveTo>
                  <a:pt x="98" y="0"/>
                </a:moveTo>
                <a:lnTo>
                  <a:pt x="98" y="0"/>
                </a:lnTo>
                <a:lnTo>
                  <a:pt x="93" y="0"/>
                </a:lnTo>
                <a:lnTo>
                  <a:pt x="88" y="1"/>
                </a:lnTo>
                <a:lnTo>
                  <a:pt x="83" y="1"/>
                </a:lnTo>
                <a:lnTo>
                  <a:pt x="78" y="2"/>
                </a:lnTo>
                <a:lnTo>
                  <a:pt x="73" y="3"/>
                </a:lnTo>
                <a:lnTo>
                  <a:pt x="68" y="5"/>
                </a:lnTo>
                <a:lnTo>
                  <a:pt x="63" y="7"/>
                </a:lnTo>
                <a:lnTo>
                  <a:pt x="58" y="8"/>
                </a:lnTo>
                <a:lnTo>
                  <a:pt x="54" y="11"/>
                </a:lnTo>
                <a:lnTo>
                  <a:pt x="49" y="13"/>
                </a:lnTo>
                <a:lnTo>
                  <a:pt x="45" y="16"/>
                </a:lnTo>
                <a:lnTo>
                  <a:pt x="40" y="19"/>
                </a:lnTo>
                <a:lnTo>
                  <a:pt x="36" y="22"/>
                </a:lnTo>
                <a:lnTo>
                  <a:pt x="32" y="25"/>
                </a:lnTo>
                <a:lnTo>
                  <a:pt x="29" y="29"/>
                </a:lnTo>
                <a:lnTo>
                  <a:pt x="25" y="32"/>
                </a:lnTo>
                <a:lnTo>
                  <a:pt x="22" y="36"/>
                </a:lnTo>
                <a:lnTo>
                  <a:pt x="19" y="40"/>
                </a:lnTo>
                <a:lnTo>
                  <a:pt x="16" y="45"/>
                </a:lnTo>
                <a:lnTo>
                  <a:pt x="13" y="49"/>
                </a:lnTo>
                <a:lnTo>
                  <a:pt x="11" y="54"/>
                </a:lnTo>
                <a:lnTo>
                  <a:pt x="8" y="58"/>
                </a:lnTo>
                <a:lnTo>
                  <a:pt x="7" y="63"/>
                </a:lnTo>
                <a:lnTo>
                  <a:pt x="5" y="68"/>
                </a:lnTo>
                <a:lnTo>
                  <a:pt x="3" y="73"/>
                </a:lnTo>
                <a:lnTo>
                  <a:pt x="2" y="78"/>
                </a:lnTo>
                <a:lnTo>
                  <a:pt x="1" y="83"/>
                </a:lnTo>
                <a:lnTo>
                  <a:pt x="1" y="88"/>
                </a:lnTo>
                <a:lnTo>
                  <a:pt x="0" y="93"/>
                </a:lnTo>
                <a:lnTo>
                  <a:pt x="0" y="98"/>
                </a:lnTo>
                <a:lnTo>
                  <a:pt x="0" y="2551"/>
                </a:lnTo>
                <a:lnTo>
                  <a:pt x="0" y="2551"/>
                </a:lnTo>
                <a:lnTo>
                  <a:pt x="0" y="2556"/>
                </a:lnTo>
                <a:lnTo>
                  <a:pt x="1" y="2561"/>
                </a:lnTo>
                <a:lnTo>
                  <a:pt x="1" y="2566"/>
                </a:lnTo>
                <a:lnTo>
                  <a:pt x="2" y="2571"/>
                </a:lnTo>
                <a:lnTo>
                  <a:pt x="3" y="2576"/>
                </a:lnTo>
                <a:lnTo>
                  <a:pt x="5" y="2581"/>
                </a:lnTo>
                <a:lnTo>
                  <a:pt x="7" y="2586"/>
                </a:lnTo>
                <a:lnTo>
                  <a:pt x="8" y="2591"/>
                </a:lnTo>
                <a:lnTo>
                  <a:pt x="11" y="2595"/>
                </a:lnTo>
                <a:lnTo>
                  <a:pt x="13" y="2600"/>
                </a:lnTo>
                <a:lnTo>
                  <a:pt x="16" y="2604"/>
                </a:lnTo>
                <a:lnTo>
                  <a:pt x="19" y="2609"/>
                </a:lnTo>
                <a:lnTo>
                  <a:pt x="22" y="2613"/>
                </a:lnTo>
                <a:lnTo>
                  <a:pt x="25" y="2617"/>
                </a:lnTo>
                <a:lnTo>
                  <a:pt x="29" y="2620"/>
                </a:lnTo>
                <a:lnTo>
                  <a:pt x="32" y="2624"/>
                </a:lnTo>
                <a:lnTo>
                  <a:pt x="36" y="2627"/>
                </a:lnTo>
                <a:lnTo>
                  <a:pt x="40" y="2630"/>
                </a:lnTo>
                <a:lnTo>
                  <a:pt x="45" y="2633"/>
                </a:lnTo>
                <a:lnTo>
                  <a:pt x="49" y="2636"/>
                </a:lnTo>
                <a:lnTo>
                  <a:pt x="54" y="2638"/>
                </a:lnTo>
                <a:lnTo>
                  <a:pt x="58" y="2641"/>
                </a:lnTo>
                <a:lnTo>
                  <a:pt x="63" y="2642"/>
                </a:lnTo>
                <a:lnTo>
                  <a:pt x="68" y="2644"/>
                </a:lnTo>
                <a:lnTo>
                  <a:pt x="73" y="2646"/>
                </a:lnTo>
                <a:lnTo>
                  <a:pt x="78" y="2647"/>
                </a:lnTo>
                <a:lnTo>
                  <a:pt x="83" y="2648"/>
                </a:lnTo>
                <a:lnTo>
                  <a:pt x="88" y="2648"/>
                </a:lnTo>
                <a:lnTo>
                  <a:pt x="93" y="2649"/>
                </a:lnTo>
                <a:lnTo>
                  <a:pt x="98" y="2649"/>
                </a:lnTo>
                <a:lnTo>
                  <a:pt x="7308" y="2650"/>
                </a:lnTo>
                <a:lnTo>
                  <a:pt x="7308" y="2649"/>
                </a:lnTo>
                <a:lnTo>
                  <a:pt x="7313" y="2649"/>
                </a:lnTo>
                <a:lnTo>
                  <a:pt x="7318" y="2648"/>
                </a:lnTo>
                <a:lnTo>
                  <a:pt x="7323" y="2648"/>
                </a:lnTo>
                <a:lnTo>
                  <a:pt x="7328" y="2647"/>
                </a:lnTo>
                <a:lnTo>
                  <a:pt x="7333" y="2646"/>
                </a:lnTo>
                <a:lnTo>
                  <a:pt x="7338" y="2644"/>
                </a:lnTo>
                <a:lnTo>
                  <a:pt x="7343" y="2643"/>
                </a:lnTo>
                <a:lnTo>
                  <a:pt x="7348" y="2641"/>
                </a:lnTo>
                <a:lnTo>
                  <a:pt x="7352" y="2638"/>
                </a:lnTo>
                <a:lnTo>
                  <a:pt x="7357" y="2636"/>
                </a:lnTo>
                <a:lnTo>
                  <a:pt x="7361" y="2633"/>
                </a:lnTo>
                <a:lnTo>
                  <a:pt x="7365" y="2631"/>
                </a:lnTo>
                <a:lnTo>
                  <a:pt x="7369" y="2627"/>
                </a:lnTo>
                <a:lnTo>
                  <a:pt x="7373" y="2624"/>
                </a:lnTo>
                <a:lnTo>
                  <a:pt x="7377" y="2621"/>
                </a:lnTo>
                <a:lnTo>
                  <a:pt x="7380" y="2617"/>
                </a:lnTo>
                <a:lnTo>
                  <a:pt x="7384" y="2613"/>
                </a:lnTo>
                <a:lnTo>
                  <a:pt x="7387" y="2609"/>
                </a:lnTo>
                <a:lnTo>
                  <a:pt x="7390" y="2605"/>
                </a:lnTo>
                <a:lnTo>
                  <a:pt x="7393" y="2601"/>
                </a:lnTo>
                <a:lnTo>
                  <a:pt x="7395" y="2596"/>
                </a:lnTo>
                <a:lnTo>
                  <a:pt x="7397" y="2592"/>
                </a:lnTo>
                <a:lnTo>
                  <a:pt x="7399" y="2587"/>
                </a:lnTo>
                <a:lnTo>
                  <a:pt x="7401" y="2582"/>
                </a:lnTo>
                <a:lnTo>
                  <a:pt x="7402" y="2577"/>
                </a:lnTo>
                <a:lnTo>
                  <a:pt x="7404" y="2572"/>
                </a:lnTo>
                <a:lnTo>
                  <a:pt x="7405" y="2567"/>
                </a:lnTo>
                <a:lnTo>
                  <a:pt x="7405" y="2562"/>
                </a:lnTo>
                <a:lnTo>
                  <a:pt x="7406" y="2557"/>
                </a:lnTo>
                <a:lnTo>
                  <a:pt x="7406" y="2552"/>
                </a:lnTo>
                <a:lnTo>
                  <a:pt x="7407" y="98"/>
                </a:lnTo>
                <a:lnTo>
                  <a:pt x="7406" y="98"/>
                </a:lnTo>
                <a:lnTo>
                  <a:pt x="7406" y="93"/>
                </a:lnTo>
                <a:lnTo>
                  <a:pt x="7405" y="88"/>
                </a:lnTo>
                <a:lnTo>
                  <a:pt x="7405" y="83"/>
                </a:lnTo>
                <a:lnTo>
                  <a:pt x="7404" y="78"/>
                </a:lnTo>
                <a:lnTo>
                  <a:pt x="7403" y="73"/>
                </a:lnTo>
                <a:lnTo>
                  <a:pt x="7401" y="68"/>
                </a:lnTo>
                <a:lnTo>
                  <a:pt x="7400" y="63"/>
                </a:lnTo>
                <a:lnTo>
                  <a:pt x="7398" y="58"/>
                </a:lnTo>
                <a:lnTo>
                  <a:pt x="7395" y="54"/>
                </a:lnTo>
                <a:lnTo>
                  <a:pt x="7393" y="49"/>
                </a:lnTo>
                <a:lnTo>
                  <a:pt x="7390" y="45"/>
                </a:lnTo>
                <a:lnTo>
                  <a:pt x="7388" y="41"/>
                </a:lnTo>
                <a:lnTo>
                  <a:pt x="7384" y="37"/>
                </a:lnTo>
                <a:lnTo>
                  <a:pt x="7381" y="33"/>
                </a:lnTo>
                <a:lnTo>
                  <a:pt x="7378" y="29"/>
                </a:lnTo>
                <a:lnTo>
                  <a:pt x="7374" y="26"/>
                </a:lnTo>
                <a:lnTo>
                  <a:pt x="7370" y="22"/>
                </a:lnTo>
                <a:lnTo>
                  <a:pt x="7366" y="19"/>
                </a:lnTo>
                <a:lnTo>
                  <a:pt x="7362" y="16"/>
                </a:lnTo>
                <a:lnTo>
                  <a:pt x="7358" y="13"/>
                </a:lnTo>
                <a:lnTo>
                  <a:pt x="7353" y="11"/>
                </a:lnTo>
                <a:lnTo>
                  <a:pt x="7349" y="9"/>
                </a:lnTo>
                <a:lnTo>
                  <a:pt x="7344" y="7"/>
                </a:lnTo>
                <a:lnTo>
                  <a:pt x="7339" y="5"/>
                </a:lnTo>
                <a:lnTo>
                  <a:pt x="7334" y="4"/>
                </a:lnTo>
                <a:lnTo>
                  <a:pt x="7329" y="2"/>
                </a:lnTo>
                <a:lnTo>
                  <a:pt x="7324" y="1"/>
                </a:lnTo>
                <a:lnTo>
                  <a:pt x="7319" y="1"/>
                </a:lnTo>
                <a:lnTo>
                  <a:pt x="7314" y="0"/>
                </a:lnTo>
                <a:lnTo>
                  <a:pt x="7309" y="0"/>
                </a:lnTo>
                <a:lnTo>
                  <a:pt x="98" y="0"/>
                </a:lnTo>
              </a:path>
            </a:pathLst>
          </a:custGeom>
          <a:solidFill>
            <a:srgbClr val="B2B2B2"/>
          </a:solidFill>
          <a:ln>
            <a:noFill/>
          </a:ln>
          <a:effectLst>
            <a:glow rad="63500">
              <a:schemeClr val="bg1">
                <a:lumMod val="8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2"/>
          <p:cNvSpPr/>
          <p:nvPr/>
        </p:nvSpPr>
        <p:spPr>
          <a:xfrm>
            <a:off x="709918" y="1202804"/>
            <a:ext cx="2615760" cy="939960"/>
          </a:xfrm>
          <a:custGeom>
            <a:avLst/>
            <a:gdLst/>
            <a:ahLst/>
            <a:cxnLst/>
            <a:rect l="0" t="0" r="r" b="b"/>
            <a:pathLst>
              <a:path w="7267" h="2613">
                <a:moveTo>
                  <a:pt x="97" y="0"/>
                </a:moveTo>
                <a:lnTo>
                  <a:pt x="97" y="0"/>
                </a:lnTo>
                <a:lnTo>
                  <a:pt x="92" y="0"/>
                </a:lnTo>
                <a:lnTo>
                  <a:pt x="87" y="1"/>
                </a:lnTo>
                <a:lnTo>
                  <a:pt x="82" y="1"/>
                </a:lnTo>
                <a:lnTo>
                  <a:pt x="77" y="2"/>
                </a:lnTo>
                <a:lnTo>
                  <a:pt x="72" y="3"/>
                </a:lnTo>
                <a:lnTo>
                  <a:pt x="67" y="5"/>
                </a:lnTo>
                <a:lnTo>
                  <a:pt x="62" y="6"/>
                </a:lnTo>
                <a:lnTo>
                  <a:pt x="58" y="8"/>
                </a:lnTo>
                <a:lnTo>
                  <a:pt x="53" y="11"/>
                </a:lnTo>
                <a:lnTo>
                  <a:pt x="49" y="13"/>
                </a:lnTo>
                <a:lnTo>
                  <a:pt x="44" y="16"/>
                </a:lnTo>
                <a:lnTo>
                  <a:pt x="40" y="19"/>
                </a:lnTo>
                <a:lnTo>
                  <a:pt x="36" y="22"/>
                </a:lnTo>
                <a:lnTo>
                  <a:pt x="32" y="25"/>
                </a:lnTo>
                <a:lnTo>
                  <a:pt x="28" y="28"/>
                </a:lnTo>
                <a:lnTo>
                  <a:pt x="25" y="32"/>
                </a:lnTo>
                <a:lnTo>
                  <a:pt x="22" y="36"/>
                </a:lnTo>
                <a:lnTo>
                  <a:pt x="19" y="40"/>
                </a:lnTo>
                <a:lnTo>
                  <a:pt x="16" y="44"/>
                </a:lnTo>
                <a:lnTo>
                  <a:pt x="13" y="48"/>
                </a:lnTo>
                <a:lnTo>
                  <a:pt x="11" y="53"/>
                </a:lnTo>
                <a:lnTo>
                  <a:pt x="8" y="58"/>
                </a:lnTo>
                <a:lnTo>
                  <a:pt x="6" y="62"/>
                </a:lnTo>
                <a:lnTo>
                  <a:pt x="5" y="67"/>
                </a:lnTo>
                <a:lnTo>
                  <a:pt x="3" y="72"/>
                </a:lnTo>
                <a:lnTo>
                  <a:pt x="2" y="77"/>
                </a:lnTo>
                <a:lnTo>
                  <a:pt x="1" y="82"/>
                </a:lnTo>
                <a:lnTo>
                  <a:pt x="1" y="87"/>
                </a:lnTo>
                <a:lnTo>
                  <a:pt x="0" y="92"/>
                </a:lnTo>
                <a:lnTo>
                  <a:pt x="0" y="97"/>
                </a:lnTo>
                <a:lnTo>
                  <a:pt x="0" y="2514"/>
                </a:lnTo>
                <a:lnTo>
                  <a:pt x="0" y="2514"/>
                </a:lnTo>
                <a:lnTo>
                  <a:pt x="0" y="2519"/>
                </a:lnTo>
                <a:lnTo>
                  <a:pt x="1" y="2524"/>
                </a:lnTo>
                <a:lnTo>
                  <a:pt x="1" y="2529"/>
                </a:lnTo>
                <a:lnTo>
                  <a:pt x="2" y="2534"/>
                </a:lnTo>
                <a:lnTo>
                  <a:pt x="3" y="2539"/>
                </a:lnTo>
                <a:lnTo>
                  <a:pt x="5" y="2544"/>
                </a:lnTo>
                <a:lnTo>
                  <a:pt x="6" y="2549"/>
                </a:lnTo>
                <a:lnTo>
                  <a:pt x="8" y="2553"/>
                </a:lnTo>
                <a:lnTo>
                  <a:pt x="11" y="2558"/>
                </a:lnTo>
                <a:lnTo>
                  <a:pt x="13" y="2563"/>
                </a:lnTo>
                <a:lnTo>
                  <a:pt x="16" y="2567"/>
                </a:lnTo>
                <a:lnTo>
                  <a:pt x="19" y="2571"/>
                </a:lnTo>
                <a:lnTo>
                  <a:pt x="22" y="2575"/>
                </a:lnTo>
                <a:lnTo>
                  <a:pt x="25" y="2579"/>
                </a:lnTo>
                <a:lnTo>
                  <a:pt x="28" y="2583"/>
                </a:lnTo>
                <a:lnTo>
                  <a:pt x="32" y="2586"/>
                </a:lnTo>
                <a:lnTo>
                  <a:pt x="36" y="2589"/>
                </a:lnTo>
                <a:lnTo>
                  <a:pt x="40" y="2592"/>
                </a:lnTo>
                <a:lnTo>
                  <a:pt x="44" y="2595"/>
                </a:lnTo>
                <a:lnTo>
                  <a:pt x="49" y="2598"/>
                </a:lnTo>
                <a:lnTo>
                  <a:pt x="53" y="2600"/>
                </a:lnTo>
                <a:lnTo>
                  <a:pt x="58" y="2603"/>
                </a:lnTo>
                <a:lnTo>
                  <a:pt x="62" y="2605"/>
                </a:lnTo>
                <a:lnTo>
                  <a:pt x="67" y="2606"/>
                </a:lnTo>
                <a:lnTo>
                  <a:pt x="72" y="2608"/>
                </a:lnTo>
                <a:lnTo>
                  <a:pt x="77" y="2609"/>
                </a:lnTo>
                <a:lnTo>
                  <a:pt x="82" y="2610"/>
                </a:lnTo>
                <a:lnTo>
                  <a:pt x="87" y="2610"/>
                </a:lnTo>
                <a:lnTo>
                  <a:pt x="92" y="2611"/>
                </a:lnTo>
                <a:lnTo>
                  <a:pt x="97" y="2611"/>
                </a:lnTo>
                <a:lnTo>
                  <a:pt x="7169" y="2612"/>
                </a:lnTo>
                <a:lnTo>
                  <a:pt x="7169" y="2612"/>
                </a:lnTo>
                <a:lnTo>
                  <a:pt x="7174" y="2612"/>
                </a:lnTo>
                <a:lnTo>
                  <a:pt x="7179" y="2611"/>
                </a:lnTo>
                <a:lnTo>
                  <a:pt x="7184" y="2611"/>
                </a:lnTo>
                <a:lnTo>
                  <a:pt x="7189" y="2610"/>
                </a:lnTo>
                <a:lnTo>
                  <a:pt x="7194" y="2609"/>
                </a:lnTo>
                <a:lnTo>
                  <a:pt x="7199" y="2607"/>
                </a:lnTo>
                <a:lnTo>
                  <a:pt x="7204" y="2606"/>
                </a:lnTo>
                <a:lnTo>
                  <a:pt x="7208" y="2604"/>
                </a:lnTo>
                <a:lnTo>
                  <a:pt x="7213" y="2601"/>
                </a:lnTo>
                <a:lnTo>
                  <a:pt x="7218" y="2599"/>
                </a:lnTo>
                <a:lnTo>
                  <a:pt x="7222" y="2596"/>
                </a:lnTo>
                <a:lnTo>
                  <a:pt x="7226" y="2593"/>
                </a:lnTo>
                <a:lnTo>
                  <a:pt x="7230" y="2590"/>
                </a:lnTo>
                <a:lnTo>
                  <a:pt x="7234" y="2587"/>
                </a:lnTo>
                <a:lnTo>
                  <a:pt x="7238" y="2584"/>
                </a:lnTo>
                <a:lnTo>
                  <a:pt x="7241" y="2580"/>
                </a:lnTo>
                <a:lnTo>
                  <a:pt x="7244" y="2576"/>
                </a:lnTo>
                <a:lnTo>
                  <a:pt x="7247" y="2572"/>
                </a:lnTo>
                <a:lnTo>
                  <a:pt x="7250" y="2568"/>
                </a:lnTo>
                <a:lnTo>
                  <a:pt x="7253" y="2563"/>
                </a:lnTo>
                <a:lnTo>
                  <a:pt x="7255" y="2559"/>
                </a:lnTo>
                <a:lnTo>
                  <a:pt x="7258" y="2554"/>
                </a:lnTo>
                <a:lnTo>
                  <a:pt x="7260" y="2550"/>
                </a:lnTo>
                <a:lnTo>
                  <a:pt x="7261" y="2545"/>
                </a:lnTo>
                <a:lnTo>
                  <a:pt x="7263" y="2540"/>
                </a:lnTo>
                <a:lnTo>
                  <a:pt x="7264" y="2535"/>
                </a:lnTo>
                <a:lnTo>
                  <a:pt x="7265" y="2530"/>
                </a:lnTo>
                <a:lnTo>
                  <a:pt x="7265" y="2525"/>
                </a:lnTo>
                <a:lnTo>
                  <a:pt x="7266" y="2520"/>
                </a:lnTo>
                <a:lnTo>
                  <a:pt x="7266" y="2515"/>
                </a:lnTo>
                <a:lnTo>
                  <a:pt x="7266" y="97"/>
                </a:lnTo>
                <a:lnTo>
                  <a:pt x="7266" y="97"/>
                </a:lnTo>
                <a:lnTo>
                  <a:pt x="7266" y="92"/>
                </a:lnTo>
                <a:lnTo>
                  <a:pt x="7265" y="87"/>
                </a:lnTo>
                <a:lnTo>
                  <a:pt x="7265" y="82"/>
                </a:lnTo>
                <a:lnTo>
                  <a:pt x="7264" y="77"/>
                </a:lnTo>
                <a:lnTo>
                  <a:pt x="7263" y="72"/>
                </a:lnTo>
                <a:lnTo>
                  <a:pt x="7261" y="67"/>
                </a:lnTo>
                <a:lnTo>
                  <a:pt x="7260" y="62"/>
                </a:lnTo>
                <a:lnTo>
                  <a:pt x="7258" y="58"/>
                </a:lnTo>
                <a:lnTo>
                  <a:pt x="7255" y="53"/>
                </a:lnTo>
                <a:lnTo>
                  <a:pt x="7253" y="49"/>
                </a:lnTo>
                <a:lnTo>
                  <a:pt x="7250" y="44"/>
                </a:lnTo>
                <a:lnTo>
                  <a:pt x="7247" y="40"/>
                </a:lnTo>
                <a:lnTo>
                  <a:pt x="7244" y="36"/>
                </a:lnTo>
                <a:lnTo>
                  <a:pt x="7241" y="32"/>
                </a:lnTo>
                <a:lnTo>
                  <a:pt x="7238" y="28"/>
                </a:lnTo>
                <a:lnTo>
                  <a:pt x="7234" y="25"/>
                </a:lnTo>
                <a:lnTo>
                  <a:pt x="7230" y="22"/>
                </a:lnTo>
                <a:lnTo>
                  <a:pt x="7226" y="19"/>
                </a:lnTo>
                <a:lnTo>
                  <a:pt x="7222" y="16"/>
                </a:lnTo>
                <a:lnTo>
                  <a:pt x="7218" y="13"/>
                </a:lnTo>
                <a:lnTo>
                  <a:pt x="7213" y="11"/>
                </a:lnTo>
                <a:lnTo>
                  <a:pt x="7208" y="8"/>
                </a:lnTo>
                <a:lnTo>
                  <a:pt x="7204" y="6"/>
                </a:lnTo>
                <a:lnTo>
                  <a:pt x="7199" y="5"/>
                </a:lnTo>
                <a:lnTo>
                  <a:pt x="7194" y="3"/>
                </a:lnTo>
                <a:lnTo>
                  <a:pt x="7189" y="2"/>
                </a:lnTo>
                <a:lnTo>
                  <a:pt x="7184" y="1"/>
                </a:lnTo>
                <a:lnTo>
                  <a:pt x="7179" y="1"/>
                </a:lnTo>
                <a:lnTo>
                  <a:pt x="7174" y="0"/>
                </a:lnTo>
                <a:lnTo>
                  <a:pt x="7169" y="0"/>
                </a:lnTo>
                <a:lnTo>
                  <a:pt x="97" y="0"/>
                </a:lnTo>
              </a:path>
            </a:pathLst>
          </a:custGeom>
          <a:solidFill>
            <a:srgbClr val="B2B2B2"/>
          </a:solidFill>
          <a:ln>
            <a:noFill/>
          </a:ln>
          <a:effectLst>
            <a:glow rad="63500">
              <a:schemeClr val="bg1">
                <a:lumMod val="8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7"/>
          <p:cNvSpPr/>
          <p:nvPr/>
        </p:nvSpPr>
        <p:spPr>
          <a:xfrm>
            <a:off x="6199558" y="1184444"/>
            <a:ext cx="2376360" cy="939960"/>
          </a:xfrm>
          <a:custGeom>
            <a:avLst/>
            <a:gdLst/>
            <a:ahLst/>
            <a:cxnLst/>
            <a:rect l="0" t="0" r="r" b="b"/>
            <a:pathLst>
              <a:path w="6602" h="2613">
                <a:moveTo>
                  <a:pt x="97" y="0"/>
                </a:moveTo>
                <a:lnTo>
                  <a:pt x="97" y="0"/>
                </a:lnTo>
                <a:lnTo>
                  <a:pt x="92" y="0"/>
                </a:lnTo>
                <a:lnTo>
                  <a:pt x="87" y="1"/>
                </a:lnTo>
                <a:lnTo>
                  <a:pt x="82" y="1"/>
                </a:lnTo>
                <a:lnTo>
                  <a:pt x="77" y="2"/>
                </a:lnTo>
                <a:lnTo>
                  <a:pt x="72" y="3"/>
                </a:lnTo>
                <a:lnTo>
                  <a:pt x="67" y="5"/>
                </a:lnTo>
                <a:lnTo>
                  <a:pt x="62" y="6"/>
                </a:lnTo>
                <a:lnTo>
                  <a:pt x="58" y="8"/>
                </a:lnTo>
                <a:lnTo>
                  <a:pt x="53" y="11"/>
                </a:lnTo>
                <a:lnTo>
                  <a:pt x="49" y="13"/>
                </a:lnTo>
                <a:lnTo>
                  <a:pt x="44" y="16"/>
                </a:lnTo>
                <a:lnTo>
                  <a:pt x="40" y="19"/>
                </a:lnTo>
                <a:lnTo>
                  <a:pt x="36" y="22"/>
                </a:lnTo>
                <a:lnTo>
                  <a:pt x="32" y="25"/>
                </a:lnTo>
                <a:lnTo>
                  <a:pt x="28" y="28"/>
                </a:lnTo>
                <a:lnTo>
                  <a:pt x="25" y="32"/>
                </a:lnTo>
                <a:lnTo>
                  <a:pt x="22" y="36"/>
                </a:lnTo>
                <a:lnTo>
                  <a:pt x="19" y="40"/>
                </a:lnTo>
                <a:lnTo>
                  <a:pt x="16" y="44"/>
                </a:lnTo>
                <a:lnTo>
                  <a:pt x="13" y="48"/>
                </a:lnTo>
                <a:lnTo>
                  <a:pt x="11" y="53"/>
                </a:lnTo>
                <a:lnTo>
                  <a:pt x="8" y="58"/>
                </a:lnTo>
                <a:lnTo>
                  <a:pt x="6" y="62"/>
                </a:lnTo>
                <a:lnTo>
                  <a:pt x="5" y="67"/>
                </a:lnTo>
                <a:lnTo>
                  <a:pt x="3" y="72"/>
                </a:lnTo>
                <a:lnTo>
                  <a:pt x="2" y="77"/>
                </a:lnTo>
                <a:lnTo>
                  <a:pt x="1" y="82"/>
                </a:lnTo>
                <a:lnTo>
                  <a:pt x="1" y="87"/>
                </a:lnTo>
                <a:lnTo>
                  <a:pt x="0" y="92"/>
                </a:lnTo>
                <a:lnTo>
                  <a:pt x="0" y="97"/>
                </a:lnTo>
                <a:lnTo>
                  <a:pt x="0" y="2514"/>
                </a:lnTo>
                <a:lnTo>
                  <a:pt x="0" y="2514"/>
                </a:lnTo>
                <a:lnTo>
                  <a:pt x="0" y="2519"/>
                </a:lnTo>
                <a:lnTo>
                  <a:pt x="1" y="2524"/>
                </a:lnTo>
                <a:lnTo>
                  <a:pt x="1" y="2529"/>
                </a:lnTo>
                <a:lnTo>
                  <a:pt x="2" y="2534"/>
                </a:lnTo>
                <a:lnTo>
                  <a:pt x="3" y="2539"/>
                </a:lnTo>
                <a:lnTo>
                  <a:pt x="5" y="2544"/>
                </a:lnTo>
                <a:lnTo>
                  <a:pt x="6" y="2549"/>
                </a:lnTo>
                <a:lnTo>
                  <a:pt x="8" y="2553"/>
                </a:lnTo>
                <a:lnTo>
                  <a:pt x="11" y="2558"/>
                </a:lnTo>
                <a:lnTo>
                  <a:pt x="13" y="2563"/>
                </a:lnTo>
                <a:lnTo>
                  <a:pt x="16" y="2567"/>
                </a:lnTo>
                <a:lnTo>
                  <a:pt x="19" y="2571"/>
                </a:lnTo>
                <a:lnTo>
                  <a:pt x="22" y="2575"/>
                </a:lnTo>
                <a:lnTo>
                  <a:pt x="25" y="2579"/>
                </a:lnTo>
                <a:lnTo>
                  <a:pt x="28" y="2583"/>
                </a:lnTo>
                <a:lnTo>
                  <a:pt x="32" y="2586"/>
                </a:lnTo>
                <a:lnTo>
                  <a:pt x="36" y="2589"/>
                </a:lnTo>
                <a:lnTo>
                  <a:pt x="40" y="2592"/>
                </a:lnTo>
                <a:lnTo>
                  <a:pt x="44" y="2595"/>
                </a:lnTo>
                <a:lnTo>
                  <a:pt x="49" y="2598"/>
                </a:lnTo>
                <a:lnTo>
                  <a:pt x="53" y="2600"/>
                </a:lnTo>
                <a:lnTo>
                  <a:pt x="58" y="2603"/>
                </a:lnTo>
                <a:lnTo>
                  <a:pt x="62" y="2605"/>
                </a:lnTo>
                <a:lnTo>
                  <a:pt x="67" y="2606"/>
                </a:lnTo>
                <a:lnTo>
                  <a:pt x="72" y="2608"/>
                </a:lnTo>
                <a:lnTo>
                  <a:pt x="77" y="2609"/>
                </a:lnTo>
                <a:lnTo>
                  <a:pt x="82" y="2610"/>
                </a:lnTo>
                <a:lnTo>
                  <a:pt x="87" y="2610"/>
                </a:lnTo>
                <a:lnTo>
                  <a:pt x="92" y="2611"/>
                </a:lnTo>
                <a:lnTo>
                  <a:pt x="97" y="2611"/>
                </a:lnTo>
                <a:lnTo>
                  <a:pt x="6504" y="2612"/>
                </a:lnTo>
                <a:lnTo>
                  <a:pt x="6504" y="2612"/>
                </a:lnTo>
                <a:lnTo>
                  <a:pt x="6509" y="2612"/>
                </a:lnTo>
                <a:lnTo>
                  <a:pt x="6514" y="2611"/>
                </a:lnTo>
                <a:lnTo>
                  <a:pt x="6519" y="2611"/>
                </a:lnTo>
                <a:lnTo>
                  <a:pt x="6524" y="2610"/>
                </a:lnTo>
                <a:lnTo>
                  <a:pt x="6529" y="2609"/>
                </a:lnTo>
                <a:lnTo>
                  <a:pt x="6534" y="2607"/>
                </a:lnTo>
                <a:lnTo>
                  <a:pt x="6539" y="2606"/>
                </a:lnTo>
                <a:lnTo>
                  <a:pt x="6543" y="2604"/>
                </a:lnTo>
                <a:lnTo>
                  <a:pt x="6548" y="2601"/>
                </a:lnTo>
                <a:lnTo>
                  <a:pt x="6553" y="2599"/>
                </a:lnTo>
                <a:lnTo>
                  <a:pt x="6557" y="2596"/>
                </a:lnTo>
                <a:lnTo>
                  <a:pt x="6561" y="2593"/>
                </a:lnTo>
                <a:lnTo>
                  <a:pt x="6565" y="2590"/>
                </a:lnTo>
                <a:lnTo>
                  <a:pt x="6569" y="2587"/>
                </a:lnTo>
                <a:lnTo>
                  <a:pt x="6573" y="2584"/>
                </a:lnTo>
                <a:lnTo>
                  <a:pt x="6576" y="2580"/>
                </a:lnTo>
                <a:lnTo>
                  <a:pt x="6579" y="2576"/>
                </a:lnTo>
                <a:lnTo>
                  <a:pt x="6582" y="2572"/>
                </a:lnTo>
                <a:lnTo>
                  <a:pt x="6585" y="2568"/>
                </a:lnTo>
                <a:lnTo>
                  <a:pt x="6588" y="2563"/>
                </a:lnTo>
                <a:lnTo>
                  <a:pt x="6590" y="2559"/>
                </a:lnTo>
                <a:lnTo>
                  <a:pt x="6593" y="2554"/>
                </a:lnTo>
                <a:lnTo>
                  <a:pt x="6595" y="2550"/>
                </a:lnTo>
                <a:lnTo>
                  <a:pt x="6596" y="2545"/>
                </a:lnTo>
                <a:lnTo>
                  <a:pt x="6598" y="2540"/>
                </a:lnTo>
                <a:lnTo>
                  <a:pt x="6599" y="2535"/>
                </a:lnTo>
                <a:lnTo>
                  <a:pt x="6600" y="2530"/>
                </a:lnTo>
                <a:lnTo>
                  <a:pt x="6600" y="2525"/>
                </a:lnTo>
                <a:lnTo>
                  <a:pt x="6601" y="2520"/>
                </a:lnTo>
                <a:lnTo>
                  <a:pt x="6601" y="2515"/>
                </a:lnTo>
                <a:lnTo>
                  <a:pt x="6601" y="97"/>
                </a:lnTo>
                <a:lnTo>
                  <a:pt x="6601" y="97"/>
                </a:lnTo>
                <a:lnTo>
                  <a:pt x="6601" y="92"/>
                </a:lnTo>
                <a:lnTo>
                  <a:pt x="6600" y="87"/>
                </a:lnTo>
                <a:lnTo>
                  <a:pt x="6600" y="82"/>
                </a:lnTo>
                <a:lnTo>
                  <a:pt x="6599" y="77"/>
                </a:lnTo>
                <a:lnTo>
                  <a:pt x="6598" y="72"/>
                </a:lnTo>
                <a:lnTo>
                  <a:pt x="6596" y="67"/>
                </a:lnTo>
                <a:lnTo>
                  <a:pt x="6595" y="62"/>
                </a:lnTo>
                <a:lnTo>
                  <a:pt x="6593" y="58"/>
                </a:lnTo>
                <a:lnTo>
                  <a:pt x="6590" y="53"/>
                </a:lnTo>
                <a:lnTo>
                  <a:pt x="6588" y="49"/>
                </a:lnTo>
                <a:lnTo>
                  <a:pt x="6585" y="44"/>
                </a:lnTo>
                <a:lnTo>
                  <a:pt x="6582" y="40"/>
                </a:lnTo>
                <a:lnTo>
                  <a:pt x="6579" y="36"/>
                </a:lnTo>
                <a:lnTo>
                  <a:pt x="6576" y="32"/>
                </a:lnTo>
                <a:lnTo>
                  <a:pt x="6573" y="28"/>
                </a:lnTo>
                <a:lnTo>
                  <a:pt x="6569" y="25"/>
                </a:lnTo>
                <a:lnTo>
                  <a:pt x="6565" y="22"/>
                </a:lnTo>
                <a:lnTo>
                  <a:pt x="6561" y="19"/>
                </a:lnTo>
                <a:lnTo>
                  <a:pt x="6557" y="16"/>
                </a:lnTo>
                <a:lnTo>
                  <a:pt x="6553" y="13"/>
                </a:lnTo>
                <a:lnTo>
                  <a:pt x="6548" y="11"/>
                </a:lnTo>
                <a:lnTo>
                  <a:pt x="6543" y="8"/>
                </a:lnTo>
                <a:lnTo>
                  <a:pt x="6539" y="6"/>
                </a:lnTo>
                <a:lnTo>
                  <a:pt x="6534" y="5"/>
                </a:lnTo>
                <a:lnTo>
                  <a:pt x="6529" y="3"/>
                </a:lnTo>
                <a:lnTo>
                  <a:pt x="6524" y="2"/>
                </a:lnTo>
                <a:lnTo>
                  <a:pt x="6519" y="1"/>
                </a:lnTo>
                <a:lnTo>
                  <a:pt x="6514" y="1"/>
                </a:lnTo>
                <a:lnTo>
                  <a:pt x="6509" y="0"/>
                </a:lnTo>
                <a:lnTo>
                  <a:pt x="6504" y="0"/>
                </a:lnTo>
                <a:lnTo>
                  <a:pt x="97" y="0"/>
                </a:lnTo>
              </a:path>
            </a:pathLst>
          </a:custGeom>
          <a:solidFill>
            <a:srgbClr val="B2B2B2"/>
          </a:solidFill>
          <a:ln>
            <a:noFill/>
          </a:ln>
          <a:effectLst>
            <a:glow rad="63500">
              <a:schemeClr val="bg1">
                <a:lumMod val="8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6200998" y="3372884"/>
            <a:ext cx="2398320" cy="953640"/>
          </a:xfrm>
          <a:custGeom>
            <a:avLst/>
            <a:gdLst/>
            <a:ahLst/>
            <a:cxnLst/>
            <a:rect l="0" t="0" r="r" b="b"/>
            <a:pathLst>
              <a:path w="6664" h="2651">
                <a:moveTo>
                  <a:pt x="98" y="0"/>
                </a:moveTo>
                <a:lnTo>
                  <a:pt x="98" y="0"/>
                </a:lnTo>
                <a:lnTo>
                  <a:pt x="93" y="0"/>
                </a:lnTo>
                <a:lnTo>
                  <a:pt x="88" y="1"/>
                </a:lnTo>
                <a:lnTo>
                  <a:pt x="83" y="1"/>
                </a:lnTo>
                <a:lnTo>
                  <a:pt x="78" y="2"/>
                </a:lnTo>
                <a:lnTo>
                  <a:pt x="73" y="3"/>
                </a:lnTo>
                <a:lnTo>
                  <a:pt x="68" y="5"/>
                </a:lnTo>
                <a:lnTo>
                  <a:pt x="63" y="7"/>
                </a:lnTo>
                <a:lnTo>
                  <a:pt x="58" y="8"/>
                </a:lnTo>
                <a:lnTo>
                  <a:pt x="54" y="11"/>
                </a:lnTo>
                <a:lnTo>
                  <a:pt x="49" y="13"/>
                </a:lnTo>
                <a:lnTo>
                  <a:pt x="45" y="16"/>
                </a:lnTo>
                <a:lnTo>
                  <a:pt x="40" y="19"/>
                </a:lnTo>
                <a:lnTo>
                  <a:pt x="36" y="22"/>
                </a:lnTo>
                <a:lnTo>
                  <a:pt x="32" y="25"/>
                </a:lnTo>
                <a:lnTo>
                  <a:pt x="29" y="29"/>
                </a:lnTo>
                <a:lnTo>
                  <a:pt x="25" y="32"/>
                </a:lnTo>
                <a:lnTo>
                  <a:pt x="22" y="36"/>
                </a:lnTo>
                <a:lnTo>
                  <a:pt x="19" y="40"/>
                </a:lnTo>
                <a:lnTo>
                  <a:pt x="16" y="45"/>
                </a:lnTo>
                <a:lnTo>
                  <a:pt x="13" y="49"/>
                </a:lnTo>
                <a:lnTo>
                  <a:pt x="11" y="54"/>
                </a:lnTo>
                <a:lnTo>
                  <a:pt x="8" y="58"/>
                </a:lnTo>
                <a:lnTo>
                  <a:pt x="7" y="63"/>
                </a:lnTo>
                <a:lnTo>
                  <a:pt x="5" y="68"/>
                </a:lnTo>
                <a:lnTo>
                  <a:pt x="3" y="73"/>
                </a:lnTo>
                <a:lnTo>
                  <a:pt x="2" y="78"/>
                </a:lnTo>
                <a:lnTo>
                  <a:pt x="1" y="83"/>
                </a:lnTo>
                <a:lnTo>
                  <a:pt x="1" y="88"/>
                </a:lnTo>
                <a:lnTo>
                  <a:pt x="0" y="93"/>
                </a:lnTo>
                <a:lnTo>
                  <a:pt x="0" y="98"/>
                </a:lnTo>
                <a:lnTo>
                  <a:pt x="0" y="2551"/>
                </a:lnTo>
                <a:lnTo>
                  <a:pt x="0" y="2551"/>
                </a:lnTo>
                <a:lnTo>
                  <a:pt x="0" y="2556"/>
                </a:lnTo>
                <a:lnTo>
                  <a:pt x="1" y="2561"/>
                </a:lnTo>
                <a:lnTo>
                  <a:pt x="1" y="2566"/>
                </a:lnTo>
                <a:lnTo>
                  <a:pt x="2" y="2571"/>
                </a:lnTo>
                <a:lnTo>
                  <a:pt x="3" y="2576"/>
                </a:lnTo>
                <a:lnTo>
                  <a:pt x="5" y="2581"/>
                </a:lnTo>
                <a:lnTo>
                  <a:pt x="7" y="2586"/>
                </a:lnTo>
                <a:lnTo>
                  <a:pt x="8" y="2591"/>
                </a:lnTo>
                <a:lnTo>
                  <a:pt x="11" y="2595"/>
                </a:lnTo>
                <a:lnTo>
                  <a:pt x="13" y="2600"/>
                </a:lnTo>
                <a:lnTo>
                  <a:pt x="16" y="2604"/>
                </a:lnTo>
                <a:lnTo>
                  <a:pt x="19" y="2609"/>
                </a:lnTo>
                <a:lnTo>
                  <a:pt x="22" y="2613"/>
                </a:lnTo>
                <a:lnTo>
                  <a:pt x="25" y="2617"/>
                </a:lnTo>
                <a:lnTo>
                  <a:pt x="29" y="2620"/>
                </a:lnTo>
                <a:lnTo>
                  <a:pt x="32" y="2624"/>
                </a:lnTo>
                <a:lnTo>
                  <a:pt x="36" y="2627"/>
                </a:lnTo>
                <a:lnTo>
                  <a:pt x="40" y="2630"/>
                </a:lnTo>
                <a:lnTo>
                  <a:pt x="45" y="2633"/>
                </a:lnTo>
                <a:lnTo>
                  <a:pt x="49" y="2636"/>
                </a:lnTo>
                <a:lnTo>
                  <a:pt x="54" y="2638"/>
                </a:lnTo>
                <a:lnTo>
                  <a:pt x="58" y="2641"/>
                </a:lnTo>
                <a:lnTo>
                  <a:pt x="63" y="2642"/>
                </a:lnTo>
                <a:lnTo>
                  <a:pt x="68" y="2644"/>
                </a:lnTo>
                <a:lnTo>
                  <a:pt x="73" y="2646"/>
                </a:lnTo>
                <a:lnTo>
                  <a:pt x="78" y="2647"/>
                </a:lnTo>
                <a:lnTo>
                  <a:pt x="83" y="2648"/>
                </a:lnTo>
                <a:lnTo>
                  <a:pt x="88" y="2648"/>
                </a:lnTo>
                <a:lnTo>
                  <a:pt x="93" y="2649"/>
                </a:lnTo>
                <a:lnTo>
                  <a:pt x="98" y="2649"/>
                </a:lnTo>
                <a:lnTo>
                  <a:pt x="6564" y="2650"/>
                </a:lnTo>
                <a:lnTo>
                  <a:pt x="6564" y="2649"/>
                </a:lnTo>
                <a:lnTo>
                  <a:pt x="6569" y="2649"/>
                </a:lnTo>
                <a:lnTo>
                  <a:pt x="6574" y="2648"/>
                </a:lnTo>
                <a:lnTo>
                  <a:pt x="6579" y="2648"/>
                </a:lnTo>
                <a:lnTo>
                  <a:pt x="6584" y="2647"/>
                </a:lnTo>
                <a:lnTo>
                  <a:pt x="6589" y="2646"/>
                </a:lnTo>
                <a:lnTo>
                  <a:pt x="6594" y="2644"/>
                </a:lnTo>
                <a:lnTo>
                  <a:pt x="6599" y="2643"/>
                </a:lnTo>
                <a:lnTo>
                  <a:pt x="6604" y="2641"/>
                </a:lnTo>
                <a:lnTo>
                  <a:pt x="6608" y="2638"/>
                </a:lnTo>
                <a:lnTo>
                  <a:pt x="6613" y="2636"/>
                </a:lnTo>
                <a:lnTo>
                  <a:pt x="6617" y="2633"/>
                </a:lnTo>
                <a:lnTo>
                  <a:pt x="6621" y="2631"/>
                </a:lnTo>
                <a:lnTo>
                  <a:pt x="6625" y="2627"/>
                </a:lnTo>
                <a:lnTo>
                  <a:pt x="6629" y="2624"/>
                </a:lnTo>
                <a:lnTo>
                  <a:pt x="6633" y="2621"/>
                </a:lnTo>
                <a:lnTo>
                  <a:pt x="6636" y="2617"/>
                </a:lnTo>
                <a:lnTo>
                  <a:pt x="6640" y="2613"/>
                </a:lnTo>
                <a:lnTo>
                  <a:pt x="6643" y="2609"/>
                </a:lnTo>
                <a:lnTo>
                  <a:pt x="6646" y="2605"/>
                </a:lnTo>
                <a:lnTo>
                  <a:pt x="6649" y="2601"/>
                </a:lnTo>
                <a:lnTo>
                  <a:pt x="6651" y="2596"/>
                </a:lnTo>
                <a:lnTo>
                  <a:pt x="6653" y="2592"/>
                </a:lnTo>
                <a:lnTo>
                  <a:pt x="6655" y="2587"/>
                </a:lnTo>
                <a:lnTo>
                  <a:pt x="6657" y="2582"/>
                </a:lnTo>
                <a:lnTo>
                  <a:pt x="6658" y="2577"/>
                </a:lnTo>
                <a:lnTo>
                  <a:pt x="6660" y="2572"/>
                </a:lnTo>
                <a:lnTo>
                  <a:pt x="6661" y="2567"/>
                </a:lnTo>
                <a:lnTo>
                  <a:pt x="6661" y="2562"/>
                </a:lnTo>
                <a:lnTo>
                  <a:pt x="6662" y="2557"/>
                </a:lnTo>
                <a:lnTo>
                  <a:pt x="6662" y="2552"/>
                </a:lnTo>
                <a:lnTo>
                  <a:pt x="6663" y="98"/>
                </a:lnTo>
                <a:lnTo>
                  <a:pt x="6662" y="98"/>
                </a:lnTo>
                <a:lnTo>
                  <a:pt x="6662" y="93"/>
                </a:lnTo>
                <a:lnTo>
                  <a:pt x="6661" y="88"/>
                </a:lnTo>
                <a:lnTo>
                  <a:pt x="6661" y="83"/>
                </a:lnTo>
                <a:lnTo>
                  <a:pt x="6660" y="78"/>
                </a:lnTo>
                <a:lnTo>
                  <a:pt x="6659" y="73"/>
                </a:lnTo>
                <a:lnTo>
                  <a:pt x="6657" y="68"/>
                </a:lnTo>
                <a:lnTo>
                  <a:pt x="6656" y="63"/>
                </a:lnTo>
                <a:lnTo>
                  <a:pt x="6654" y="58"/>
                </a:lnTo>
                <a:lnTo>
                  <a:pt x="6651" y="54"/>
                </a:lnTo>
                <a:lnTo>
                  <a:pt x="6649" y="49"/>
                </a:lnTo>
                <a:lnTo>
                  <a:pt x="6646" y="45"/>
                </a:lnTo>
                <a:lnTo>
                  <a:pt x="6644" y="41"/>
                </a:lnTo>
                <a:lnTo>
                  <a:pt x="6640" y="37"/>
                </a:lnTo>
                <a:lnTo>
                  <a:pt x="6637" y="33"/>
                </a:lnTo>
                <a:lnTo>
                  <a:pt x="6634" y="29"/>
                </a:lnTo>
                <a:lnTo>
                  <a:pt x="6630" y="26"/>
                </a:lnTo>
                <a:lnTo>
                  <a:pt x="6626" y="22"/>
                </a:lnTo>
                <a:lnTo>
                  <a:pt x="6622" y="19"/>
                </a:lnTo>
                <a:lnTo>
                  <a:pt x="6618" y="16"/>
                </a:lnTo>
                <a:lnTo>
                  <a:pt x="6614" y="13"/>
                </a:lnTo>
                <a:lnTo>
                  <a:pt x="6609" y="11"/>
                </a:lnTo>
                <a:lnTo>
                  <a:pt x="6605" y="9"/>
                </a:lnTo>
                <a:lnTo>
                  <a:pt x="6600" y="7"/>
                </a:lnTo>
                <a:lnTo>
                  <a:pt x="6595" y="5"/>
                </a:lnTo>
                <a:lnTo>
                  <a:pt x="6590" y="4"/>
                </a:lnTo>
                <a:lnTo>
                  <a:pt x="6585" y="2"/>
                </a:lnTo>
                <a:lnTo>
                  <a:pt x="6580" y="1"/>
                </a:lnTo>
                <a:lnTo>
                  <a:pt x="6575" y="1"/>
                </a:lnTo>
                <a:lnTo>
                  <a:pt x="6570" y="0"/>
                </a:lnTo>
                <a:lnTo>
                  <a:pt x="6565" y="0"/>
                </a:lnTo>
                <a:lnTo>
                  <a:pt x="98" y="0"/>
                </a:lnTo>
              </a:path>
            </a:pathLst>
          </a:custGeom>
          <a:solidFill>
            <a:srgbClr val="B2B2B2"/>
          </a:solidFill>
          <a:ln>
            <a:noFill/>
          </a:ln>
          <a:effectLst>
            <a:glow rad="63500">
              <a:schemeClr val="bg1">
                <a:lumMod val="8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11"/>
          <p:cNvSpPr/>
          <p:nvPr/>
        </p:nvSpPr>
        <p:spPr>
          <a:xfrm>
            <a:off x="3809518" y="1363724"/>
            <a:ext cx="1963440" cy="614880"/>
          </a:xfrm>
          <a:custGeom>
            <a:avLst/>
            <a:gdLst/>
            <a:ahLst/>
            <a:cxnLst/>
            <a:rect l="0" t="0" r="r" b="b"/>
            <a:pathLst>
              <a:path w="5455" h="1710">
                <a:moveTo>
                  <a:pt x="0" y="610"/>
                </a:moveTo>
                <a:lnTo>
                  <a:pt x="4009" y="610"/>
                </a:lnTo>
                <a:lnTo>
                  <a:pt x="4009" y="0"/>
                </a:lnTo>
                <a:lnTo>
                  <a:pt x="5454" y="854"/>
                </a:lnTo>
                <a:lnTo>
                  <a:pt x="4009" y="1709"/>
                </a:lnTo>
                <a:lnTo>
                  <a:pt x="400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12"/>
          <p:cNvSpPr/>
          <p:nvPr/>
        </p:nvSpPr>
        <p:spPr>
          <a:xfrm>
            <a:off x="3809518" y="3451724"/>
            <a:ext cx="1963440" cy="614880"/>
          </a:xfrm>
          <a:custGeom>
            <a:avLst/>
            <a:gdLst/>
            <a:ahLst/>
            <a:cxnLst/>
            <a:rect l="0" t="0" r="r" b="b"/>
            <a:pathLst>
              <a:path w="5455" h="1710">
                <a:moveTo>
                  <a:pt x="0" y="610"/>
                </a:moveTo>
                <a:lnTo>
                  <a:pt x="4009" y="610"/>
                </a:lnTo>
                <a:lnTo>
                  <a:pt x="4009" y="0"/>
                </a:lnTo>
                <a:lnTo>
                  <a:pt x="5454" y="854"/>
                </a:lnTo>
                <a:lnTo>
                  <a:pt x="4009" y="1709"/>
                </a:lnTo>
                <a:lnTo>
                  <a:pt x="4009" y="1098"/>
                </a:lnTo>
                <a:lnTo>
                  <a:pt x="0" y="1098"/>
                </a:lnTo>
                <a:lnTo>
                  <a:pt x="0" y="610"/>
                </a:lnTo>
              </a:path>
            </a:pathLst>
          </a:custGeom>
          <a:solidFill>
            <a:srgbClr val="FE492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文本占位符 1"/>
          <p:cNvSpPr txBox="1">
            <a:spLocks/>
          </p:cNvSpPr>
          <p:nvPr/>
        </p:nvSpPr>
        <p:spPr>
          <a:xfrm>
            <a:off x="1115616" y="1459942"/>
            <a:ext cx="2005131" cy="518661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Базовые права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文本占位符 1"/>
          <p:cNvSpPr txBox="1">
            <a:spLocks/>
          </p:cNvSpPr>
          <p:nvPr/>
        </p:nvSpPr>
        <p:spPr>
          <a:xfrm>
            <a:off x="6655480" y="1459942"/>
            <a:ext cx="1371135" cy="518661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Должность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文本占位符 1"/>
          <p:cNvSpPr txBox="1">
            <a:spLocks/>
          </p:cNvSpPr>
          <p:nvPr/>
        </p:nvSpPr>
        <p:spPr>
          <a:xfrm>
            <a:off x="827584" y="3590373"/>
            <a:ext cx="2498094" cy="518661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Индивидуальные права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文本占位符 1"/>
          <p:cNvSpPr txBox="1">
            <a:spLocks/>
          </p:cNvSpPr>
          <p:nvPr/>
        </p:nvSpPr>
        <p:spPr>
          <a:xfrm>
            <a:off x="6655480" y="3590373"/>
            <a:ext cx="1917866" cy="518661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Сотрудник</a:t>
            </a:r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65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1800" dirty="0" smtClean="0"/>
              <a:t>Роли в СУМД</a:t>
            </a:r>
            <a:endParaRPr lang="ru-RU" sz="1800" dirty="0"/>
          </a:p>
        </p:txBody>
      </p:sp>
      <p:sp>
        <p:nvSpPr>
          <p:cNvPr id="7" name="文本占位符 1"/>
          <p:cNvSpPr txBox="1">
            <a:spLocks/>
          </p:cNvSpPr>
          <p:nvPr/>
        </p:nvSpPr>
        <p:spPr>
          <a:xfrm>
            <a:off x="467544" y="938048"/>
            <a:ext cx="345638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2600" dirty="0" smtClean="0">
                <a:solidFill>
                  <a:schemeClr val="tx1"/>
                </a:solidFill>
                <a:latin typeface="+mn-lt"/>
              </a:rPr>
              <a:t>Руководитель</a:t>
            </a:r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 - </a:t>
            </a:r>
            <a:r>
              <a:rPr lang="ru-RU" altLang="zh-CN" sz="1900" b="0" dirty="0">
                <a:solidFill>
                  <a:schemeClr val="tx1"/>
                </a:solidFill>
                <a:latin typeface="+mn-lt"/>
              </a:rPr>
              <a:t>с</a:t>
            </a:r>
            <a:r>
              <a:rPr lang="ru-RU" sz="19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воевременно </a:t>
            </a:r>
            <a:r>
              <a:rPr lang="ru-RU" sz="19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реагировать на </a:t>
            </a:r>
            <a:r>
              <a:rPr lang="ru-RU" sz="19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информационные </a:t>
            </a:r>
            <a:r>
              <a:rPr lang="ru-RU" sz="19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письма от </a:t>
            </a:r>
            <a:r>
              <a:rPr lang="ru-RU" sz="19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системы СУМД</a:t>
            </a:r>
            <a:endParaRPr lang="ru-RU" sz="19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2" name="Рисунок 2"/>
          <p:cNvPicPr/>
          <p:nvPr/>
        </p:nvPicPr>
        <p:blipFill>
          <a:blip r:embed="rId3"/>
          <a:stretch/>
        </p:blipFill>
        <p:spPr>
          <a:xfrm>
            <a:off x="323528" y="3014368"/>
            <a:ext cx="466560" cy="418320"/>
          </a:xfrm>
          <a:prstGeom prst="rect">
            <a:avLst/>
          </a:prstGeom>
          <a:ln>
            <a:noFill/>
          </a:ln>
        </p:spPr>
      </p:pic>
      <p:pic>
        <p:nvPicPr>
          <p:cNvPr id="13" name="Рисунок 3"/>
          <p:cNvPicPr/>
          <p:nvPr/>
        </p:nvPicPr>
        <p:blipFill>
          <a:blip r:embed="rId4"/>
          <a:stretch/>
        </p:blipFill>
        <p:spPr>
          <a:xfrm>
            <a:off x="323528" y="3923676"/>
            <a:ext cx="466560" cy="447480"/>
          </a:xfrm>
          <a:prstGeom prst="rect">
            <a:avLst/>
          </a:prstGeom>
          <a:ln>
            <a:noFill/>
          </a:ln>
        </p:spPr>
      </p:pic>
      <p:pic>
        <p:nvPicPr>
          <p:cNvPr id="14" name="Рисунок 4"/>
          <p:cNvPicPr/>
          <p:nvPr/>
        </p:nvPicPr>
        <p:blipFill>
          <a:blip r:embed="rId5"/>
          <a:stretch/>
        </p:blipFill>
        <p:spPr>
          <a:xfrm>
            <a:off x="323528" y="2066900"/>
            <a:ext cx="456480" cy="456480"/>
          </a:xfrm>
          <a:prstGeom prst="rect">
            <a:avLst/>
          </a:prstGeom>
          <a:ln>
            <a:noFill/>
          </a:ln>
        </p:spPr>
      </p:pic>
      <p:pic>
        <p:nvPicPr>
          <p:cNvPr id="15" name="Рисунок 5"/>
          <p:cNvPicPr/>
          <p:nvPr/>
        </p:nvPicPr>
        <p:blipFill>
          <a:blip r:embed="rId3"/>
          <a:stretch/>
        </p:blipFill>
        <p:spPr>
          <a:xfrm>
            <a:off x="4570792" y="3014368"/>
            <a:ext cx="466560" cy="418320"/>
          </a:xfrm>
          <a:prstGeom prst="rect">
            <a:avLst/>
          </a:prstGeom>
          <a:ln>
            <a:noFill/>
          </a:ln>
        </p:spPr>
      </p:pic>
      <p:pic>
        <p:nvPicPr>
          <p:cNvPr id="16" name="Рисунок 6"/>
          <p:cNvPicPr/>
          <p:nvPr/>
        </p:nvPicPr>
        <p:blipFill>
          <a:blip r:embed="rId5"/>
          <a:stretch/>
        </p:blipFill>
        <p:spPr>
          <a:xfrm>
            <a:off x="4589256" y="2066900"/>
            <a:ext cx="456480" cy="456480"/>
          </a:xfrm>
          <a:prstGeom prst="rect">
            <a:avLst/>
          </a:prstGeom>
          <a:ln>
            <a:noFill/>
          </a:ln>
        </p:spPr>
      </p:pic>
      <p:sp>
        <p:nvSpPr>
          <p:cNvPr id="17" name="文本占位符 1"/>
          <p:cNvSpPr txBox="1">
            <a:spLocks/>
          </p:cNvSpPr>
          <p:nvPr/>
        </p:nvSpPr>
        <p:spPr>
          <a:xfrm>
            <a:off x="4589256" y="938048"/>
            <a:ext cx="4303224" cy="7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Согласующий </a:t>
            </a:r>
            <a:r>
              <a:rPr lang="ru-RU" altLang="zh-CN" sz="11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– </a:t>
            </a:r>
            <a:r>
              <a:rPr lang="ru-RU" altLang="zh-CN" sz="12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владелец роли доступа, </a:t>
            </a:r>
            <a:r>
              <a:rPr lang="ru-RU" sz="12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сотрудник </a:t>
            </a:r>
            <a:r>
              <a:rPr lang="ru-RU" sz="12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или </a:t>
            </a:r>
            <a:r>
              <a:rPr lang="ru-RU" sz="12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должность. </a:t>
            </a:r>
            <a:r>
              <a:rPr lang="ru-RU" sz="12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Должен предоставить обратную связь в системе о </a:t>
            </a:r>
            <a:r>
              <a:rPr lang="ru-RU" sz="12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согласовании/не согласовании </a:t>
            </a:r>
            <a:r>
              <a:rPr lang="ru-RU" sz="1200" b="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 Unicode MS"/>
              </a:rPr>
              <a:t>доступа.</a:t>
            </a:r>
            <a:endParaRPr lang="ru-RU" sz="12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lang="ru-RU" sz="11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文本占位符 1"/>
          <p:cNvSpPr txBox="1">
            <a:spLocks/>
          </p:cNvSpPr>
          <p:nvPr/>
        </p:nvSpPr>
        <p:spPr>
          <a:xfrm>
            <a:off x="827584" y="2138908"/>
            <a:ext cx="3156136" cy="41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1500" dirty="0" smtClean="0">
                <a:solidFill>
                  <a:schemeClr val="tx1"/>
                </a:solidFill>
                <a:latin typeface="+mn-lt"/>
              </a:rPr>
              <a:t>Знакомиться с уведомлениями</a:t>
            </a:r>
            <a:endParaRPr lang="ru-RU" sz="15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文本占位符 1"/>
          <p:cNvSpPr txBox="1">
            <a:spLocks/>
          </p:cNvSpPr>
          <p:nvPr/>
        </p:nvSpPr>
        <p:spPr>
          <a:xfrm>
            <a:off x="827584" y="3088740"/>
            <a:ext cx="3156136" cy="418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Вносить изменения в матрицу прав</a:t>
            </a:r>
            <a:endParaRPr lang="ru-RU" sz="11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文本占位符 1"/>
          <p:cNvSpPr txBox="1">
            <a:spLocks/>
          </p:cNvSpPr>
          <p:nvPr/>
        </p:nvSpPr>
        <p:spPr>
          <a:xfrm>
            <a:off x="827584" y="3952836"/>
            <a:ext cx="3156136" cy="418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1800" dirty="0" smtClean="0">
                <a:solidFill>
                  <a:schemeClr val="tx1"/>
                </a:solidFill>
                <a:latin typeface="+mn-lt"/>
              </a:rPr>
              <a:t>Согласовывать копирование прав</a:t>
            </a:r>
            <a:endParaRPr lang="ru-RU" sz="11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文本占位符 1"/>
          <p:cNvSpPr txBox="1">
            <a:spLocks/>
          </p:cNvSpPr>
          <p:nvPr/>
        </p:nvSpPr>
        <p:spPr>
          <a:xfrm>
            <a:off x="5037352" y="2076040"/>
            <a:ext cx="4071152" cy="4811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2500" dirty="0" smtClean="0">
                <a:solidFill>
                  <a:schemeClr val="tx1"/>
                </a:solidFill>
                <a:latin typeface="+mn-lt"/>
              </a:rPr>
              <a:t>Уведомление о копировании прав при кадровых изменениях</a:t>
            </a:r>
            <a:endParaRPr lang="ru-RU" sz="25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文本占位符 1"/>
          <p:cNvSpPr txBox="1">
            <a:spLocks/>
          </p:cNvSpPr>
          <p:nvPr/>
        </p:nvSpPr>
        <p:spPr>
          <a:xfrm>
            <a:off x="5046128" y="3021188"/>
            <a:ext cx="3156136" cy="41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rgbClr val="A2897B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zh-CN" sz="1500" dirty="0" smtClean="0">
                <a:solidFill>
                  <a:schemeClr val="tx1"/>
                </a:solidFill>
                <a:latin typeface="+mn-lt"/>
              </a:rPr>
              <a:t>Согласование доступов</a:t>
            </a:r>
            <a:endParaRPr lang="ru-RU" sz="15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zh-CN" altLang="en-US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252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 thruBlk="1"/>
      </p:transition>
    </mc:Choice>
    <mc:Fallback xmlns="">
      <p:transition spd="slow" advTm="5000">
        <p:fade thruBlk="1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9995ab5e4c825a5b49bc3b6d1914789817971"/>
  <p:tag name="ISPRING_ULTRA_SCORM_COURSE_ID" val="CA699235-BDD5-492C-96F6-23977FA16664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BpF1EjXp5f2WAQAAOUQAAAdAAAAdW5pdmVyc2FsL2NvbW1vbl9tZXNzYWdlcy5sbmetWN1u2zYUvi/QdyAEFNiALW0HtCiGxAEtMTYRmXIlOU42DAIjMTZRScz049a72vX2FHuIAX2g3uwtdkjJSdwfSEoCxIBJ5fvO0TnfOYf04fGHLEUbUZRS5UfWy4MXFhJ5rBKZr46sRXjy4xsLlRXPE56qXBxZubLQ8ejpk8OU56uarwR8f/oEocNMlCUsy5Fe3a6RTI6s+Tiyvdkcs4vI9SZeNKYTa2Sr7JrnW+Sqlfrup9dvPrx89fr7w+ctrg9NMMOuu0+EDNOrFz2IWOh7bgRsxI0YOQ+t0aePf3/6+Od///w7DOwtQpcyYo3aL8PQc5+cadN/9TS98H3CwihwqUMiGkTMC01UXBISxxpdqBqt+UagSqGNFO9RtRaQ0UoWApWpTMyDWMFGXosuY443w5RFPglCn9oh9Zg1ClRRbH8wtLyu1qoAcyVKZMkvU5EYm6Ad8/y6ECWY5hVoC8FftZbwnyrjMj/oNO3jJWWTKPQ8N4gIc3Y71ojkCXIKrs0MZPFxQHwgKHgpintgI6M3A0c4TYcxTOlk6sIn1C5M5Wqdwqca6secQA7mIu9CgUaIDxILgqXnOzpoYApxdM3L8r0qkj193E1UFzFltgcStMM75KHm2BFDjiV0kKIQcdVFNiNBgCckGnvnIGRrxLwhCO8Uau50COKCBFAiJOjCMHxGJ1gLXpfYTv+7+oq5lnO6RTyOAafDt5GqLmFHhxSqwFRaeTDMTEDeLiBtFLvfKOOGFaJrViu5EeBHkYii0xA0GZs4WkVvF/SX6ARTlzgRyMrxllFomp+2mPEtylWFeLLheSzQpYh5DVrfwrNEJuaZzrOx/3st/0C8arvKs7YhMYecPxvqz14P+4pbdQk+VZXIrqsu0zpgrfv38UJr+psu9Hn1+9kPbMKwT73HyUwpszptuu6D83Pj2dAcdTrxwEj1z9ZjexI0vXVMoWGNpeqPIDBN9fyAAZj2R1F2AobmTYuGHk7zqwE2mdcSMIXuy3EGodpz4QxCOAC/JOOAhnBAWorLUladxw5TjU2Cvp7aGE58qajEbTFeiisFJ5xU8E1z+oApZDLdmdA7h5u9URHS0AWXGRCuGvEAZSoz8D/pwbmYkV0Emga/9yZLVaeJKd5UvjNNHmJbZ+LLY9NVoTKzm/JyJ95myBw/xIvm5fzG6HzA+L+pv975uVN+989SQLBvTyMbM5voI7+u1bQnCEpAh8INg8jFYw2HWsh4Fa9hmF6pOk96EjUHdoecYCBr37kn9DMHml3U7v48iATqWTc/ckP2K1OVKH/rIgnxeB9nFn1Q7b1mh+uEUFDdo9wZeDNKMpXB1kG3XRB1myQchtiezkD3QR+Hb4Ez7J9CyzKH7WFIE85hkNubY12lMhdDsA8bEPr9QjqPsOOYuzSUVCrjd80kTOCeELeX6hQu1X3J7Clm0D0/4xOJrAYSmoGz6y1Qvs36tng3X86fm1VpfpA4fH7n94n/AVBLAwQUAAIACAAaRdRIpG7HBfQDAADeEAAAJwAAAHVuaXZlcnNhbC9mbGFzaF9wdWJsaXNoaW5nX3NldHRpbmdzLnhtbOVYX28aRxB/51OsrspjOJzYtYMOLMsG2QoGFy5qrKqyltuB23pv93q7ByFPeW4/RV/6DSrl81R56bfo7C1gCDg5nLpKVSELbnbmN/9nbh0cv0kEmUCmuZINb69a8wjISDEuxw3vVdh+euQRbahkVCgJDU8qjxw3K0GaDwXX8QCMQVZNEEbqemoaXmxMWvf96XRa5TrN7KkSuUF8XY1U4qcZaJAGMj8VdIZfZpaC9uYIJQDwL1FyLtasVAgJHNKlYrkAwhlaLrl1ioq2oDr2fMc2pNHtOFO5ZKdKqIxk42HD++boxH4WPA7qjCcgbUx0E4mWbOqUMW6toGLA3wKJgY9jNPdw3yNTzkzc8J7XnlkYZPc3YQpw5zu1MKcKgyDNHD8BQxk11D06hQbeGL0gOBKbSZrwKMQTYgPQ8M7Cm0Hn4qx10+2FrcHNeXjZcTbsIBS2Xoc7CIUXYae1C39Z+PPrq1a/c9F9eRP2ep3w4upOCiO6FpDAX49YgJFVeRbBMmCBifNkKCkXWKQfhVGDwTIXNBtDqNocsziiQoNHfkph/F1OBTcz7IYadsMtQHqiU4hM36at4ZksB+8OzgGiYZjLZU0cvFjWxOHRmuu+037n1lYrA2oMjWIsHqQVpgX+KmnBNlJyzTX7TIZKsKVDkAyBdWkCKz0xuOWyjZx7HhlhEgS6epJxKjzCDboeLYV1PtSGm6L32qucBLFwSAC5HGyEIoppptcivoy6Lfyo+UNXGdA/ulA40n2s36tcMDJTORH8FohRBNOcJ/grBrLaTGSUqaSgYr8bogVH4yYcpsCOyyi6RhVJjpI4XFIBxmn4OedvyRBGKkNcoBMcRUjn2uFXdwJOqdZ3oHRh4xPXIhfds9brJ9ZByiZURjuCY21AkppHwaczIpVZyGE4IpprKJLCOCvOyvhWfXgaNE9y4dL8TydjBfoRU/I4WnZJzGctKK02ppOiEW1zFdDYghxT4jDxIMLJwmUOZQEjKomSYkZohNNb27aecJVrpLgGdtD64RY6ecJl8TTGKYgaMwZZKcja3rPn+wffHh69qFf9P9/9/vSTQvO9diWoVecW2+m9i7Oc1Efr8zNCn1iiG7JtlSW2UNmG0u0vBvMFtjniA9+unu2bqFiYX+MiGrRO+qfnpN8avOqEg3qZYugq7DsTxVhOI/seWUrGhrIM44f3v3x4/+6v3/4ox/xreebrcgZ0e2W4ei/LcPXdor5aWdKlTMDBPnaDCke74AnH6vxPtOl9HfPlHf6vdOkXvS+6Fn+cLn1QYr/6wfZ/iZh7Wl7a1m5pgb/1PmxPEi55gnG0m3t5iW4e7Nfw3rf1qFJBtPX/STQrfwNQSwMEFAACAAgAGkXUSDiyGvbAAgAAUAoAACEAAAB1bml2ZXJzYWwvZmxhc2hfc2tpbl9zZXR0aW5ncy54bWyVVl1v2jAUfd+vQOyddBUdnZQiQQZSpW6t1qrvTnJJLBw7sh06/v3s2G5sSAjDqoTvPcf3+9JY7DFdfplM4owRxl9BSkwLoSVONsH5wzRtpGR0ljEqgcoZZbxCZLr8um0/cdQix1jsAFxxbtrPCGeHMujMzFfzu/ndNRRrY7u9ZCNjVY3o8YkVbJaibF9w1tB8NJzyWAMnmO51ED8WyWYxhCRYyEcJVeDT5l6f6yg1ByFAu/R9o88oi6AUSBf9bXKbXMnpTF2O/oR2wALLlrb6ps8QrUYFhEm+X+kzjKfq9bAqC30uEyT8laO9VRN0BB4+/nOuzyCD1U39Pz1Sc1bohIacy0X85BCGcjV+2qsbfUYJOiBtaLQKNj33yWK9WHsg+9Wf+1iPK2fkRef1ZCHooqcElpI3EEfuZnSiZB/PjVTzAcsdIkIBfFEHelFOv6BGuGdCWYf7Ax+Y5h7ICjrEOyNNBYnx1wOG8g6fJOt2Vfj+fco8BzkcrNDzsBN2yN8qrWdIT9ghXwnO4ZmS4xn8VGM4rsRrZIt5OftKCxSpq8uXuzmttvSkB1d4pq3AYSqWw1Jod95wBbpqcdTKjEvRmU8xRQdcIIkZ/aVx6bENRsTRicJ2Wn9fxRJLAn3t1vqolrTvsr6GzWiLGXaj+U3oYjP3iVQr/GGKpERZWanfJDGdWJ6aEWVkGvUz9JJUcOCPdMc8Tmt7iFQhvgf+xhi51gxlEq7FMjNYQ87EkZeCOOrPcWwf6Us+baoU+EbVDINrmlBmcCUuSqL+5DuGD8hDwoDSMGWpnqMIf/akJ7ANAIhnpSu/uRhN1RCJCRzAzb0naAMeiiwWqkOHmm0ln2An/fVgJSf96AG8hrRromsUHxcqegjvyq9+htGMb2CJUtFGFky9W8DdDAUr2W0y3Xm+dSOwrRS8rPTnKVRC/Z/kP1BLAwQUAAIACAAaRdRI2lyM28cDAADvDwAAJgAAAHVuaXZlcnNhbC9odG1sX3B1Ymxpc2hpbmdfc2V0dGluZ3MueG1s3VfNbhs3EL7rKYgtcozWzk/tCCsZhi3DQhTJlTZojKIwqOVIy5pLbkmuFOWUc/sUvfQNCuR5ilz6Fh0uJdmKbGflxilaCILE4cw3/zO70cHbTJApaMOVbAa79Z2AgEwU43LSDF7HJ4/3A2IslYwKJaEZSBWQg1YtyouR4CYdgrXIagjCSNPIbTNIrc0bYTibzerc5NrdKlFYxDf1RGVhrsGAtKDDXNA5/th5DiZYIFQAwG+m5EKsVasREnmkV4oVAghnaLnkzikqTm0mgtBzjWhyOdGqkOxICaWJnoyawTf7h+6z5PFIxzwD6UJiWkh0ZNugjHFnBBVD/g5ICnySorV7zwIy48ymzeDpzhMHg+zhJkwJ7l2nDuZIYQykXeBnYCmjlvqjV2jhrTVLgiexuaQZT2K8Ic7/ZnAcXwy7neP2Ra8ft4cXp/GrrrdhC6G4/SbeQijuxN32NvxV4U/Pz9qDbqf38iLu97tx5+xKCiO6FpAoXI9YhJFVhU5gFbDIpkU2kpQLrNFPwmjAYpULqicQqxOOWRxTYSAgP+Uw+a6ggts5NsMONsMlQH5ockjswKWtGVhdQHAF5wHRMMzlqiaev1jVxN7+muuh137l1o1WRtRamqRYPEgrTYvC66Ql21jJNdfcmYyUYCuHxhhlgb4cak5FQLhF35LVrXURsCdcYPyd7G59LO2Gc0lKtVmL4SqOrpST1g89ZcH86J3zpNtYv1eFYGSuCiL4JRCrCCauyPBfCuR6e5CxVllJFdRYYgRnQKYcZsAOqig6RxVZgZI4LXIB1mv4ueDvyAjGSiMu0CnOFqRz4/HrWwHn1JgrULq08ZEv+k7vuP3mkXOQsimVyZbgmG3Icvsg+HROpLJLOQxHQgsDZVIYZ+VdFd/q90+D4VkhfJq/dDKuQT9gSh5GyzaJ+awFldWmdFo2omuuEhpbkGNKPCZeJDgZuCygKmBCJVFSzAlNcB4b19ZTrgqDFN/AHtrc30IvT7gsTxNc9ahRM9CVIHd2nzx99vzbvf0XjXr45/vfH98ptNhUZ4I6dX5VHd26CqtJfbIQPyN0x1rckD1ROnOFyjaU3rzqFytpc8RHoVsIN++WcgV+ndUybB8Ojk7JoD183Y2HjSrp7SnsJJukWCBj96xXScYFpwrjxw+/fPzw/q/f/qjG/Gt15vNqBvT6Vbj6L6twDfzqPbu2diuZgKN64kcPDmvBM4719p9ovNt64J/37Ffpu7uf6XxXfqG+u1eq/v3h87+NgT+tXn7W3nai8Mb3yhrS11/SW7W/AVBLAwQUAAIACAAaRdRIfMLq66YBAAAkBgAAHwAAAHVuaXZlcnNhbC9odG1sX3NraW5fc2V0dGluZ3MuanONlE1vwjAMhu/8iiq7TmhDsLLdgIE0icOkcZt2CMWUijSOktDBEP99TflqWncjvpCXp69jR/G+FeSLRSx4CfbF72L/7u8LDZxm9QbufV006KnTmRHJAmZJCiKRwCpIdv70Ih+uBGXMZGE63304W1PyY+j+WXJhyrgiLDShGULLCO2b0LZU4h+vslNVx4pKbZ5vrEXZjlBakLYtUae8YNjdpFjlAiswZqCP6EOxCHTJI/BMu4Nur9trIq+Ok0nVMcJUcbmbYoztOY/WscaNXDQddbVToPMLX58O+ByOxmEZEImxbxbSauJx30UzqTQYA6e8T2MXJCz4HIRXUGfUGf2Besb1gip0lpjEnunBo4syrXgMtS71By58TOZetW6GLuqcha1tum8l+A50zeq168IDUW3UDReoNMauIzW03vMLKpAvEhmfUj+4IDl3WGfb1L1rof1ROAyHzHtCWHlCK+JFpk2D44ZXb8mHaypZp9SbF5QoKRGJxIoCM/I0tjpG3P4zYNxaHq3SfDrkkzFvA9dr0DNEUWwl2nxiBl//TNjsco5jztbhF1BLAwQUAAIACAAaRdRIPTwv0cEAAADlAQAAGgAAAHVuaXZlcnNhbC9pMThuX3ByZXNldHMueG1snZGxCsIwEIb3PkW43cRupSR1E9wcdJaaphppLyWXWh/flIp0kYBDIP/xfT8kJ3evvmNP48k6VJDzLTCD2jUWbwrOp/2mAEahxqbuHBoF6IDtqkzavMCjN2QCsViBpOAewlAKMU0TtzT42ECuG0MsJq5dL+LpHYrZFMOiwuKW9i/7M4MqyxiT19F24YBVvMe0IIy8VjA7F43cYutA/AIakwBMqsFQAmh9AngMCcCPK0CK75vnpEcK8aNikGK1nip7A1BLAwQUAAIACAAaRdRIsuC9bWQAAABlAAAAHAAAAHVuaXZlcnNhbC9sb2NhbF9zZXR0aW5ncy54bWyzsa/IzVEoSy0qzszPs1Uy1DNQUkjNS85PycxLt1UKDXHTtVBSKC5JzEtJzMnPS7VVystXUrC347LJyU9OzAlOLSkBKixWKMhJrEwtCknNBTJKUv0Sc4Eqn61Y+GzufiV9Oy4AUEsDBBQAAgAIAPeSU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BpF1EgGCTn9RwgAACMgAAApAAAAdW5pdmVyc2FsL3NraW5fY3VzdG9taXphdGlvbl9zZXR0aW5ncy54bWy1Wttu48gRfc9XNBQskACBdaFuDjQKeGnZxMiUVqTtmQQB0RLbFmFetGRLM1roIc/JN+Rh3/IDAfYtP7NYIH+R6iZpkZIsk/ZkOAamq+tUVdetL55B/OQG6jpmoe/+SJgbBiZlzA0e4+FvEBosQi+MphGNKYvre8q9GzjhFz14CDkNqDEjgUMiR+Wz8bCBRuIP6vfkvtaHUVtpt1CvjVu4jzTcUWHuUtIuJRXmtFZTHdQPRCRyI7qgATstdVAvzB4D9CCmEdMDh34dSkXu/FRxBVcRcVzgi4fdNv92mdad1uYfajc7vQ7etWRJkrpI7WhNrbHr9S57chPhRrvTkHZKvyW1JNTsdJqX3V2z1+pIMBpddkFKG192UbvXbre0XQu3AI1kWdFa6q4nXTabMmjD/Ut1NxopvUYDNZtNqa3tOl1ppDQQcEsgQ5b63IGSJilSdycrcrMvoZE6UkbtHdZwV+2gfgt3G41dW1GkRmPv3P3q8u7aU0svJ3PnKwJPhuDkLM+t+onkGizWUQTMFvVXHmEUBcSnH2q//uunX//5n1qakyJ/M47MlCI1IQKZ44cJfFAXg2xGaM+nf56OXOdDbb5mLAwuFmHAwKSLIIx84tWGv00yJLW/DDLc0AhwDfGnBO6BLOheXVtud9qdsrBU12j0mq5F6K9IsB2Hj+HFnCyeHqNwHTillrfcrmjkucETX9RlT8W9c9yeGzOdUb9gH+7zrzxsBV0ppty8LuZfKaRH5tTbe6SlttQKuL3K1z1yAN24scsEVG7y7xx0RR5pMQB9mX/nMQFoKUatx7/XQYx+ZaVyEepoS6OikqQpnkWFq/Wqaj6tovCRO7uIez3QzzgvhB4TPHILG/wrBeIL5ApLRSl1W1/tKT3lgDEdHvaSgQ9aILj55pKShMipYquTm6lsfLbHk6uJrehXtaGaVCXiZfm7Vrf/tdnp/n5QT3ElJZk38nhclIWEsE6jnCzDmk3GNgjEY9vAn6za8Jef//HLz3/770//royf3Fpj3cC1YfqPygKmM3zHDfh7eQNuZzNsWLY51jVs66ZtTCzhoTG2sFYbfg7XaEk2FLEQbVz6BbElRdCo3Yii2HMdMcGbtxusaQl92uRG1g17hk1rpquWPjFqQzOMou0fhGSyZktIoyWJkePGZO5RR6iFZBHzvNGAdnEeQ/CXLV3gDH3iBhdltM/ke924sq3JZGza2NAySm2IAwdpEeGaqguaySaegYyIwL79Nrgt8lBIQLLnVRZyrV9dj+HH4oZcu49LD37YG6yZYgjJlAYlgJA4eAapZ5r3k5nGfQgKEUErEsdfwsgpJE0+dCVk64Y6gdRUrZx8i4vJZEPg3WABqUMXrIS8G2ya8hW2lcknyPHa0JhUBE0+Ql1+rAj6jE2oIWyWgBnynX4l84rgZZgVSFaDC8Lz3dsislgAjntz44brGCjcw1Amohrji8qaTPz9LQRSl8cvVHsiGJwtRo/uhoIpkQMbXgld0JFUrPHs+v5W/7M9kvUx1mxIN21yb1uiX3KlPtmiIGSIOBsSLCia0wVZQyVsYc5xHTHHIy9M+GHt/ogIS/vPd2nrMjT86bs3mFRoeCcsg8MyKIMDy4q9pp27LV3BGw3huf6iFWUc8GYTTBUb8kyffJsQxa6/9pIu/S0C9Wxc1WC9asf7/VU+bP8HY8ykBSs6dDTFDSuBMOzEfMuBzdOrBNSNEaibJv0cGj6/kVYSYExSGUaI3iHmDjxXMOQOPFpNxD1WTN2CE9c9nfN7SAmwqNUkaqfjzW+LHoUL+XOpzulDCOclj5JNcpCBvUuEv0yUc0elwtZi6dYYDDdA5mOSVCDVc31+myon9vYGZ65IdoPCeu7DteeI6vbcJ7EjgJ/XPj0+hz1EoS+oHomzvE42pT+905BkibNE77TaAeK5QEvHKlef74qYieWZem2rsqFifrfg9eyVx0F1cJ+MLdMeywqXAGXiE7ZYwi78wG985WUl1wINj2SQlyy+/iroQHtCRSn1j+WVJwgodd4j8bO8vxgho/FfS8ixZKUIFYOSwPQOlULPrNrSIf2+yYWEJJuOH/r8KauMnTzB0yDJliWr1zdQA+Z5a/eQG3n2EZqYOLeXxQgXlmXeX0jXzHMDWnFJ794y+MosfWrLmiau61BMnrt4SvZJB24a6csc8uDeXkGeei0b0EYPRFLHZdVlil0oay9Qu8l4X7mbk5vSM2H/BuIRaLas8KQSsCj0pvwx6vj1FRj42xlk5JBF/O6djfIc8TL8ksZu+EC8GNjypEPWKdgw5ae6VGSRdsg942Xg5FhTwiHfXehB/1aT1eTYi/RDlKoq4q02b/cz7chwuA6lUznL98RDfoN+ZUf8OeIhv8l7/wTuX0egw5k8Mns/U0iUp5eJHPDQQLSblCcbFXm4BWP+jhrnTEoJRU4/dOhQbGGW69O0mDktb3D9BYsHwfMp44Zj5lux7Jj/nqAwsU/e+vnsHTCXefTl1BbrgALML4sPT6V/miCn8j957j/0RUJFbLuiH2pwXSCLJe/YcQ2lMj7UuNp8lzzGrbJmxntZDimsOQ/1SfREIysMvWoqA75xVkKESaGfN29QP3LToH4uPoNU7MvhC9b+nEYYMsClWWoWaXnuZfZcdSdOjUXYC5N5PFuC6ACuMRkmRygkFSXRYpmlVDLIz8Pxj7ke3dCsS+UIOdecX/0ghso4n9gyG9MHlm9sKeVkBeTYjkogbXP7RMxzFydehIlb00lcMlNtx2FkHovVn+hU2bazr+kTG1HWoXmu561KCIW0PaELeF9y/6Ce32GhQR39GvSQBlCQ9+L/A/gfUEsDBBQAAgAIABtF1EjFe8CSyxgAABM2AAAXAAAAdW5pdmVyc2FsL3VuaXZlcnNhbC5wbmftW2tUU9e2jrU+WhGw1CYIsg9aq7VIRFoBDYmKz+MpDwsiAolIJbWIISIQIA+tlVAJpNUKx6qkahUEBJRKIoRECyS1USJajDRAJFtEE0jcSN6vu4OvUs+4445xzh3j/OAH7LH32utb3/zmnGvNNbL2N5Hh66a/PettBAIxfcP61ZsQiDcBBOINxtTJ8JPF3nm/wpcJGZvWrULUtHs/hm/eJK78dCUCcZE9zZo0Cb5/K319XAYC8c5e59+E3hSAgkB8UrFh9cpoCn6oh1F4ITtHC2EOYA9gv8YesHcxXN/9uzzs1OTcv1/7at2bIT/tX3ghplVxa21xW3RhSeS7R0s+3vJV5/oAZvTcGPmbn53Rrfth4YaGyx90XLioHpllMAz3ZteY8IGpKfPqtbrclsLQvJQLcfX1gQS9rSs1RdEQP2J9KtWWUZTf9MgE+sseDqvU4QKzvDUrftXg2xfRfhKo7/p8jp/W+TAdfzGQFS5ipspqjga9CT+4Fzs4fT7YolPLJF7wLSIhetCV2ybbHk1ytvIq7s3enTd4Ufxb0BsvGmNIzvd4fqIp8OX+jyw3+HJ1pScsIWLfgSVYZ+OUHVTnxfU3I/y/+wEkBhSJTVlphsF6qeb9D9u/CvZQ7qpoZ9Uvdr79uGMd0JMopNtE85jv26qDvZSsivbiYmgCArFeYek17E5IWX+7sDDw9LLly5xj/m3DptjMrL3OcVcc/qlGNfgIBY+97/0NiZ1dHQFOxA2HGyvrzyQ7ORx+PzOGuE7s5PH+BlXlC9zDv8ecnD0bnIhAfPv++ar/d+Cb5g42/WeLJlvY1JQ19IdmucLkWhcAXZnNAaEr2Fev5arOl2dJQw3dGrNOHYSfu3Nj20AWtVg8YK5+webjj+wp0bf1aqys6jmT237ggb3eTv33HfhhB/Xb4rnO4dMj61lut8mfO99w/bIEWrms2GnY1ZU3l2DXi79zkg2uiBNNeawytAD2dMNZNG2nIYjxNOix3aJVhOrvJQft7iC+7N34h22AYR/QTASMVzWaJq0/beQM0EyW5DiJ3/8xxRP4qSoeA/qKDqI8fejGviMc9vbvC4i4VrkP5f5+r9rQ0FekOhdNZnbx6rzn24cU9iFRqvoVsViu0CoRYkyHC/sDfe62PUovIeJQLy2r2R2wsDWodHCZZOhZlz857AfdEY71gWjj4ZqtUpzDqrkyUCa3yRg2WZGMzwMcRvF87hW6zVwk+z2To37hz52bE3jrG39oq3jy+2cRJ62S92ICFiTAHnqwtGdgj0H/UvMqi3zTBjQpAmt6oPFSGEUaucKu/1SKL5D2zIcT70Ga7+6gvKwwwxX8C+entN1pnJfYg6f0HewJEppu9pxhY/8wq2KFuXsslZqM5lcu13cRSfz3Hy809Gjp2YZ+NCPEphba1ddL460gzg5q+phAOBszvN40772egdyX5mb+ITu8sfETs90gFOY9uTYlm+EwMBhz8MWyC3+OjWqjPHoDN8uZR1kMQzYjew6+RvXndmJZzkNYtYaEMeRlLHHQacuD+bgreXBXbt7AcsWVPJua4NatVGaEYMvBjOVYMZhB2/xK/nvJ7CEN/2l7Tyr+6axtZ5QZGKyM+CJFfoqDgs50tr1dt2hMvDeCxct/mzZzW7zyz1AxiT8h5B+/eqvSP3Jf2g8v8yolBrmgL5ahi+3iqQwn046PafD1D+fkPPRcqurN0y5iKLoa4l75OnP/Oyw3eQo1OLy+8qX9qjfmoYCGm8b0EymvyHZO+vti7K7jUF/wzZeZXV857ftt1HtLwRbyWC7XjHVpIiY4lvBXUJKc5Sbe+WerfnwTbGnwBIrvvErmqsYVb4mYaYFY7/JxouNE/5uJNv1qTIeXphMVvQ16tGMYjR6+OtHtgfwuV9udKUvsV0d4sHUN3OahB/13fLQYYVlf+3LtDUMT3+HV+yTfQy0jzHzNojQF1JcMWO5ddwQ5Z2gJt3ZNAMqvqFD/1PUt30o84weUtwg8oadAqSHqWuKWXmJIsB9A4hjyvngdigP1FRKsSk28wnz3OpvYXFFmwzXwKWziVGsXx9Z1/aCFsvkaj8LmiIeUS6N098jHKXn8Rb1Sii3XBVXLFrNkaIDIX4RHkrwACcXmbigyLO813L4TgWvOe3SKGb67ni6UyBcpFBtf12soEMsi+lWjK4mn+9dko5AjUVZUbWGh3h05Qu6zd2dIT2LWUrtW871rC8VspV4inkq+hlv7HWp9CeGPgN1AGxsyJr8/tcOoaw1croSUdpBWRDC4GwBDYrELtKcb27uuO4WP1XgA8ZiHlER+wnQv5tLXPOk/HAqUIDtPfoHZuA2FfApTAFd87C8ClaH+d8WWismFl1EuIsvssDX8hCI36CJaiAxjTQVlHmeumtOSrNQt9qAtAj6VD5mNlNNGcjfDFow++lpg6jcVu3WqWyjxCdXiNRaKjZKy0uVtyNy/xsyTbqWeX4NRb8OcSUp4FAu2DGcmmdTnt9J3ddJK0GiFgUKz8r/sHjj7egzWDBvr3iUVRiW5uIPY8m86fMtCZsxdbeXPAraf2EInFPTXErvP1fOlw/13RMw7dBr68mu8so6BYQlP0AzBxxbGLn4ajewDrnBxBQegeaiABa2SDh4PEJV+wlrpK3gwp+yTGWiYn/FSMTRYgFooEuMEpFbjErYxWGRgbzkkZxG3tEpAO0TpNFAL2EQqFWr4ImQfP/q13JOvETEp7/0yvNFXud3xsxAOsyIHJb6bkbMfQA6QO3CH5EUBfxPt75cyjZS15FM4rIAilGgdi3cDtQC3aEYS7FgSRlQxy2eVyxTIvv2LLXZDwUVfPEAiCLDYfCh1K536r0z9DtofLxuf8MaJjhP9fyEagK1LFEJewii7oD7tT8yWa/n1/PUTGuaNqWsN3RkROafe2LWRWiN9xa2Mbt4ppe8rKpRCxgTOS3qNAt0F0pCmUV0zfHoS7/Lo5i77P7g/3cnB2h5H1JNvX3rR+HMEmWy+ESitizLAFXGRYufj8pfcaUucmq5UvzQR6+lU/sfMV3Cj/rnV+Apt1ItfJL6g8cf8UQl/rnlBcejIqNBbY1/Q1193umPKhaoXplk+dzrtwN1xGv9lNBpoIqaDl5VmiODA++drEfTh1uwy6rAoPlz7ERtzyVKVp+miPaJpl0PnLZomqKS01siTPiX7kQBcmV5dTFBcSBjDAK6Kum3F2SdYbgrrH7JwEbM+YRfjSY8We2Ub2/I1JURUUFpvDG4PfBdGaGlxK2PYH/Rnaqk96t38vambx1AdmA0o37CScOYOL5xlZ09bFuazObs9cP7xeKP4oBX1wV3pggLLSX0DXIlYild+3k3kY7Ziw4PTqAViT+kgam7LsD5A4KfQUhhkeT+D3S8W8G0xY+XxN4cCyjlWP6lPARHbOqSUoO+2TcrDHJ/T64O0SIhrWNy2+zNIeYbjvd9PXMXH4AFujvHalAiNB9IBUSAzBQc1RGHWds/3mash0AYD3mmVi8TvoNnOVZ7O4qwjN8FvbUmmFkyYi/cBkruJVFbslTEehOtrd6SMfLGZvnRVjMtkcE6o/68gHS7fJrP6V7gjzeTjxgCNBwloo8xgI5EjEhk7YM4hiwgsEqHcud9YisK9wrf/bQt9w/pukotPpzGSNhiFuWuGSrjNlWOCSy4AW3jfYiVPImfCqhWO8Pax9/vi8V5ICziHEaeDC7lhcYcxBxOOKjII/fPzUdNFgXNFv17k2yhWFY0lLpSJJamxzWO4y4nUgkIIOjuV+OFuAi3jOnT2bXXUti7er0CbBLIrdRJ0X8G1baYbzB1wScbKR4Wu7Uyv89/tARAxD4f1IHjIMRnS7wChu4DlwqYxQXQym4oibHZHDpOTQlncmLm/oCaLAqeeRrmK9l20Dxf1y0WlK1olUQm3xMnVBEAajWr5ZSfYQjlB5vAYn2BbLVtd34alVyey3aKo1clTvyGAewa30FkQdIF5qGrLX4cqmKbiPcEXKpV0Pt/f/yr4y3L/G2EJ36OFnye7uEINutKMVtRiDZf68JdhHWQXGXK2MFwkHHGwu5bBr+23eLVZ4ujVZAclkfoPUA+BRhQohrCyA2td5qkNGZ1js62Q2rIhrf7fTWLkbEAkNNZpfpapVWNbLCw3CeNm38+lICH71oW4v6bmiaV+fgQSlZc5ltXTYjdOo1ZwJCkJI0liuZQ3Y3OdYY4H7KqyPOoG0czav2TNDaamX4sxPbguSU4v4Agtn5KW5cTFjrVr+Yjxyf35uCtNltnaYBN5S/GMxtyxMbkxANtaGu8nZj4BZDUn+Ymxta8BjM5KzingSOkZAOPgQ32H/mIwvDUJKqnGA8ktUxQ2zRHSx55nwvi0kLWPVDF/VQb6dC6Yt7S1rs7aOx228RADmgPX8h98XZM1ZpptkBp/TBtfQ8Zp/CdoHIL2D5m7B7DZYPZW887/2t8qxoHHgceBx4HHgceBx4HHgceBx4HHgceBx4H/LeDHXUROMznHdwPav73gRfuIEWRrnWeEvEo9D4/UK3cVvDzldv8Ddqj+nsY0wBGSr/huaDoS6Nuer7oRPM05MiI98v96+g7h/b2TNiJ4wf/WsXFoCs54zdXZEvnvQg59gsXYfv+syc1q4mg1lKHUbKHuUOygXYy23T7qAcRSqRBZJI63LXN2urSo9liVuvMYL8IozO7JrEnt4qV1E7uFuYpAMicMj+PkUY0imVBg0RFMR4cPNFcqwSJ2k1nnHGlHzsh36/yH0I/BrUt7CbrgjeTjksZwNtvmx87BD/gAvfYS7vfA/RgkkK1TX6lo0gosq3UNl+UkIc15zsq0plbosFuya/N61OF82xCJ0SEPOcH0yV3gkDOMLYDgcZpEUcrrGU7bCOUt3W3QOuzaoOY0vr1aWFtuw+3xZHf0aDpr6boRWU6URGdY4grSOD0PQKeGSnQzGpRmbSRRbGqJeOshebShJ9Y6y9+CfiINxXZ/Kc1FKcEaeihyBpLM7cmSX5+UqNNfJljbCNQO9XZegUx8cLfRxHGYjgAyLrhYKaSxXCGFtZRhKs3YVzDNCuXNoPch6X2/9y3QIHEiGpgFpkGONQm3xHKRRGLZXOlY5w8GpHALCal8h5ER0ivgK3aEjASeU9I4/ekjZNhrCyDkitrc/o8kOE5itI6ysZPmv5C+qNRUuhWWrtJNtTnKlqufiUwlz0DhRG0JmcfP8tIv+LuApMZSJBUStA/beTyjVsD/li3Usa/54vGEH8W33hXGQntc1oKGXSwkmAU5Wigf/CPhBppz9kkGzpDRvy/ghN7xq4A9Q5gPDQ9mQak+DhzwJZXyYVlAZgkxyBQMB9X3lMlf6gYuSSJDezdlciTuwnMqSJ9EvXeHkmuOE3/FoyTiV5SJAgH8Mijvkr25sHDESA59u00Cxr0V4M4qdPAKAO5boIPJqyPgCn3pWEtz6JDjOxowF1/siGiSF83YbmqUZP0q7AeUAZVi/LBTi6lQ6DuVuCOJJaqA0kpLQr4xsH8HzTEFbJlUNO2aCvZ/kEQizKlpnaQ1yjNda83NXmCLeRUGtvkqk2xJ4ktV+p42204HO2EkoD23SQM2FaieQu4wfKUmY2pnMjrGEPK16uIEBC8BOvtWqY3mc7dSnAi3xSkl6EoxBv1yJHWh8CzvPovr5YPf2qntkYRgo7U4FNBekzt4VoVlRobqYVHu5MrkCnyv3a9SPBlxf0+iPiivOprdFN0zsKQN1xcXqslBAf5fJEzdTPJSnh8p7/kgn2ncalGl2kKqjbe/6b9fby1zg8zQ2ZlJplCgRKkHJe/9YqS7QI2QIL/LQP0nHNwd4mD1EF4D9RUxjMwmh+GYdFBgPIgepF1LHKUQVuGTd74xonNNPsxpKQJROgDCEW4PGbwUw26GiVyimfdP+U2MrSpNo27JvstNXO1MwXqWW4DfCX0ESjRpyLiW0WI+/W1LgaOdPANLJykN211cyGRAiA5wLdr/BWsGBPLWE3rn90qHT2P9jaWGODfExh7HXAtmrZWRU8bu758F2A1au0ZTxcbRwXpbec9TJCOqt+GzUYLtO4GN0c3YaCcbYo/AMb3kmVjeZsLi+EofxvlG6Y5CgnqNfc0nsPhtB7t5Fctvmj/Uthj3FF7W2Mg5SmEmNS4Mlew87PKEzW2rny5SlyrS97h4gFkSRVPAu61qUNx1kGYVxNa6WbBr+dKAL070Jx+b/jdkDA2b7zApptzjOiyyoEOlVUQs3xCqDcmJ52M19VT5Jt09ON3CPdgeTo62n2VM1UU47qotdoOQseRGNDe0ajRYvJlm4icfdYKj4VNIhQNyYnp650AyCmnoGCSZQUlACU1pt0imPYX73+Xibp50DDhOJFjZJSQvHIDbPBp/gYcI8gXY/K57t8/7eCH2FRZq90faTOrISnYSrMGpQYsNYLldvRbDYUN++VEJ6bFcz/DU0C2wcD/zh/6o1g2VPAfyKCJS/Rzy1tKfBpeviGZPR1xto2rqOYscg5nrO8UXYad/qxSu1JFvoIB9B6qwgLjeUyn5MAUpg4oWlLbVT9i+10jgKuyn5ZthaIHtdjWkV4n/PirFXcKX70gHC2B3CKync3chEP4Pzxpli+5WspNhjr5tjAMq8J/wMjolloYttquSgY8UWD+hi+8h4hvR3Gmj+eWZUsSNfc70s286+uYoDKdGkc6ZM2SnYgCxM2irsMWeYEtrrGD46BGSxnCXK9B9ADVS4jOB+22VUnGUoXZZqxzscoPAisbE0QiXLk7lN5svbhqNqfrKMoj8w6hr/qmSJjI307xh8q4XzMEpLLeDqPe2f065mYqvz5PLexssR3CmI8f5ppuk3mZVTO2yK0Uz3sjtHAAr8h62uHO9Ykhur9HOeA/y+1YlWRyel7Vadw+BSLhBalbO7Oc0u543B5dUWrw3WYMqRi34LVCKqW8Ci5eHT853oz85UJ7rsCgYe47Da2d5LuFqBOxMkNBYoDVFNtMWCbrn5F4RDG7PaepnHx0NtL1Kwn3UoikFxgC6QECrGA0L069MXIK9S/3tXzSvbg30ojsMDKG390KynBehE+zjVGKBUsfpMMNZpIS0zNRr4JfzP302H+wwzfPpGE4DB8Dnnm3fblL4TWYac6yoGG7t6EhN4OXaRQ5r5oJOcR0cNJFKGZ7mMhts+aVUMHL2CLq8Ym3+sdE12nl6uwlN7ZvWvR07/B37BDVnernFeSZ6+Gk/BnaXO7yKnly6ovXJYv86OBWFrKhns2Nr4PQUpL78efIPVJdMbL2kauhMnohIJ0fgdL9rZAbrwC1DFM3F6T1f+k0otRabXwwl+Qq++5zKZup4T76JoG6H5zzqw9V8Pt1yvHfkXA9g6wCOIrkJtM5JQUFVWEL7GTPVBdw4eS00b2bAKheQA3q3uUc1c06NztSBAXtbS5nRpMLK58l9Qmw+5hmV2fQssTmWQaIEd2D2Kp3RyaHvjhsmEmuP4+8CWySnzDq/ZnNnbW+zoVnbvHMLz9CbR9h7cVZtfO/DCMdIRLbQdFxoOi0np1b4N1yJ05n2+MBx5e7IbTHSXctnTlyD8TjV6Hg2x7g+Y0O87LNrbWdalXMGHKbelzr41ox7O6pGA3xHniW+dxNWH+cJvEcfyKYPnIvyjUZWJdGaCJbLhI9I4s7YxF0Z9apnmp+l5K+kopn9pUmroafGWP92s3Tj5lGZn69275VPd4vKtDxb7J7VF4WJ51Rk57p6Ds5pvW1P4TVj3TZqcHhn29IXQmK+HhXJe9UL1s7MlQUJ7LoDDAfzee91QM5P1O6ni7F+0YSsGQowiXax0S5wEwwq725+QRF/iCTyYMOBcJg9EbEvrEB7MNJ2bPBSNPuKc1GiWgWW30aX21XWI8c6g05Yfy/HHkVWQsPmIWj6fJDTnYC/tUf9UldIl9Q58GDHMonsx2e1SZjdszaXDyta2rfE8Y8ceH08a/RqCguWKN7AjtwKm4/cqiafeioX2uRNbrRHYf0HF8XKcdYWHP/RquPHbb1aG94EwzLpC7fytRQWbDPVGy6nb8+upaWZBuoLC7TcyNC7m7rPNWrXtNaeza2mncyDqyO7SOPe3njPeg2wXtPcJNEzQpZEKxvIHBVtAs6DMD+roCW4dyBHMPmmeALi6ilvJfpY+55FeV2yx0yjpDqD7ca0OzlKGbzRjxXycHyoiOQnzu+zaRmO62nPkeAyKEGJ/spf/YOpWnapNOekj3bAnXEsUwP5eqtIg65JHOEkVoCvwBGG6cHQE9zctLmypvCyYh9SIAauxuv2espuDDSX0EJ8nmL0s4DitolumLo8dbwidzgi3b9NrUzrpDl3FMf/5cZC1QDYnzD7Rz9B8l+YxZTTR84AR199g2S5HkHfJJjh3DKc3p7NSzMocvSjm4+u7aSCcBHzkRhnJ+eEOZGfHjqZ9D0YNvLLNPRgDUGI730LfvqjR9OqwWm4VK7FgazEnxna9jXSOdSGNeGra1Zt++p/AFBLAwQUAAIACAAbRdRIY1AdNksAAABqAAAAGwAAAHVuaXZlcnNhbC91bml2ZXJzYWwucG5nLnhtbLOxr8jNUShLLSrOzM+zVTLUM1Cyt+PlsikoSi3LTC1XqACKAQUhQEmhEsg1QnDLM1NKMmyVzE2NEWIZqZnpGSW2SqZmpnBBfaCRAFBLAQIAABQAAgAIABpF1EjXp5f2WAQAAOUQAAAdAAAAAAAAAAEAAAAAAAAAAAB1bml2ZXJzYWwvY29tbW9uX21lc3NhZ2VzLmxuZ1BLAQIAABQAAgAIABpF1EikbscF9AMAAN4QAAAnAAAAAAAAAAEAAAAAAJMEAAB1bml2ZXJzYWwvZmxhc2hfcHVibGlzaGluZ19zZXR0aW5ncy54bWxQSwECAAAUAAIACAAaRdRIOLIa9sACAABQCgAAIQAAAAAAAAABAAAAAADMCAAAdW5pdmVyc2FsL2ZsYXNoX3NraW5fc2V0dGluZ3MueG1sUEsBAgAAFAACAAgAGkXUSNpcjNvHAwAA7w8AACYAAAAAAAAAAQAAAAAAywsAAHVuaXZlcnNhbC9odG1sX3B1Ymxpc2hpbmdfc2V0dGluZ3MueG1sUEsBAgAAFAACAAgAGkXUSHzC6uumAQAAJAYAAB8AAAAAAAAAAQAAAAAA1g8AAHVuaXZlcnNhbC9odG1sX3NraW5fc2V0dGluZ3MuanNQSwECAAAUAAIACAAaRdRIPTwv0cEAAADlAQAAGgAAAAAAAAABAAAAAAC5EQAAdW5pdmVyc2FsL2kxOG5fcHJlc2V0cy54bWxQSwECAAAUAAIACAAaRdRIsuC9bWQAAABlAAAAHAAAAAAAAAABAAAAAACyEgAAdW5pdmVyc2FsL2xvY2FsX3NldHRpbmdzLnhtbFBLAQIAABQAAgAIAPeSU0cjtE77+wIAALAIAAAUAAAAAAAAAAEAAAAAAFATAAB1bml2ZXJzYWwvcGxheWVyLnhtbFBLAQIAABQAAgAIABpF1EgGCTn9RwgAACMgAAApAAAAAAAAAAEAAAAAAH0WAAB1bml2ZXJzYWwvc2tpbl9jdXN0b21pemF0aW9uX3NldHRpbmdzLnhtbFBLAQIAABQAAgAIABtF1EjFe8CSyxgAABM2AAAXAAAAAAAAAAAAAAAAAAsfAAB1bml2ZXJzYWwvdW5pdmVyc2FsLnBuZ1BLAQIAABQAAgAIABtF1EhjUB02SwAAAGoAAAAbAAAAAAAAAAEAAAAAAAs4AAB1bml2ZXJzYWwvdW5pdmVyc2FsLnBuZy54bWxQSwUGAAAAAAsACwBJAwAAjzgAAAAA"/>
  <p:tag name="ISPRING_PRESENTATION_TITLE" val="唯美水彩花鸟年终汇报模板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Шаблон &quot;Магнит ИТ&quot;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2438</TotalTime>
  <Words>130</Words>
  <Application>Microsoft Office PowerPoint</Application>
  <PresentationFormat>Произвольный</PresentationFormat>
  <Paragraphs>33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微软雅黑</vt:lpstr>
      <vt:lpstr>宋体</vt:lpstr>
      <vt:lpstr>Arial</vt:lpstr>
      <vt:lpstr>Arial Unicode MS</vt:lpstr>
      <vt:lpstr>Calibri</vt:lpstr>
      <vt:lpstr>Impact</vt:lpstr>
      <vt:lpstr>Shonar Bangla</vt:lpstr>
      <vt:lpstr>华文细黑</vt:lpstr>
      <vt:lpstr>Times New Roman</vt:lpstr>
      <vt:lpstr>微软雅黑 Light</vt:lpstr>
      <vt:lpstr>Шаблон "Магнит ИТ"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Беленикин Евгений Анатольевич</cp:lastModifiedBy>
  <cp:revision>177</cp:revision>
  <dcterms:created xsi:type="dcterms:W3CDTF">2015-10-16T11:59:26Z</dcterms:created>
  <dcterms:modified xsi:type="dcterms:W3CDTF">2018-10-19T13:26:37Z</dcterms:modified>
</cp:coreProperties>
</file>