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8" r:id="rId2"/>
    <p:sldId id="425" r:id="rId3"/>
    <p:sldId id="421" r:id="rId4"/>
    <p:sldId id="420" r:id="rId5"/>
    <p:sldId id="427" r:id="rId6"/>
    <p:sldId id="433" r:id="rId7"/>
    <p:sldId id="432" r:id="rId8"/>
    <p:sldId id="437" r:id="rId9"/>
    <p:sldId id="442" r:id="rId10"/>
    <p:sldId id="435" r:id="rId11"/>
    <p:sldId id="434" r:id="rId12"/>
    <p:sldId id="422" r:id="rId13"/>
    <p:sldId id="445" r:id="rId14"/>
    <p:sldId id="446" r:id="rId15"/>
  </p:sldIdLst>
  <p:sldSz cx="9906000" cy="6858000" type="A4"/>
  <p:notesSz cx="6797675" cy="9926638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">
          <p15:clr>
            <a:srgbClr val="A4A3A4"/>
          </p15:clr>
        </p15:guide>
        <p15:guide id="2" orient="horz" pos="3604">
          <p15:clr>
            <a:srgbClr val="A4A3A4"/>
          </p15:clr>
        </p15:guide>
        <p15:guide id="3" orient="horz" pos="2251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2614">
          <p15:clr>
            <a:srgbClr val="A4A3A4"/>
          </p15:clr>
        </p15:guide>
        <p15:guide id="6" orient="horz" pos="2115">
          <p15:clr>
            <a:srgbClr val="A4A3A4"/>
          </p15:clr>
        </p15:guide>
        <p15:guide id="7" orient="horz" pos="1480">
          <p15:clr>
            <a:srgbClr val="A4A3A4"/>
          </p15:clr>
        </p15:guide>
        <p15:guide id="8" orient="horz" pos="3921">
          <p15:clr>
            <a:srgbClr val="A4A3A4"/>
          </p15:clr>
        </p15:guide>
        <p15:guide id="9" orient="horz" pos="4201">
          <p15:clr>
            <a:srgbClr val="A4A3A4"/>
          </p15:clr>
        </p15:guide>
        <p15:guide id="10" orient="horz" pos="820">
          <p15:clr>
            <a:srgbClr val="A4A3A4"/>
          </p15:clr>
        </p15:guide>
        <p15:guide id="11" pos="368">
          <p15:clr>
            <a:srgbClr val="A4A3A4"/>
          </p15:clr>
        </p15:guide>
        <p15:guide id="12" pos="5872">
          <p15:clr>
            <a:srgbClr val="A4A3A4"/>
          </p15:clr>
        </p15:guide>
        <p15:guide id="13" pos="1124">
          <p15:clr>
            <a:srgbClr val="A4A3A4"/>
          </p15:clr>
        </p15:guide>
        <p15:guide id="14" pos="2088">
          <p15:clr>
            <a:srgbClr val="A4A3A4"/>
          </p15:clr>
        </p15:guide>
        <p15:guide id="15" pos="2334">
          <p15:clr>
            <a:srgbClr val="A4A3A4"/>
          </p15:clr>
        </p15:guide>
        <p15:guide id="16" pos="4152">
          <p15:clr>
            <a:srgbClr val="A4A3A4"/>
          </p15:clr>
        </p15:guide>
        <p15:guide id="17" pos="5705">
          <p15:clr>
            <a:srgbClr val="A4A3A4"/>
          </p15:clr>
        </p15:guide>
        <p15:guide id="18" pos="3907">
          <p15:clr>
            <a:srgbClr val="A4A3A4"/>
          </p15:clr>
        </p15:guide>
        <p15:guide id="19" pos="32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горелов Виталий Сергеевич" initials="ПВС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A94F"/>
    <a:srgbClr val="FFFFFF"/>
    <a:srgbClr val="4BACC6"/>
    <a:srgbClr val="FEC801"/>
    <a:srgbClr val="C9C9C9"/>
    <a:srgbClr val="93CDDD"/>
    <a:srgbClr val="F7B7E0"/>
    <a:srgbClr val="FFC300"/>
    <a:srgbClr val="9EE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8727" autoAdjust="0"/>
  </p:normalViewPr>
  <p:slideViewPr>
    <p:cSldViewPr showGuides="1">
      <p:cViewPr varScale="1">
        <p:scale>
          <a:sx n="111" d="100"/>
          <a:sy n="111" d="100"/>
        </p:scale>
        <p:origin x="1242" y="114"/>
      </p:cViewPr>
      <p:guideLst>
        <p:guide orient="horz" pos="280"/>
        <p:guide orient="horz" pos="3604"/>
        <p:guide orient="horz" pos="2251"/>
        <p:guide orient="horz" pos="3838"/>
        <p:guide orient="horz" pos="2614"/>
        <p:guide orient="horz" pos="2115"/>
        <p:guide orient="horz" pos="1480"/>
        <p:guide orient="horz" pos="3921"/>
        <p:guide orient="horz" pos="4201"/>
        <p:guide orient="horz" pos="820"/>
        <p:guide pos="368"/>
        <p:guide pos="5872"/>
        <p:guide pos="1124"/>
        <p:guide pos="2088"/>
        <p:guide pos="2334"/>
        <p:guide pos="4152"/>
        <p:guide pos="5705"/>
        <p:guide pos="3907"/>
        <p:guide pos="326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3583-AD39-4028-A2B9-AB6CEAF24C4E}" type="datetimeFigureOut">
              <a:rPr lang="ru-RU" smtClean="0"/>
              <a:t>31.10.2018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8B200-5760-4301-B674-565A030C35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294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53066-704A-4E0F-89E8-F2ABA588D5DE}" type="datetimeFigureOut">
              <a:rPr lang="ru-RU" smtClean="0"/>
              <a:t>31.10.2018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4C5C-5816-4A03-97A4-B088FD73E3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87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4C5C-5816-4A03-97A4-B088FD73E30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3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056" y="434380"/>
            <a:ext cx="8732429" cy="2490564"/>
          </a:xfrm>
          <a:solidFill>
            <a:schemeClr val="accent1"/>
          </a:solidFill>
        </p:spPr>
        <p:txBody>
          <a:bodyPr lIns="432000" tIns="432000" rIns="432000" bIns="432000" anchor="t" anchorCtr="0">
            <a:no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814" y="5974804"/>
            <a:ext cx="6144385" cy="60984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5" name="Picture 2" descr="C:\Users\designer5\Desktop\ZN_logo_main_hor_desk_ru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12" y="5949280"/>
            <a:ext cx="1536526" cy="2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1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стро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93" y="406400"/>
            <a:ext cx="8718331" cy="718344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 descr="M:\oform_mass\ДЛЯ ОБМЕНА\2014\04 Апрель\2014-04-01 Улитин презентация газ\Подложки\Подложка 2-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1124744"/>
            <a:ext cx="9902952" cy="1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oform_mass\ДЛЯ ОБМЕНА\2014\04 Апрель\2014-04-01 Улитин презентация газ\Подложки\Подложка 2-0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6245352"/>
            <a:ext cx="9902952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6648" y="6355231"/>
            <a:ext cx="947310" cy="365125"/>
          </a:xfrm>
        </p:spPr>
        <p:txBody>
          <a:bodyPr/>
          <a:lstStyle>
            <a:lvl1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C35C5-1CD5-4BB6-9392-F6517CDC8C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14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заголовка, 3 картинки с подписям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811520" y="4941889"/>
            <a:ext cx="2445544" cy="9731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100" baseline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Описание изображения</a:t>
            </a:r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704436" y="4941889"/>
            <a:ext cx="2445544" cy="9731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100" baseline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Описание изображения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569663" y="4941889"/>
            <a:ext cx="2445544" cy="97425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100" baseline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Описание изображения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7"/>
          </p:nvPr>
        </p:nvSpPr>
        <p:spPr>
          <a:xfrm>
            <a:off x="828744" y="2019163"/>
            <a:ext cx="2445544" cy="26146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8"/>
          </p:nvPr>
        </p:nvSpPr>
        <p:spPr>
          <a:xfrm>
            <a:off x="3714371" y="2019163"/>
            <a:ext cx="2445544" cy="26146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19"/>
          </p:nvPr>
        </p:nvSpPr>
        <p:spPr>
          <a:xfrm>
            <a:off x="6601903" y="2021087"/>
            <a:ext cx="2445544" cy="26146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1388" y="6363366"/>
            <a:ext cx="947310" cy="365125"/>
          </a:xfrm>
        </p:spPr>
        <p:txBody>
          <a:bodyPr/>
          <a:lstStyle>
            <a:lvl1pPr>
              <a:defRPr sz="17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C35C5-1CD5-4BB6-9392-F6517CDC8C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99089" y="406400"/>
            <a:ext cx="8718332" cy="358304"/>
          </a:xfrm>
        </p:spPr>
        <p:txBody>
          <a:bodyPr lIns="0" tIns="0" rIns="0" bIns="0" anchor="t" anchorCtr="0">
            <a:normAutofit/>
          </a:bodyPr>
          <a:lstStyle>
            <a:lvl1pPr algn="l">
              <a:defRPr sz="2100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825867" y="1299840"/>
            <a:ext cx="8230825" cy="72125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700"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861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6132" y="6368621"/>
            <a:ext cx="947310" cy="365125"/>
          </a:xfrm>
        </p:spPr>
        <p:txBody>
          <a:bodyPr/>
          <a:lstStyle>
            <a:lvl1pPr>
              <a:defRPr sz="17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C35C5-1CD5-4BB6-9392-F6517CDC8C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3837" y="406400"/>
            <a:ext cx="8723587" cy="358304"/>
          </a:xfrm>
        </p:spPr>
        <p:txBody>
          <a:bodyPr lIns="0" tIns="0" rIns="0" bIns="0" anchor="t" anchorCtr="0">
            <a:normAutofit/>
          </a:bodyPr>
          <a:lstStyle>
            <a:lvl1pPr algn="l">
              <a:defRPr sz="2100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05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89056" y="434380"/>
            <a:ext cx="8732429" cy="2490564"/>
          </a:xfrm>
          <a:solidFill>
            <a:schemeClr val="accent1"/>
          </a:solidFill>
        </p:spPr>
        <p:txBody>
          <a:bodyPr lIns="432000" tIns="432000" rIns="432000" bIns="432000" anchor="t" anchorCtr="0">
            <a:no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476085" y="815504"/>
            <a:ext cx="38950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1400" spc="0" baseline="0" dirty="0" smtClean="0">
                <a:solidFill>
                  <a:schemeClr val="bg1"/>
                </a:solidFill>
              </a:rPr>
              <a:t>Армянский пер., д. 9/1/1, стр. 1</a:t>
            </a:r>
          </a:p>
          <a:p>
            <a:pPr>
              <a:lnSpc>
                <a:spcPts val="2300"/>
              </a:lnSpc>
            </a:pPr>
            <a:r>
              <a:rPr lang="ru-RU" sz="1400" spc="0" baseline="0" dirty="0" smtClean="0">
                <a:solidFill>
                  <a:schemeClr val="bg1"/>
                </a:solidFill>
              </a:rPr>
              <a:t>Москва, Российская Федерация, 101990</a:t>
            </a:r>
          </a:p>
          <a:p>
            <a:pPr>
              <a:lnSpc>
                <a:spcPts val="2300"/>
              </a:lnSpc>
            </a:pPr>
            <a:r>
              <a:rPr lang="ru-RU" sz="1400" spc="0" baseline="0" dirty="0" smtClean="0">
                <a:solidFill>
                  <a:schemeClr val="bg1"/>
                </a:solidFill>
              </a:rPr>
              <a:t>т. +7 495 748 65 00</a:t>
            </a:r>
          </a:p>
          <a:p>
            <a:pPr>
              <a:lnSpc>
                <a:spcPts val="2300"/>
              </a:lnSpc>
            </a:pPr>
            <a:r>
              <a:rPr lang="ru-RU" sz="1400" spc="0" baseline="0" dirty="0" smtClean="0">
                <a:solidFill>
                  <a:schemeClr val="bg1"/>
                </a:solidFill>
              </a:rPr>
              <a:t>ф. +7 495 748 65 05</a:t>
            </a:r>
          </a:p>
          <a:p>
            <a:pPr>
              <a:lnSpc>
                <a:spcPts val="2300"/>
              </a:lnSpc>
            </a:pPr>
            <a:r>
              <a:rPr lang="ru-RU" sz="1400" spc="0" baseline="0" dirty="0" smtClean="0">
                <a:solidFill>
                  <a:schemeClr val="bg1"/>
                </a:solidFill>
              </a:rPr>
              <a:t>nestro@nestro.ru</a:t>
            </a:r>
          </a:p>
          <a:p>
            <a:pPr>
              <a:lnSpc>
                <a:spcPts val="2300"/>
              </a:lnSpc>
            </a:pPr>
            <a:r>
              <a:rPr lang="ru-RU" sz="1400" spc="0" baseline="0" dirty="0" smtClean="0">
                <a:solidFill>
                  <a:schemeClr val="bg1"/>
                </a:solidFill>
              </a:rPr>
              <a:t>www.zarubezhneft.ru</a:t>
            </a:r>
            <a:endParaRPr lang="ru-RU" sz="1400" spc="0" baseline="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02" y="5932405"/>
            <a:ext cx="1512000" cy="2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2 стро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93" y="406400"/>
            <a:ext cx="8718331" cy="718344"/>
          </a:xfrm>
        </p:spPr>
        <p:txBody>
          <a:bodyPr lIns="0" tIns="0" rIns="0" bIns="0" anchor="t" anchorCtr="0">
            <a:normAutofit/>
          </a:bodyPr>
          <a:lstStyle>
            <a:lvl1pPr algn="l">
              <a:defRPr sz="2100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25867" y="2387600"/>
            <a:ext cx="8230825" cy="33337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825867" y="1654203"/>
            <a:ext cx="8230825" cy="6476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700"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pic>
        <p:nvPicPr>
          <p:cNvPr id="1026" name="Picture 2" descr="M:\oform_mass\ДЛЯ ОБМЕНА\2014\04 Апрель\2014-04-01 Улитин презентация газ\Подложки\Подложка 2-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1124744"/>
            <a:ext cx="9902952" cy="1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oform_mass\ДЛЯ ОБМЕНА\2014\04 Апрель\2014-04-01 Улитин презентация газ\Подложки\Подложка 2-0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6245352"/>
            <a:ext cx="9902952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6648" y="6355231"/>
            <a:ext cx="947310" cy="365125"/>
          </a:xfrm>
        </p:spPr>
        <p:txBody>
          <a:bodyPr/>
          <a:lstStyle>
            <a:lvl1pPr>
              <a:defRPr sz="17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C35C5-1CD5-4BB6-9392-F6517CDC8C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3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35C5-1CD5-4BB6-9392-F6517CDC8C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9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3" r:id="rId4"/>
    <p:sldLayoutId id="2147483662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11" Type="http://schemas.openxmlformats.org/officeDocument/2006/relationships/image" Target="../media/image14.jpg"/><Relationship Id="rId5" Type="http://schemas.microsoft.com/office/2007/relationships/hdphoto" Target="../media/hdphoto1.wdp"/><Relationship Id="rId10" Type="http://schemas.openxmlformats.org/officeDocument/2006/relationships/image" Target="../media/image13.jpg"/><Relationship Id="rId4" Type="http://schemas.openxmlformats.org/officeDocument/2006/relationships/image" Target="../media/image9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056" y="764704"/>
            <a:ext cx="8732429" cy="2160240"/>
          </a:xfrm>
        </p:spPr>
        <p:txBody>
          <a:bodyPr/>
          <a:lstStyle/>
          <a:p>
            <a:r>
              <a:rPr lang="ru-RU" sz="2400" dirty="0" smtClean="0">
                <a:solidFill>
                  <a:prstClr val="white"/>
                </a:solidFill>
              </a:rPr>
              <a:t/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«Развитие информационной системы мониторинга показателей в области</a:t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ОТ, ПБ и ООС</a:t>
            </a:r>
            <a:r>
              <a:rPr lang="ru-RU" sz="2400" dirty="0" smtClean="0">
                <a:solidFill>
                  <a:prstClr val="white"/>
                </a:solidFill>
              </a:rPr>
              <a:t>»</a:t>
            </a:r>
            <a:endParaRPr lang="ru-RU" sz="2400" b="1" u="sng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Управление ОТ, ПБ и ООС; Управление МАСИТ</a:t>
            </a:r>
            <a:endParaRPr lang="ru-RU" dirty="0"/>
          </a:p>
          <a:p>
            <a:r>
              <a:rPr lang="ru-RU" dirty="0" smtClean="0"/>
              <a:t>Август 2018</a:t>
            </a:r>
            <a:endParaRPr lang="ru-RU" dirty="0"/>
          </a:p>
        </p:txBody>
      </p:sp>
      <p:pic>
        <p:nvPicPr>
          <p:cNvPr id="7" name="Picture 2" descr="X:\Zarubezhneft\Brandbook2015\New Brandbook 2015\ZN_brandbook_constant\Documentation\PREZ_foto_podbor\link_final\foto_prez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141662"/>
            <a:ext cx="87264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</a:t>
            </a:r>
            <a:r>
              <a:rPr lang="en-US" dirty="0" smtClean="0"/>
              <a:t>Agile</a:t>
            </a:r>
            <a:r>
              <a:rPr lang="ru-RU" dirty="0" smtClean="0"/>
              <a:t> и </a:t>
            </a:r>
            <a:r>
              <a:rPr lang="en-US" dirty="0" smtClean="0"/>
              <a:t>Waterfall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80792" y="1880828"/>
            <a:ext cx="3744416" cy="309634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«Треугольник проекта»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4593000" y="1532073"/>
            <a:ext cx="720000" cy="72008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ru-RU" sz="3200" b="1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6465168" y="4591541"/>
            <a:ext cx="720000" cy="72008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₽</a:t>
            </a:r>
            <a:endParaRPr lang="ru-RU" b="1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711556" y="4591541"/>
            <a:ext cx="720000" cy="72008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V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42470" y="117704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Сроки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29264" y="4766915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Стоимость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69934" y="4766915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72720" y="127163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Владелец продукта управляет сроками через объем доработок;</a:t>
            </a:r>
            <a:endParaRPr lang="en-US" sz="1050" dirty="0" smtClean="0"/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Раньше получаем прототип;</a:t>
            </a:r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Есть возможность раньше принять решение о завершении проекта</a:t>
            </a:r>
            <a:r>
              <a:rPr lang="ru-RU" sz="1050" dirty="0"/>
              <a:t>;</a:t>
            </a:r>
            <a:endParaRPr lang="en-US" sz="1050" dirty="0" smtClean="0"/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Сокращаются непроизводственные затраты на детализацию проекта в условиях неопределенности.</a:t>
            </a: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1130720" y="3467337"/>
            <a:ext cx="27002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Реализация только нужного функционала;</a:t>
            </a:r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Возможность изменения в ходе реализации;</a:t>
            </a:r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Возможность динамически переприоритезировать задачи.</a:t>
            </a:r>
            <a:endParaRPr lang="ru-RU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7152705" y="3661285"/>
            <a:ext cx="280823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Владелец продукта управляет стоимостью через объем доработок;</a:t>
            </a:r>
          </a:p>
          <a:p>
            <a:pPr marL="171450" indent="-1714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Прозрачная стоимость, которая зависит от ставки специалистов, размера команды и длительности проекта;</a:t>
            </a:r>
          </a:p>
          <a:p>
            <a:pPr marL="171450" indent="-171450">
              <a:buClr>
                <a:srgbClr val="00B050"/>
              </a:buClr>
              <a:buFont typeface="tahoma" panose="020B0604030504040204" pitchFamily="34" charset="0"/>
              <a:buChar char="+"/>
            </a:pPr>
            <a:endParaRPr lang="ru-RU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6685914" y="1330128"/>
            <a:ext cx="252028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Если не было изменений, то общая длительность проекта меньше, чем в </a:t>
            </a:r>
            <a:r>
              <a:rPr lang="en-US" sz="1050" dirty="0" smtClean="0"/>
              <a:t>Agile</a:t>
            </a:r>
            <a:endParaRPr lang="ru-RU" sz="1050" dirty="0" smtClean="0"/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На старте проекта невозможно оценить длительность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6444" y="5385828"/>
            <a:ext cx="3671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жестко фиксируется в ТЗ;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Изменения требуются переоценки проекта;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 позже вносятся изменения, тем они дороже для проекта.</a:t>
            </a:r>
            <a:endParaRPr lang="ru-RU" sz="105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185168" y="5404520"/>
            <a:ext cx="25763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050" dirty="0" smtClean="0"/>
              <a:t>Если в ходе проекта отсутствовали изменения, то стоимость соответствует первоначальной</a:t>
            </a:r>
            <a:endParaRPr lang="en-US" sz="1050" dirty="0" smtClean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570691" y="3356992"/>
            <a:ext cx="720000" cy="72008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76559" y="302182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Качество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76112" y="4074828"/>
            <a:ext cx="19537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ru-RU" sz="1050" dirty="0" smtClean="0"/>
              <a:t>Качество неизменно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9373" y="1291242"/>
            <a:ext cx="678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A94F"/>
                </a:solidFill>
              </a:rPr>
              <a:t>Agile</a:t>
            </a:r>
            <a:endParaRPr lang="ru-RU" dirty="0">
              <a:solidFill>
                <a:srgbClr val="00A94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98505" y="1292451"/>
            <a:ext cx="10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Waterfall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2073" y="3476619"/>
            <a:ext cx="678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A94F"/>
                </a:solidFill>
              </a:rPr>
              <a:t>Agile</a:t>
            </a:r>
            <a:endParaRPr lang="ru-RU" dirty="0">
              <a:solidFill>
                <a:srgbClr val="00A94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61357" y="3710750"/>
            <a:ext cx="678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A94F"/>
                </a:solidFill>
              </a:rPr>
              <a:t>Agile</a:t>
            </a:r>
            <a:endParaRPr lang="ru-RU" dirty="0">
              <a:solidFill>
                <a:srgbClr val="00A94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42079" y="5383564"/>
            <a:ext cx="10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Waterfall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0815" y="5383564"/>
            <a:ext cx="10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Waterfall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Использование </a:t>
            </a:r>
            <a:r>
              <a:rPr lang="en-US" sz="1800" dirty="0" smtClean="0"/>
              <a:t>Agile </a:t>
            </a:r>
            <a:r>
              <a:rPr lang="ru-RU" sz="1800" dirty="0" smtClean="0"/>
              <a:t>рекомендовано для пяти проектов ИТ-стратегии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00243"/>
              </p:ext>
            </p:extLst>
          </p:nvPr>
        </p:nvGraphicFramePr>
        <p:xfrm>
          <a:off x="593840" y="1484784"/>
          <a:ext cx="8719599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657">
                  <a:extLst>
                    <a:ext uri="{9D8B030D-6E8A-4147-A177-3AD203B41FA5}">
                      <a16:colId xmlns:a16="http://schemas.microsoft.com/office/drawing/2014/main" val="3205936957"/>
                    </a:ext>
                  </a:extLst>
                </a:gridCol>
                <a:gridCol w="1245657">
                  <a:extLst>
                    <a:ext uri="{9D8B030D-6E8A-4147-A177-3AD203B41FA5}">
                      <a16:colId xmlns:a16="http://schemas.microsoft.com/office/drawing/2014/main" val="4013026738"/>
                    </a:ext>
                  </a:extLst>
                </a:gridCol>
                <a:gridCol w="1245657">
                  <a:extLst>
                    <a:ext uri="{9D8B030D-6E8A-4147-A177-3AD203B41FA5}">
                      <a16:colId xmlns:a16="http://schemas.microsoft.com/office/drawing/2014/main" val="3773403790"/>
                    </a:ext>
                  </a:extLst>
                </a:gridCol>
                <a:gridCol w="1245657">
                  <a:extLst>
                    <a:ext uri="{9D8B030D-6E8A-4147-A177-3AD203B41FA5}">
                      <a16:colId xmlns:a16="http://schemas.microsoft.com/office/drawing/2014/main" val="3785900440"/>
                    </a:ext>
                  </a:extLst>
                </a:gridCol>
                <a:gridCol w="1245657">
                  <a:extLst>
                    <a:ext uri="{9D8B030D-6E8A-4147-A177-3AD203B41FA5}">
                      <a16:colId xmlns:a16="http://schemas.microsoft.com/office/drawing/2014/main" val="1384294687"/>
                    </a:ext>
                  </a:extLst>
                </a:gridCol>
                <a:gridCol w="1245657">
                  <a:extLst>
                    <a:ext uri="{9D8B030D-6E8A-4147-A177-3AD203B41FA5}">
                      <a16:colId xmlns:a16="http://schemas.microsoft.com/office/drawing/2014/main" val="1800550606"/>
                    </a:ext>
                  </a:extLst>
                </a:gridCol>
                <a:gridCol w="1245657">
                  <a:extLst>
                    <a:ext uri="{9D8B030D-6E8A-4147-A177-3AD203B41FA5}">
                      <a16:colId xmlns:a16="http://schemas.microsoft.com/office/drawing/2014/main" val="1719439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Вовлеченность</a:t>
                      </a:r>
                    </a:p>
                    <a:p>
                      <a:pPr algn="ctr"/>
                      <a:endParaRPr lang="ru-RU" sz="900" b="0" i="0" dirty="0" smtClean="0"/>
                    </a:p>
                    <a:p>
                      <a:pPr algn="ctr"/>
                      <a:r>
                        <a:rPr lang="ru-RU" sz="900" b="0" i="0" dirty="0" smtClean="0"/>
                        <a:t>Владелец продукта может быть</a:t>
                      </a:r>
                      <a:r>
                        <a:rPr lang="ru-RU" sz="900" b="0" i="0" baseline="0" dirty="0" smtClean="0"/>
                        <a:t> определен и готов участвовать в проекте на 50%</a:t>
                      </a:r>
                      <a:endParaRPr lang="ru-RU" sz="900" b="0" i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 smtClean="0"/>
                        <a:t>Итерационность</a:t>
                      </a:r>
                      <a:endParaRPr lang="ru-RU" sz="1050" dirty="0" smtClean="0"/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Платформа и функциональные требования позволяют реализовывать проект частями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Новизна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Проект создает принципиально новый продукт или процесс для компании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Изменчивость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dirty="0" smtClean="0"/>
                        <a:t>Ожидается изменения внешней или внутренней среды для проекта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Срочность</a:t>
                      </a:r>
                    </a:p>
                    <a:p>
                      <a:pPr algn="ctr"/>
                      <a:endParaRPr lang="ru-RU" sz="900" b="0" dirty="0" smtClean="0"/>
                    </a:p>
                    <a:p>
                      <a:pPr algn="ctr"/>
                      <a:r>
                        <a:rPr lang="ru-RU" sz="900" b="0" smtClean="0"/>
                        <a:t>Бизнес готов работать даже </a:t>
                      </a:r>
                      <a:r>
                        <a:rPr lang="ru-RU" sz="900" b="0" dirty="0" smtClean="0"/>
                        <a:t>с прототипом продукта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ИТОГ</a:t>
                      </a:r>
                      <a:endParaRPr lang="ru-RU" sz="105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7216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/>
                          </a:solidFill>
                        </a:rPr>
                        <a:t>Создание</a:t>
                      </a:r>
                      <a:r>
                        <a:rPr lang="ru-RU" sz="1200" baseline="0" dirty="0" smtClean="0">
                          <a:solidFill>
                            <a:schemeClr val="accent6"/>
                          </a:solidFill>
                        </a:rPr>
                        <a:t> КХД и </a:t>
                      </a:r>
                      <a:r>
                        <a:rPr lang="en-US" sz="1200" baseline="0" dirty="0" smtClean="0">
                          <a:solidFill>
                            <a:schemeClr val="accent6"/>
                          </a:solidFill>
                        </a:rPr>
                        <a:t>BI </a:t>
                      </a:r>
                      <a:r>
                        <a:rPr lang="ru-RU" sz="1200" baseline="0" dirty="0" smtClean="0">
                          <a:solidFill>
                            <a:schemeClr val="accent6"/>
                          </a:solidFill>
                        </a:rPr>
                        <a:t>блока </a:t>
                      </a:r>
                      <a:r>
                        <a:rPr lang="en-US" sz="1200" baseline="0" dirty="0" smtClean="0">
                          <a:solidFill>
                            <a:schemeClr val="accent6"/>
                          </a:solidFill>
                        </a:rPr>
                        <a:t>UPSTREAM</a:t>
                      </a:r>
                      <a:endParaRPr lang="ru-RU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5/5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/>
                          </a:solidFill>
                        </a:rPr>
                        <a:t>Развитие</a:t>
                      </a:r>
                      <a:r>
                        <a:rPr lang="ru-RU" sz="1200" baseline="0" dirty="0" smtClean="0">
                          <a:solidFill>
                            <a:schemeClr val="accent6"/>
                          </a:solidFill>
                        </a:rPr>
                        <a:t> систем проектных институтов</a:t>
                      </a:r>
                      <a:endParaRPr lang="ru-RU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ru-RU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4/5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401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/>
                          </a:solidFill>
                        </a:rPr>
                        <a:t>Создание</a:t>
                      </a:r>
                      <a:r>
                        <a:rPr lang="ru-RU" sz="1200" baseline="0" dirty="0" smtClean="0">
                          <a:solidFill>
                            <a:schemeClr val="accent6"/>
                          </a:solidFill>
                        </a:rPr>
                        <a:t> КХД и </a:t>
                      </a:r>
                      <a:r>
                        <a:rPr lang="en-US" sz="1200" baseline="0" dirty="0" smtClean="0">
                          <a:solidFill>
                            <a:schemeClr val="accent6"/>
                          </a:solidFill>
                        </a:rPr>
                        <a:t>BI </a:t>
                      </a:r>
                      <a:r>
                        <a:rPr lang="ru-RU" sz="1200" baseline="0" dirty="0" smtClean="0">
                          <a:solidFill>
                            <a:schemeClr val="accent6"/>
                          </a:solidFill>
                        </a:rPr>
                        <a:t>блока БЭФ</a:t>
                      </a:r>
                      <a:endParaRPr lang="ru-RU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5/5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2883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/>
                          </a:solidFill>
                        </a:rPr>
                        <a:t>Создание</a:t>
                      </a:r>
                      <a:r>
                        <a:rPr lang="ru-RU" sz="1200" baseline="0" dirty="0" smtClean="0">
                          <a:solidFill>
                            <a:schemeClr val="accent6"/>
                          </a:solidFill>
                        </a:rPr>
                        <a:t> пилотного стенда для обучения в виртуальной реальности</a:t>
                      </a:r>
                      <a:endParaRPr lang="ru-RU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ru-RU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4/5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084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/>
                          </a:solidFill>
                        </a:rPr>
                        <a:t>Развитие системы </a:t>
                      </a:r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Nestro</a:t>
                      </a:r>
                      <a:r>
                        <a:rPr lang="en-US" sz="1200" baseline="0" dirty="0" smtClean="0">
                          <a:solidFill>
                            <a:schemeClr val="accent6"/>
                          </a:solidFill>
                        </a:rPr>
                        <a:t> Way</a:t>
                      </a:r>
                      <a:endParaRPr lang="ru-RU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ru-RU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/5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6036608"/>
                  </a:ext>
                </a:extLst>
              </a:tr>
            </a:tbl>
          </a:graphicData>
        </a:graphic>
      </p:graphicFrame>
      <p:sp>
        <p:nvSpPr>
          <p:cNvPr id="14" name="Заголовок 2"/>
          <p:cNvSpPr txBox="1">
            <a:spLocks/>
          </p:cNvSpPr>
          <p:nvPr/>
        </p:nvSpPr>
        <p:spPr>
          <a:xfrm>
            <a:off x="589852" y="970534"/>
            <a:ext cx="8723587" cy="3583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cap="none" dirty="0" smtClean="0">
                <a:solidFill>
                  <a:schemeClr val="accent6"/>
                </a:solidFill>
              </a:rPr>
              <a:t>Применимость </a:t>
            </a:r>
            <a:r>
              <a:rPr lang="en-US" sz="1800" cap="none" dirty="0" smtClean="0">
                <a:solidFill>
                  <a:schemeClr val="accent6"/>
                </a:solidFill>
              </a:rPr>
              <a:t>AGILE </a:t>
            </a:r>
            <a:r>
              <a:rPr lang="ru-RU" sz="1800" cap="none" dirty="0" smtClean="0">
                <a:solidFill>
                  <a:schemeClr val="accent6"/>
                </a:solidFill>
              </a:rPr>
              <a:t>для будущих проектов</a:t>
            </a:r>
            <a:endParaRPr lang="ru-RU" sz="1800" cap="non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7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Пилотный проект позволил выявить болевые точки </a:t>
            </a:r>
            <a:r>
              <a:rPr lang="en-US" dirty="0" smtClean="0"/>
              <a:t>Agile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3837" y="908720"/>
            <a:ext cx="3280706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Выводы и извлеченные уроки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004" y="1555776"/>
            <a:ext cx="1329660" cy="36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Выводы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8452" y="2178437"/>
            <a:ext cx="32760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Agile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-подход при реализации ИТ-проектов эффективен в проектах, где задачи хорошо декомпозируются на независимые или слабо-зависимые подзадачи;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Agile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-подход позволяет раньше получить прототип и работающий функционал;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Agile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-подход требует большего вовлечения в проект бизнес-заказчика;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Опыт использования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Agile-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подхода можно считать успешным.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9024" y="2243187"/>
            <a:ext cx="414441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 проектную команду необходим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аналитик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для раннего прототипирования продукта;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Служба поддержки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 должна быть частью команды разработки;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Скрам-мастер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должен уделять проекту не менее 16 часов в неделю;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Владелец продукта и скрам-мастер должны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сидеть вместе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 командой;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Люди важнее процессов, поэтому особое внимание необходимо уделить отбору членов команды.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9024" y="1555776"/>
            <a:ext cx="2160240" cy="36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Извлеченные уроки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549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</a:t>
            </a:r>
            <a:r>
              <a:rPr lang="en-US" dirty="0" smtClean="0"/>
              <a:t> 1</a:t>
            </a:r>
            <a:r>
              <a:rPr lang="ru-RU" dirty="0" smtClean="0"/>
              <a:t>: Монитор показателей </a:t>
            </a:r>
            <a:r>
              <a:rPr lang="en-US" dirty="0" smtClean="0"/>
              <a:t>HSE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252"/>
            <a:ext cx="9906000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9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2: Еженедельный отчет о происшествиях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874"/>
            <a:ext cx="9906000" cy="44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9855" y="332477"/>
            <a:ext cx="8723587" cy="3583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Цель проекта достигнута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93837" y="908720"/>
            <a:ext cx="4263347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Цель, задачи, сроки и бюджет проекта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004" y="1411760"/>
            <a:ext cx="1329660" cy="274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Цель</a:t>
            </a:r>
            <a:endParaRPr lang="ru-RU" sz="1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8980" y="2506633"/>
            <a:ext cx="1329660" cy="274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Задачи</a:t>
            </a:r>
            <a:endParaRPr lang="ru-RU" sz="1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097016" y="1411760"/>
            <a:ext cx="1329660" cy="274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Срок</a:t>
            </a:r>
            <a:endParaRPr lang="ru-RU" sz="1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245838" y="3251473"/>
            <a:ext cx="1329660" cy="274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Бюджет</a:t>
            </a:r>
            <a:endParaRPr lang="ru-RU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88980" y="2780928"/>
            <a:ext cx="386477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Автоматизировать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сбор показателей по ОТ, ПБ и ООС.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Автоматизировать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публикацию отчетов по "Сводке по 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происшествиям"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и "Экологическая сводка" на Корпоративном портале.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Автоматизировать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подготовку презентаций для руководства.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Расширить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перечень аналитических панелей.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Автоматизировать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производственный контроль 3-4 уровня, управление внутренними 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аудитами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, управление программами корректирующих мероприятий.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Разработать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подсистему хранения и навигации по действующим документам.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Создать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систему индикаторов о статусе выполнения мероприятий.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8980" y="1700808"/>
            <a:ext cx="38647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050"/>
              </a:buClr>
            </a:pP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Повышение эффективности работы сотрудников в части сбора, обработки и анализа показателей по ОТ, ПБ и 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ООС</a:t>
            </a:r>
            <a:endParaRPr lang="ru-R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16645"/>
              </p:ext>
            </p:extLst>
          </p:nvPr>
        </p:nvGraphicFramePr>
        <p:xfrm>
          <a:off x="5097016" y="1783843"/>
          <a:ext cx="4032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5338451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271854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167134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09285441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8209265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3820312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8905009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263933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Дек</a:t>
                      </a:r>
                      <a:r>
                        <a:rPr lang="en-US" sz="800" dirty="0" smtClean="0"/>
                        <a:t>’17</a:t>
                      </a:r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Янв</a:t>
                      </a:r>
                      <a:r>
                        <a:rPr lang="en-US" sz="800" dirty="0" smtClean="0"/>
                        <a:t>’18</a:t>
                      </a:r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Фев</a:t>
                      </a:r>
                      <a:r>
                        <a:rPr lang="en-US" sz="800" dirty="0" smtClean="0"/>
                        <a:t>’18</a:t>
                      </a:r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Мар</a:t>
                      </a:r>
                      <a:r>
                        <a:rPr lang="en-US" sz="800" dirty="0" smtClean="0"/>
                        <a:t>’18</a:t>
                      </a:r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Апр</a:t>
                      </a:r>
                      <a:r>
                        <a:rPr lang="en-US" sz="800" dirty="0" smtClean="0"/>
                        <a:t>’18</a:t>
                      </a:r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Май</a:t>
                      </a:r>
                      <a:r>
                        <a:rPr lang="en-US" sz="800" dirty="0" smtClean="0"/>
                        <a:t>’18</a:t>
                      </a:r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Июн</a:t>
                      </a:r>
                      <a:r>
                        <a:rPr lang="en-US" sz="800" dirty="0" smtClean="0"/>
                        <a:t>’18</a:t>
                      </a:r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Июл</a:t>
                      </a:r>
                      <a:r>
                        <a:rPr lang="en-US" sz="800" dirty="0" smtClean="0"/>
                        <a:t>’18</a:t>
                      </a:r>
                      <a:endParaRPr lang="ru-RU" sz="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280176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868116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56973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37395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595424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49922494"/>
                  </a:ext>
                </a:extLst>
              </a:tr>
            </a:tbl>
          </a:graphicData>
        </a:graphic>
      </p:graphicFrame>
      <p:sp>
        <p:nvSpPr>
          <p:cNvPr id="26" name="Ромб 25"/>
          <p:cNvSpPr/>
          <p:nvPr/>
        </p:nvSpPr>
        <p:spPr>
          <a:xfrm>
            <a:off x="5389854" y="2276872"/>
            <a:ext cx="144016" cy="144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Ромб 41"/>
          <p:cNvSpPr/>
          <p:nvPr/>
        </p:nvSpPr>
        <p:spPr>
          <a:xfrm>
            <a:off x="6325958" y="2620157"/>
            <a:ext cx="144016" cy="144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Ромб 42"/>
          <p:cNvSpPr/>
          <p:nvPr/>
        </p:nvSpPr>
        <p:spPr>
          <a:xfrm>
            <a:off x="6685998" y="2996952"/>
            <a:ext cx="144016" cy="14401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Ромб 43"/>
          <p:cNvSpPr/>
          <p:nvPr/>
        </p:nvSpPr>
        <p:spPr>
          <a:xfrm>
            <a:off x="8628569" y="3316612"/>
            <a:ext cx="144016" cy="14401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омб 46"/>
          <p:cNvSpPr/>
          <p:nvPr/>
        </p:nvSpPr>
        <p:spPr>
          <a:xfrm>
            <a:off x="8958208" y="3690049"/>
            <a:ext cx="144016" cy="144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624967" y="2225769"/>
            <a:ext cx="979050" cy="2462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29.12</a:t>
            </a:r>
          </a:p>
          <a:p>
            <a:r>
              <a:rPr lang="ru-RU" sz="800" dirty="0" smtClean="0"/>
              <a:t>Публикация закупки</a:t>
            </a:r>
            <a:endParaRPr lang="ru-RU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6561071" y="2573890"/>
            <a:ext cx="917015" cy="2462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19.02</a:t>
            </a:r>
          </a:p>
          <a:p>
            <a:r>
              <a:rPr lang="ru-RU" sz="800" dirty="0" smtClean="0"/>
              <a:t>Заключен контракт</a:t>
            </a:r>
            <a:endParaRPr lang="ru-RU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8878157" y="3265509"/>
            <a:ext cx="510935" cy="2462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02.07</a:t>
            </a:r>
          </a:p>
          <a:p>
            <a:r>
              <a:rPr lang="ru-RU" sz="800" dirty="0" smtClean="0"/>
              <a:t>Спринт 08</a:t>
            </a:r>
            <a:endParaRPr lang="ru-RU" sz="800" dirty="0"/>
          </a:p>
        </p:txBody>
      </p:sp>
      <p:cxnSp>
        <p:nvCxnSpPr>
          <p:cNvPr id="31" name="Соединительная линия уступом 30"/>
          <p:cNvCxnSpPr>
            <a:stCxn id="26" idx="2"/>
            <a:endCxn id="42" idx="1"/>
          </p:cNvCxnSpPr>
          <p:nvPr/>
        </p:nvCxnSpPr>
        <p:spPr>
          <a:xfrm rot="16200000" flipH="1">
            <a:off x="5758272" y="2124478"/>
            <a:ext cx="271277" cy="864096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42" idx="2"/>
            <a:endCxn id="43" idx="1"/>
          </p:cNvCxnSpPr>
          <p:nvPr/>
        </p:nvCxnSpPr>
        <p:spPr>
          <a:xfrm rot="16200000" flipH="1">
            <a:off x="6389589" y="2772550"/>
            <a:ext cx="304787" cy="288032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43" idx="2"/>
            <a:endCxn id="44" idx="1"/>
          </p:cNvCxnSpPr>
          <p:nvPr/>
        </p:nvCxnSpPr>
        <p:spPr>
          <a:xfrm rot="16200000" flipH="1">
            <a:off x="7569461" y="2329512"/>
            <a:ext cx="247652" cy="1870563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44" idx="2"/>
            <a:endCxn id="47" idx="1"/>
          </p:cNvCxnSpPr>
          <p:nvPr/>
        </p:nvCxnSpPr>
        <p:spPr>
          <a:xfrm rot="16200000" flipH="1">
            <a:off x="8678678" y="3482526"/>
            <a:ext cx="301429" cy="257631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Ромб 65"/>
          <p:cNvSpPr/>
          <p:nvPr/>
        </p:nvSpPr>
        <p:spPr>
          <a:xfrm>
            <a:off x="6963508" y="3042618"/>
            <a:ext cx="144016" cy="14401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Ромб 66"/>
          <p:cNvSpPr/>
          <p:nvPr/>
        </p:nvSpPr>
        <p:spPr>
          <a:xfrm>
            <a:off x="7241018" y="3088284"/>
            <a:ext cx="144016" cy="14401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Ромб 67"/>
          <p:cNvSpPr/>
          <p:nvPr/>
        </p:nvSpPr>
        <p:spPr>
          <a:xfrm>
            <a:off x="7518528" y="3133950"/>
            <a:ext cx="144016" cy="14401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Ромб 68"/>
          <p:cNvSpPr/>
          <p:nvPr/>
        </p:nvSpPr>
        <p:spPr>
          <a:xfrm>
            <a:off x="7796038" y="3179616"/>
            <a:ext cx="144016" cy="14401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Ромб 69"/>
          <p:cNvSpPr/>
          <p:nvPr/>
        </p:nvSpPr>
        <p:spPr>
          <a:xfrm>
            <a:off x="8073548" y="3225282"/>
            <a:ext cx="144016" cy="14401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Ромб 70"/>
          <p:cNvSpPr/>
          <p:nvPr/>
        </p:nvSpPr>
        <p:spPr>
          <a:xfrm>
            <a:off x="8351058" y="3270948"/>
            <a:ext cx="144016" cy="14401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6931135" y="2942149"/>
            <a:ext cx="515387" cy="2462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05.03</a:t>
            </a:r>
          </a:p>
          <a:p>
            <a:r>
              <a:rPr lang="ru-RU" sz="800" dirty="0" smtClean="0"/>
              <a:t>Спринт 01</a:t>
            </a:r>
            <a:endParaRPr lang="ru-RU" sz="800" dirty="0"/>
          </a:p>
        </p:txBody>
      </p:sp>
      <p:sp>
        <p:nvSpPr>
          <p:cNvPr id="73" name="TextBox 72"/>
          <p:cNvSpPr txBox="1"/>
          <p:nvPr/>
        </p:nvSpPr>
        <p:spPr>
          <a:xfrm>
            <a:off x="9149492" y="3638945"/>
            <a:ext cx="560842" cy="2462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31.07</a:t>
            </a:r>
          </a:p>
          <a:p>
            <a:r>
              <a:rPr lang="ru-RU" sz="800" dirty="0" smtClean="0"/>
              <a:t>Результаты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4686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9855" y="332477"/>
            <a:ext cx="8723587" cy="3583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реализации проекта выбран </a:t>
            </a:r>
            <a:r>
              <a:rPr lang="en-US" sz="1800" dirty="0" smtClean="0"/>
              <a:t>SCRUM</a:t>
            </a:r>
            <a:r>
              <a:rPr lang="ru-RU" sz="1800" dirty="0" smtClean="0"/>
              <a:t> (один из вариантов </a:t>
            </a:r>
            <a:r>
              <a:rPr lang="en-US" sz="1800" dirty="0" smtClean="0"/>
              <a:t>AGILE)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93837" y="908720"/>
            <a:ext cx="6474145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Применение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Agile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проекте «Развитие ИС ОТПБООС» (1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/2)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5498" y="2492896"/>
            <a:ext cx="2575385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Головнева Мария</a:t>
            </a:r>
          </a:p>
          <a:p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</a:rPr>
              <a:t>Владелец продукта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Приоритезация задач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Уточнение требований и приемка работ</a:t>
            </a:r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8353" r="16112" b="38313"/>
          <a:stretch/>
        </p:blipFill>
        <p:spPr>
          <a:xfrm>
            <a:off x="599704" y="3501088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1525498" y="3429000"/>
            <a:ext cx="2695610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Погорелов Виталий</a:t>
            </a:r>
          </a:p>
          <a:p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</a:rPr>
              <a:t>Скрам-мастер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Соблюдение </a:t>
            </a:r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Agile-</a:t>
            </a: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практик командой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Обеспечение команды всем необходимым</a:t>
            </a:r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5498" y="4365104"/>
            <a:ext cx="3221395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Тамбовский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Александр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</a:rPr>
              <a:t>Архитектор, разработчик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Обеспечение архитектурной целостности решений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Реализация задач</a:t>
            </a:r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5498" y="5229200"/>
            <a:ext cx="3089948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Мелехов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Максим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</a:rPr>
              <a:t>Разработчик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Проектирование пользовательских интерфейсов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Реализация задач</a:t>
            </a:r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393305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4" y="4437112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4" y="2564984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39374" r="39366" b="25977"/>
          <a:stretch/>
        </p:blipFill>
        <p:spPr>
          <a:xfrm>
            <a:off x="599704" y="5259853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35" y="393305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70" y="2924944"/>
            <a:ext cx="706284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4" y="1480254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525498" y="1412776"/>
            <a:ext cx="2410275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Компасенко Елена Ивановна</a:t>
            </a:r>
          </a:p>
          <a:p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</a:rPr>
              <a:t>Руководитель проекта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Общее руководство проектом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Контроль сроков и приемка работ</a:t>
            </a:r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35" y="2924944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301879" y="3054112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Шмидт</a:t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Антон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33120" y="2146208"/>
            <a:ext cx="3280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Бизнес-эксперты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Уточнение бизнес-требований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Приемка работ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345751" y="406222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Сафина</a:t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Лилия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625408" y="3054112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Портнов</a:t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Алексей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25408" y="4062224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Игонин</a:t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Михаил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866" y="312137"/>
            <a:ext cx="8723587" cy="35830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SCRUM </a:t>
            </a:r>
            <a:r>
              <a:rPr lang="ru-RU" sz="1800" dirty="0" smtClean="0"/>
              <a:t>показал себя эффективным инструментом командной работы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93837" y="908720"/>
            <a:ext cx="6474145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Применение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Agile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проекте «Развитие ИС ОТПБООС»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(2/2)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98" y="4024642"/>
            <a:ext cx="2805455" cy="210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24" y="4067220"/>
            <a:ext cx="2822752" cy="211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89" y="1628800"/>
            <a:ext cx="2783563" cy="208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6" y="1629253"/>
            <a:ext cx="2782958" cy="208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Выноска со стрелкой влево 1"/>
          <p:cNvSpPr/>
          <p:nvPr/>
        </p:nvSpPr>
        <p:spPr>
          <a:xfrm>
            <a:off x="3512840" y="1628800"/>
            <a:ext cx="961833" cy="2087672"/>
          </a:xfrm>
          <a:prstGeom prst="leftArrowCallout">
            <a:avLst>
              <a:gd name="adj1" fmla="val 13117"/>
              <a:gd name="adj2" fmla="val 14107"/>
              <a:gd name="adj3" fmla="val 10146"/>
              <a:gd name="adj4" fmla="val 83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Daily Scrum</a:t>
            </a:r>
            <a:endParaRPr lang="ru-RU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ru-RU" sz="900" dirty="0" smtClean="0"/>
              <a:t>Ежедневные встречи для планирования на день</a:t>
            </a:r>
            <a:endParaRPr lang="ru-RU" sz="900" dirty="0"/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8347620" y="1628800"/>
            <a:ext cx="961833" cy="2087672"/>
          </a:xfrm>
          <a:prstGeom prst="leftArrowCallout">
            <a:avLst>
              <a:gd name="adj1" fmla="val 13117"/>
              <a:gd name="adj2" fmla="val 14107"/>
              <a:gd name="adj3" fmla="val 10146"/>
              <a:gd name="adj4" fmla="val 83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Scrum </a:t>
            </a:r>
            <a:r>
              <a:rPr lang="ru-RU" sz="1200" dirty="0" smtClean="0"/>
              <a:t>- артефакты</a:t>
            </a:r>
          </a:p>
          <a:p>
            <a:pPr algn="ctr"/>
            <a:endParaRPr lang="en-US" sz="1200" dirty="0" smtClean="0"/>
          </a:p>
          <a:p>
            <a:pPr algn="ctr"/>
            <a:r>
              <a:rPr lang="ru-RU" sz="900" dirty="0" smtClean="0"/>
              <a:t>График сгорания задач, проектные документы, идеи для ретро</a:t>
            </a:r>
            <a:endParaRPr lang="ru-RU" sz="900" dirty="0"/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590525" y="4067559"/>
            <a:ext cx="1050107" cy="2087672"/>
          </a:xfrm>
          <a:prstGeom prst="rightArrowCallout">
            <a:avLst>
              <a:gd name="adj1" fmla="val 5986"/>
              <a:gd name="adj2" fmla="val 13116"/>
              <a:gd name="adj3" fmla="val 13116"/>
              <a:gd name="adj4" fmla="val 80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Scrum</a:t>
            </a:r>
            <a:r>
              <a:rPr lang="ru-RU" sz="1200" dirty="0" smtClean="0"/>
              <a:t>-доска</a:t>
            </a:r>
          </a:p>
          <a:p>
            <a:pPr algn="ctr"/>
            <a:endParaRPr lang="en-US" sz="1200" dirty="0" smtClean="0"/>
          </a:p>
          <a:p>
            <a:pPr algn="ctr"/>
            <a:r>
              <a:rPr lang="ru-RU" sz="900" dirty="0" smtClean="0"/>
              <a:t>Всегда актуальная информация о статусе задач внутри Спринта</a:t>
            </a:r>
            <a:endParaRPr lang="ru-RU" sz="900" dirty="0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5241033" y="4024642"/>
            <a:ext cx="1058590" cy="2087672"/>
          </a:xfrm>
          <a:prstGeom prst="rightArrowCallout">
            <a:avLst>
              <a:gd name="adj1" fmla="val 5986"/>
              <a:gd name="adj2" fmla="val 13116"/>
              <a:gd name="adj3" fmla="val 13116"/>
              <a:gd name="adj4" fmla="val 80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/>
              <a:t>Ретро</a:t>
            </a:r>
          </a:p>
          <a:p>
            <a:pPr algn="ctr"/>
            <a:endParaRPr lang="en-US" sz="1200" dirty="0" smtClean="0"/>
          </a:p>
          <a:p>
            <a:pPr algn="ctr"/>
            <a:r>
              <a:rPr lang="ru-RU" sz="900" dirty="0" smtClean="0"/>
              <a:t>Обязательная процедура обратной связи внутри команды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384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866" y="312137"/>
            <a:ext cx="8831630" cy="358304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Гибкий подход позволил сфокусироваться на важных бизнесу задачах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93837" y="908720"/>
            <a:ext cx="4046942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Выполненные задачи в ходе проекта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866" y="2239942"/>
            <a:ext cx="2774987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Фактические </a:t>
            </a:r>
            <a:r>
              <a:rPr lang="ru-RU" sz="1000" dirty="0"/>
              <a:t>показатели по ОТ, ПБ и ООС  в разрезе сегментов нарастающим итогом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866" y="2834162"/>
            <a:ext cx="2774987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Показатели </a:t>
            </a:r>
            <a:r>
              <a:rPr lang="ru-RU" sz="1000" dirty="0"/>
              <a:t>по происшествиям в области ОТ, ПБ и ООС по </a:t>
            </a:r>
            <a:r>
              <a:rPr lang="ru-RU" sz="1000" dirty="0" smtClean="0"/>
              <a:t>ГК </a:t>
            </a:r>
            <a:r>
              <a:rPr lang="ru-RU" sz="1000" dirty="0"/>
              <a:t>за </a:t>
            </a:r>
            <a:r>
              <a:rPr lang="ru-RU" sz="1000" dirty="0" smtClean="0"/>
              <a:t>период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5866" y="3428382"/>
            <a:ext cx="2774987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Отчет </a:t>
            </a:r>
            <a:r>
              <a:rPr lang="ru-RU" sz="1000" dirty="0"/>
              <a:t>по производственным показателям ОТ, ПБ и ООС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5866" y="4022602"/>
            <a:ext cx="2774987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Планирование и контроль проведения производственного контроля 3 и 4 уровней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5866" y="4616822"/>
            <a:ext cx="2774987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Автоматическая генерация отчета </a:t>
            </a:r>
            <a:r>
              <a:rPr lang="ru-RU" sz="1000" dirty="0"/>
              <a:t>о </a:t>
            </a:r>
            <a:r>
              <a:rPr lang="ru-RU" sz="1000" dirty="0" smtClean="0"/>
              <a:t>несоответствии на основании введенных данных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5866" y="5211042"/>
            <a:ext cx="2774987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Планирование и контроль проведения внутреннего аудита системы управления ОТ, ПБ и ООС</a:t>
            </a:r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5866" y="5805264"/>
            <a:ext cx="2774987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Контроль за выполнением корректирующих мероприятий по итогам аудитов</a:t>
            </a:r>
            <a:endParaRPr lang="ru-RU" sz="1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089184" y="2239051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Еженедельный отчет по происшествиям</a:t>
            </a:r>
            <a:endParaRPr lang="ru-RU" sz="1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089184" y="2753660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Форма ввода для потенциально опасных происшествий</a:t>
            </a:r>
            <a:endParaRPr lang="ru-RU" sz="1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89184" y="3268269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Интеграция со справочником «Контрагенты»</a:t>
            </a:r>
            <a:endParaRPr lang="ru-RU" sz="1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089184" y="3782878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Монитор показателей </a:t>
            </a:r>
            <a:r>
              <a:rPr lang="en-US" sz="1000" dirty="0" smtClean="0"/>
              <a:t>HSE</a:t>
            </a:r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89184" y="4297487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Аналитическая панель «Программа мероприятий по ООС»</a:t>
            </a:r>
            <a:endParaRPr lang="ru-RU" sz="1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9184" y="4812096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Возможность создания отчета в </a:t>
            </a:r>
            <a:r>
              <a:rPr lang="en-US" sz="1000" dirty="0" smtClean="0"/>
              <a:t>PowerPoint </a:t>
            </a:r>
            <a:r>
              <a:rPr lang="ru-RU" sz="1000" dirty="0" smtClean="0"/>
              <a:t>по данным из ОТПБООС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89184" y="5326705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Нормализация справочника «Месторождения»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89184" y="5841312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Механизм хранения отчетных документов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33239" y="4040768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Новый механизм согласования данных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33239" y="3441518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Форма ввода плана производственного контроля 3 и 4 уровня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733239" y="4640018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Аналитическая панель для контроля исполнения плана производственного контроля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33239" y="5838520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Форма ввода корректирующих мероприятий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33239" y="5239268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Форма ввода плана аудитов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29064" y="1825079"/>
            <a:ext cx="2240357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400" u="sng" dirty="0" smtClean="0">
                <a:solidFill>
                  <a:schemeClr val="accent6">
                    <a:lumMod val="75000"/>
                  </a:schemeClr>
                </a:solidFill>
              </a:rPr>
              <a:t>Итоговый перечень задач</a:t>
            </a:r>
            <a:endParaRPr lang="ru-RU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33239" y="2842268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Справочник критерии аудита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733239" y="2243018"/>
            <a:ext cx="2520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Аналитическая панель исполнения плана аудитов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3837" y="1825079"/>
            <a:ext cx="285911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400" u="sng" dirty="0" smtClean="0">
                <a:solidFill>
                  <a:schemeClr val="accent6">
                    <a:lumMod val="75000"/>
                  </a:schemeClr>
                </a:solidFill>
              </a:rPr>
              <a:t>Первоначальный перечень задач</a:t>
            </a:r>
            <a:endParaRPr lang="ru-RU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6132" y="6368621"/>
            <a:ext cx="94731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3656856" y="4149080"/>
            <a:ext cx="216024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56856" y="2239051"/>
            <a:ext cx="0" cy="399546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208583" y="1365639"/>
            <a:ext cx="7157549" cy="4129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Цель проекта достигнута за счет создания новых и актуализации существующих</a:t>
            </a:r>
            <a:br>
              <a:rPr lang="ru-RU" sz="1200" dirty="0" smtClean="0"/>
            </a:br>
            <a:r>
              <a:rPr lang="ru-RU" sz="1200" dirty="0" smtClean="0"/>
              <a:t>форм ввода данных и аналитических панелей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11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4935412" y="1052736"/>
            <a:ext cx="4378030" cy="51845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UPSTREAM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3837" y="1052736"/>
            <a:ext cx="4295259" cy="518457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БЭФ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250860" y="1554276"/>
            <a:ext cx="3240000" cy="32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 ОТПБООС – источник данных для КХД </a:t>
            </a:r>
            <a:r>
              <a:rPr lang="en-US" dirty="0" smtClean="0"/>
              <a:t>USPTREAM</a:t>
            </a:r>
            <a:endParaRPr lang="ru-RU" dirty="0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3568138" y="3031384"/>
            <a:ext cx="1302722" cy="10333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КХД</a:t>
            </a:r>
          </a:p>
          <a:p>
            <a:pPr algn="ctr"/>
            <a:r>
              <a:rPr lang="ru-RU" dirty="0" smtClean="0"/>
              <a:t>БЭФ</a:t>
            </a:r>
            <a:endParaRPr lang="ru-RU" dirty="0"/>
          </a:p>
        </p:txBody>
      </p:sp>
      <p:sp>
        <p:nvSpPr>
          <p:cNvPr id="32" name="Блок-схема: магнитный диск 31"/>
          <p:cNvSpPr/>
          <p:nvPr/>
        </p:nvSpPr>
        <p:spPr>
          <a:xfrm>
            <a:off x="4939128" y="3036769"/>
            <a:ext cx="1302722" cy="10333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КХД</a:t>
            </a:r>
          </a:p>
          <a:p>
            <a:pPr algn="ctr"/>
            <a:r>
              <a:rPr lang="en-US" dirty="0" smtClean="0"/>
              <a:t>UPSTREAM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56856" y="2204864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</a:t>
            </a:r>
            <a:endParaRPr lang="ru-RU" dirty="0"/>
          </a:p>
        </p:txBody>
      </p:sp>
      <p:sp>
        <p:nvSpPr>
          <p:cNvPr id="37" name="Выноска 2 (с границей) 36"/>
          <p:cNvSpPr/>
          <p:nvPr/>
        </p:nvSpPr>
        <p:spPr>
          <a:xfrm>
            <a:off x="1424608" y="2060848"/>
            <a:ext cx="1159667" cy="432048"/>
          </a:xfrm>
          <a:prstGeom prst="accentCallout2">
            <a:avLst>
              <a:gd name="adj1" fmla="val 40713"/>
              <a:gd name="adj2" fmla="val 109942"/>
              <a:gd name="adj3" fmla="val 92626"/>
              <a:gd name="adj4" fmla="val 150704"/>
              <a:gd name="adj5" fmla="val 230301"/>
              <a:gd name="adj6" fmla="val 181701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ЕУС</a:t>
            </a:r>
            <a:endParaRPr lang="ru-RU" sz="1400" dirty="0"/>
          </a:p>
        </p:txBody>
      </p:sp>
      <p:sp>
        <p:nvSpPr>
          <p:cNvPr id="38" name="Выноска 2 (с границей) 37"/>
          <p:cNvSpPr/>
          <p:nvPr/>
        </p:nvSpPr>
        <p:spPr>
          <a:xfrm>
            <a:off x="992560" y="2784044"/>
            <a:ext cx="1159667" cy="432048"/>
          </a:xfrm>
          <a:prstGeom prst="accentCallout2">
            <a:avLst>
              <a:gd name="adj1" fmla="val 40713"/>
              <a:gd name="adj2" fmla="val 109942"/>
              <a:gd name="adj3" fmla="val 50697"/>
              <a:gd name="adj4" fmla="val 155911"/>
              <a:gd name="adj5" fmla="val 108506"/>
              <a:gd name="adj6" fmla="val 212200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АСБУ</a:t>
            </a:r>
            <a:endParaRPr lang="ru-RU" sz="1400" dirty="0"/>
          </a:p>
        </p:txBody>
      </p:sp>
      <p:sp>
        <p:nvSpPr>
          <p:cNvPr id="39" name="Выноска 2 (с границей) 38"/>
          <p:cNvSpPr/>
          <p:nvPr/>
        </p:nvSpPr>
        <p:spPr>
          <a:xfrm>
            <a:off x="1207570" y="3636225"/>
            <a:ext cx="1159667" cy="432048"/>
          </a:xfrm>
          <a:prstGeom prst="accentCallout2">
            <a:avLst>
              <a:gd name="adj1" fmla="val 40713"/>
              <a:gd name="adj2" fmla="val 109942"/>
              <a:gd name="adj3" fmla="val 50697"/>
              <a:gd name="adj4" fmla="val 155911"/>
              <a:gd name="adj5" fmla="val 18657"/>
              <a:gd name="adj6" fmla="val 193603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ККР</a:t>
            </a:r>
            <a:endParaRPr lang="ru-RU" sz="1400" dirty="0"/>
          </a:p>
        </p:txBody>
      </p:sp>
      <p:sp>
        <p:nvSpPr>
          <p:cNvPr id="40" name="Выноска 2 (с границей) 39"/>
          <p:cNvSpPr/>
          <p:nvPr/>
        </p:nvSpPr>
        <p:spPr>
          <a:xfrm>
            <a:off x="7589493" y="1640285"/>
            <a:ext cx="1159667" cy="432048"/>
          </a:xfrm>
          <a:prstGeom prst="accentCallout2">
            <a:avLst>
              <a:gd name="adj1" fmla="val 70663"/>
              <a:gd name="adj2" fmla="val -9077"/>
              <a:gd name="adj3" fmla="val 86636"/>
              <a:gd name="adj4" fmla="val -42702"/>
              <a:gd name="adj5" fmla="val 304176"/>
              <a:gd name="adj6" fmla="val -118822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 УМР</a:t>
            </a:r>
          </a:p>
        </p:txBody>
      </p:sp>
      <p:sp>
        <p:nvSpPr>
          <p:cNvPr id="41" name="Выноска 2 (с границей) 40"/>
          <p:cNvSpPr/>
          <p:nvPr/>
        </p:nvSpPr>
        <p:spPr>
          <a:xfrm>
            <a:off x="7905328" y="2276872"/>
            <a:ext cx="1277388" cy="432048"/>
          </a:xfrm>
          <a:prstGeom prst="accentCallout2">
            <a:avLst>
              <a:gd name="adj1" fmla="val 70663"/>
              <a:gd name="adj2" fmla="val -9077"/>
              <a:gd name="adj3" fmla="val 86636"/>
              <a:gd name="adj4" fmla="val -42702"/>
              <a:gd name="adj5" fmla="val 204344"/>
              <a:gd name="adj6" fmla="val -131468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 КапСтрой</a:t>
            </a:r>
            <a:endParaRPr lang="ru-RU" sz="1400" dirty="0"/>
          </a:p>
        </p:txBody>
      </p:sp>
      <p:sp>
        <p:nvSpPr>
          <p:cNvPr id="42" name="Выноска 2 (с границей) 41"/>
          <p:cNvSpPr/>
          <p:nvPr/>
        </p:nvSpPr>
        <p:spPr>
          <a:xfrm>
            <a:off x="7786298" y="2958252"/>
            <a:ext cx="1159667" cy="432048"/>
          </a:xfrm>
          <a:prstGeom prst="accentCallout2">
            <a:avLst>
              <a:gd name="adj1" fmla="val 33902"/>
              <a:gd name="adj2" fmla="val -8050"/>
              <a:gd name="adj3" fmla="val 33559"/>
              <a:gd name="adj4" fmla="val -72395"/>
              <a:gd name="adj5" fmla="val 92533"/>
              <a:gd name="adj6" fmla="val -118078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АИС ЦНО</a:t>
            </a:r>
            <a:endParaRPr lang="ru-RU" sz="1400" dirty="0"/>
          </a:p>
        </p:txBody>
      </p:sp>
      <p:sp>
        <p:nvSpPr>
          <p:cNvPr id="43" name="Выноска 2 (с границей) 42"/>
          <p:cNvSpPr/>
          <p:nvPr/>
        </p:nvSpPr>
        <p:spPr>
          <a:xfrm>
            <a:off x="7401272" y="3620505"/>
            <a:ext cx="1544693" cy="432048"/>
          </a:xfrm>
          <a:prstGeom prst="accentCallout2">
            <a:avLst>
              <a:gd name="adj1" fmla="val 78649"/>
              <a:gd name="adj2" fmla="val -6101"/>
              <a:gd name="adj3" fmla="val 79176"/>
              <a:gd name="adj4" fmla="val -52235"/>
              <a:gd name="adj5" fmla="val 32634"/>
              <a:gd name="adj6" fmla="val -70804"/>
            </a:avLst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 МП</a:t>
            </a:r>
            <a:br>
              <a:rPr lang="ru-RU" sz="1400" dirty="0" smtClean="0"/>
            </a:br>
            <a:r>
              <a:rPr lang="ru-RU" sz="1400" dirty="0" smtClean="0"/>
              <a:t>ОТ, ПБ и ООС</a:t>
            </a:r>
            <a:endParaRPr lang="ru-RU" sz="1400" dirty="0"/>
          </a:p>
        </p:txBody>
      </p:sp>
      <p:sp>
        <p:nvSpPr>
          <p:cNvPr id="44" name="Выгнутая вверх стрелка 43"/>
          <p:cNvSpPr/>
          <p:nvPr/>
        </p:nvSpPr>
        <p:spPr>
          <a:xfrm>
            <a:off x="4617825" y="2993295"/>
            <a:ext cx="538141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0800000">
            <a:off x="4607581" y="3353961"/>
            <a:ext cx="538141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Выноска 2 (с границей) 47"/>
          <p:cNvSpPr/>
          <p:nvPr/>
        </p:nvSpPr>
        <p:spPr>
          <a:xfrm>
            <a:off x="6537176" y="4828673"/>
            <a:ext cx="1112645" cy="432048"/>
          </a:xfrm>
          <a:prstGeom prst="accentCallout2">
            <a:avLst>
              <a:gd name="adj1" fmla="val 78649"/>
              <a:gd name="adj2" fmla="val -6101"/>
              <a:gd name="adj3" fmla="val 72659"/>
              <a:gd name="adj4" fmla="val -35411"/>
              <a:gd name="adj5" fmla="val -133087"/>
              <a:gd name="adj6" fmla="val -69459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АСОДУ</a:t>
            </a:r>
            <a:endParaRPr lang="ru-RU" sz="1400" dirty="0"/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7829842" y="4183862"/>
            <a:ext cx="1421744" cy="644811"/>
          </a:xfrm>
          <a:prstGeom prst="wedgeRectCallout">
            <a:avLst>
              <a:gd name="adj1" fmla="val -31179"/>
              <a:gd name="adj2" fmla="val -57741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50"/>
              </a:buClr>
            </a:pPr>
            <a:r>
              <a:rPr lang="ru-RU" sz="900" dirty="0" smtClean="0"/>
              <a:t>Обеспечение процесса </a:t>
            </a:r>
            <a:r>
              <a:rPr lang="ru-RU" sz="900" dirty="0"/>
              <a:t>сбора, </a:t>
            </a:r>
            <a:r>
              <a:rPr lang="ru-RU" sz="900" dirty="0" smtClean="0"/>
              <a:t>хранения и анализа информации по ОТ, ПБ и ООС</a:t>
            </a:r>
            <a:endParaRPr lang="ru-RU" sz="300" dirty="0"/>
          </a:p>
        </p:txBody>
      </p:sp>
      <p:sp>
        <p:nvSpPr>
          <p:cNvPr id="50" name="Выноска 2 (с границей) 49"/>
          <p:cNvSpPr/>
          <p:nvPr/>
        </p:nvSpPr>
        <p:spPr>
          <a:xfrm>
            <a:off x="3944888" y="5201979"/>
            <a:ext cx="1159667" cy="432048"/>
          </a:xfrm>
          <a:prstGeom prst="accentCallout2">
            <a:avLst>
              <a:gd name="adj1" fmla="val 66669"/>
              <a:gd name="adj2" fmla="val -6846"/>
              <a:gd name="adj3" fmla="val 4774"/>
              <a:gd name="adj4" fmla="val -22618"/>
              <a:gd name="adj5" fmla="val -192986"/>
              <a:gd name="adj6" fmla="val 13586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КСУ НСИ</a:t>
            </a:r>
            <a:endParaRPr lang="ru-RU" sz="1400" dirty="0"/>
          </a:p>
        </p:txBody>
      </p:sp>
      <p:sp>
        <p:nvSpPr>
          <p:cNvPr id="51" name="Выноска 2 (с границей) 50"/>
          <p:cNvSpPr/>
          <p:nvPr/>
        </p:nvSpPr>
        <p:spPr>
          <a:xfrm>
            <a:off x="4402313" y="5706035"/>
            <a:ext cx="1159667" cy="432048"/>
          </a:xfrm>
          <a:prstGeom prst="accentCallout2">
            <a:avLst>
              <a:gd name="adj1" fmla="val 60679"/>
              <a:gd name="adj2" fmla="val 104734"/>
              <a:gd name="adj3" fmla="val -3212"/>
              <a:gd name="adj4" fmla="val 129875"/>
              <a:gd name="adj5" fmla="val -278841"/>
              <a:gd name="adj6" fmla="val 88717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МТО</a:t>
            </a:r>
            <a:endParaRPr lang="ru-RU" sz="1400" dirty="0"/>
          </a:p>
        </p:txBody>
      </p:sp>
      <p:sp>
        <p:nvSpPr>
          <p:cNvPr id="54" name="Выноска 2 (с границей) 53"/>
          <p:cNvSpPr/>
          <p:nvPr/>
        </p:nvSpPr>
        <p:spPr>
          <a:xfrm>
            <a:off x="6670880" y="4247535"/>
            <a:ext cx="1112645" cy="432048"/>
          </a:xfrm>
          <a:prstGeom prst="accentCallout2">
            <a:avLst>
              <a:gd name="adj1" fmla="val 78649"/>
              <a:gd name="adj2" fmla="val -6101"/>
              <a:gd name="adj3" fmla="val 48408"/>
              <a:gd name="adj4" fmla="val -34555"/>
              <a:gd name="adj5" fmla="val -27265"/>
              <a:gd name="adj6" fmla="val -66891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АИС ПЭИ</a:t>
            </a:r>
            <a:endParaRPr lang="ru-RU" sz="1400" dirty="0"/>
          </a:p>
        </p:txBody>
      </p:sp>
      <p:sp>
        <p:nvSpPr>
          <p:cNvPr id="55" name="Выноска 2 (с границей) 54"/>
          <p:cNvSpPr/>
          <p:nvPr/>
        </p:nvSpPr>
        <p:spPr>
          <a:xfrm>
            <a:off x="6670880" y="1125324"/>
            <a:ext cx="1159667" cy="432048"/>
          </a:xfrm>
          <a:prstGeom prst="accentCallout2">
            <a:avLst>
              <a:gd name="adj1" fmla="val 70663"/>
              <a:gd name="adj2" fmla="val -9077"/>
              <a:gd name="adj3" fmla="val 86636"/>
              <a:gd name="adj4" fmla="val -42702"/>
              <a:gd name="adj5" fmla="val 200559"/>
              <a:gd name="adj6" fmla="val -72826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 МГД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4379" y="6370073"/>
            <a:ext cx="4421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6"/>
                </a:solidFill>
              </a:rPr>
              <a:t>Проект «КХД и </a:t>
            </a:r>
            <a:r>
              <a:rPr lang="en-US" sz="1100" dirty="0" smtClean="0">
                <a:solidFill>
                  <a:schemeClr val="accent6"/>
                </a:solidFill>
              </a:rPr>
              <a:t>BI </a:t>
            </a:r>
            <a:r>
              <a:rPr lang="ru-RU" sz="1100" dirty="0" smtClean="0">
                <a:solidFill>
                  <a:schemeClr val="accent6"/>
                </a:solidFill>
              </a:rPr>
              <a:t>блока </a:t>
            </a:r>
            <a:r>
              <a:rPr lang="en-US" sz="1100" dirty="0" smtClean="0">
                <a:solidFill>
                  <a:schemeClr val="accent6"/>
                </a:solidFill>
              </a:rPr>
              <a:t>UPSTREAM</a:t>
            </a:r>
            <a:r>
              <a:rPr lang="ru-RU" sz="1100" dirty="0" smtClean="0">
                <a:solidFill>
                  <a:schemeClr val="accent6"/>
                </a:solidFill>
              </a:rPr>
              <a:t>»</a:t>
            </a:r>
            <a:r>
              <a:rPr lang="ru-RU" sz="1100" dirty="0">
                <a:solidFill>
                  <a:schemeClr val="accent6"/>
                </a:solidFill>
              </a:rPr>
              <a:t> </a:t>
            </a:r>
            <a:r>
              <a:rPr lang="ru-RU" sz="1100" dirty="0" smtClean="0">
                <a:solidFill>
                  <a:schemeClr val="accent6"/>
                </a:solidFill>
              </a:rPr>
              <a:t>будет инициирован в </a:t>
            </a:r>
            <a:r>
              <a:rPr lang="en-US" sz="1100" dirty="0" smtClean="0">
                <a:solidFill>
                  <a:schemeClr val="accent6"/>
                </a:solidFill>
              </a:rPr>
              <a:t>Q3’18</a:t>
            </a:r>
            <a:endParaRPr lang="ru-RU" sz="1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AGILE </a:t>
            </a:r>
            <a:r>
              <a:rPr lang="ru-RU" dirty="0" smtClean="0"/>
              <a:t>позволяет раньше получить нужный бизнесу результат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920551" y="2204864"/>
            <a:ext cx="1211633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Спринт 1</a:t>
            </a:r>
            <a:endParaRPr lang="ru-RU" sz="1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920552" y="4293096"/>
            <a:ext cx="2181182" cy="7200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Проектирование</a:t>
            </a:r>
            <a:endParaRPr lang="ru-RU" sz="1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173740" y="4293096"/>
            <a:ext cx="3939499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Разработка</a:t>
            </a:r>
            <a:endParaRPr lang="ru-RU" sz="12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7264584" y="4293096"/>
            <a:ext cx="2029838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Исправление</a:t>
            </a:r>
            <a:endParaRPr lang="ru-RU" sz="12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165815" y="2204864"/>
            <a:ext cx="1211633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Спринт 2</a:t>
            </a:r>
            <a:endParaRPr lang="ru-RU" sz="12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411079" y="2204864"/>
            <a:ext cx="1211633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Спринт 3</a:t>
            </a:r>
            <a:endParaRPr lang="ru-RU" sz="12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656343" y="2204864"/>
            <a:ext cx="1211633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Спринт 4</a:t>
            </a:r>
            <a:endParaRPr lang="ru-RU" sz="12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901606" y="2204864"/>
            <a:ext cx="1211633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Спринт 5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48544" y="1988840"/>
            <a:ext cx="0" cy="302433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85248" y="2060848"/>
            <a:ext cx="0" cy="295232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16630" y="5121740"/>
            <a:ext cx="125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Бюджет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+ Сроки 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837" y="908720"/>
            <a:ext cx="4793941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Преимущества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AGILE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условиях изменений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26242" y="2328125"/>
            <a:ext cx="1395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AGILE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372520" y="4387100"/>
            <a:ext cx="168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WATERFALL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228" y="3039179"/>
            <a:ext cx="1929429" cy="8568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12" y="5154748"/>
            <a:ext cx="1929429" cy="8568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548" y="3039179"/>
            <a:ext cx="1929429" cy="8568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869" y="3039179"/>
            <a:ext cx="1929429" cy="856849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>
            <a:off x="2946925" y="3458803"/>
            <a:ext cx="141633" cy="7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5086957" y="3453470"/>
            <a:ext cx="113069" cy="78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856" y="5154749"/>
            <a:ext cx="1929429" cy="856849"/>
          </a:xfrm>
          <a:prstGeom prst="rect">
            <a:avLst/>
          </a:prstGeom>
        </p:spPr>
      </p:pic>
      <p:sp>
        <p:nvSpPr>
          <p:cNvPr id="33" name="Стрелка вправо 32"/>
          <p:cNvSpPr/>
          <p:nvPr/>
        </p:nvSpPr>
        <p:spPr>
          <a:xfrm>
            <a:off x="7055170" y="5648021"/>
            <a:ext cx="323138" cy="57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6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3837" y="406400"/>
            <a:ext cx="9111691" cy="358304"/>
          </a:xfrm>
        </p:spPr>
        <p:txBody>
          <a:bodyPr>
            <a:noAutofit/>
          </a:bodyPr>
          <a:lstStyle/>
          <a:p>
            <a:r>
              <a:rPr lang="en-US" sz="1800" dirty="0" smtClean="0"/>
              <a:t>Agile</a:t>
            </a:r>
            <a:r>
              <a:rPr lang="ru-RU" sz="1800" dirty="0" smtClean="0"/>
              <a:t> дает результат быстрее, но дороже и требует большего вовлечения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93837" y="908720"/>
            <a:ext cx="3981218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Преимущества и ограничения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AGILE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812" y="3421012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₽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304" y="1693746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t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12" y="5158933"/>
            <a:ext cx="63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%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0591" y="3212976"/>
            <a:ext cx="345901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96975" y="3212976"/>
            <a:ext cx="78945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40591" y="3705673"/>
            <a:ext cx="648072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88663" y="3705673"/>
            <a:ext cx="648072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36735" y="3705673"/>
            <a:ext cx="648072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84807" y="3705673"/>
            <a:ext cx="648072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34799" y="3705673"/>
            <a:ext cx="648072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82871" y="3705673"/>
            <a:ext cx="648072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30943" y="3705673"/>
            <a:ext cx="648072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79015" y="3705673"/>
            <a:ext cx="648072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40591" y="3064615"/>
            <a:ext cx="0" cy="118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96975" y="3055301"/>
            <a:ext cx="0" cy="1188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Правая фигурная скобка 21"/>
          <p:cNvSpPr/>
          <p:nvPr/>
        </p:nvSpPr>
        <p:spPr>
          <a:xfrm rot="5400000">
            <a:off x="3100184" y="2536990"/>
            <a:ext cx="132657" cy="3460923"/>
          </a:xfrm>
          <a:prstGeom prst="rightBrace">
            <a:avLst>
              <a:gd name="adj1" fmla="val 7336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486678" y="4304129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/>
                </a:solidFill>
              </a:rPr>
              <a:t>Бюджет проекта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2092674" y="1577597"/>
            <a:ext cx="360040" cy="360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решение 27"/>
          <p:cNvSpPr/>
          <p:nvPr/>
        </p:nvSpPr>
        <p:spPr>
          <a:xfrm>
            <a:off x="3650749" y="1577597"/>
            <a:ext cx="360040" cy="360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решение 28"/>
          <p:cNvSpPr/>
          <p:nvPr/>
        </p:nvSpPr>
        <p:spPr>
          <a:xfrm>
            <a:off x="4746712" y="1577597"/>
            <a:ext cx="360040" cy="360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 стрелкой 31"/>
          <p:cNvCxnSpPr>
            <a:endCxn id="27" idx="1"/>
          </p:cNvCxnSpPr>
          <p:nvPr/>
        </p:nvCxnSpPr>
        <p:spPr>
          <a:xfrm>
            <a:off x="1421317" y="1757617"/>
            <a:ext cx="6713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7" idx="3"/>
            <a:endCxn id="28" idx="1"/>
          </p:cNvCxnSpPr>
          <p:nvPr/>
        </p:nvCxnSpPr>
        <p:spPr>
          <a:xfrm>
            <a:off x="2452714" y="1757617"/>
            <a:ext cx="11980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8" idx="3"/>
            <a:endCxn id="29" idx="1"/>
          </p:cNvCxnSpPr>
          <p:nvPr/>
        </p:nvCxnSpPr>
        <p:spPr>
          <a:xfrm>
            <a:off x="4010789" y="1757617"/>
            <a:ext cx="7359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106752" y="1757617"/>
            <a:ext cx="4021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74136" y="1926996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/>
                </a:solidFill>
              </a:rPr>
              <a:t>Обследование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61434" y="1937637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/>
                </a:solidFill>
              </a:rPr>
              <a:t>ТЗ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35251" y="1924595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/>
                </a:solidFill>
              </a:rPr>
              <a:t>Разработка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86714" y="1937637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/>
                </a:solidFill>
              </a:rPr>
              <a:t>Продукт</a:t>
            </a:r>
            <a:endParaRPr lang="ru-RU" sz="1200" dirty="0">
              <a:solidFill>
                <a:schemeClr val="accent6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425046" y="2461342"/>
            <a:ext cx="6713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466188" y="2461342"/>
            <a:ext cx="6713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Пятно 1 50"/>
          <p:cNvSpPr/>
          <p:nvPr/>
        </p:nvSpPr>
        <p:spPr>
          <a:xfrm>
            <a:off x="3137545" y="2245568"/>
            <a:ext cx="429777" cy="42637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ятно 1 51"/>
          <p:cNvSpPr/>
          <p:nvPr/>
        </p:nvSpPr>
        <p:spPr>
          <a:xfrm>
            <a:off x="2066407" y="2245568"/>
            <a:ext cx="429777" cy="42637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550085" y="2461342"/>
            <a:ext cx="6713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Пятно 1 53"/>
          <p:cNvSpPr/>
          <p:nvPr/>
        </p:nvSpPr>
        <p:spPr>
          <a:xfrm>
            <a:off x="4221442" y="2245568"/>
            <a:ext cx="429777" cy="42637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4633982" y="2461342"/>
            <a:ext cx="6713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Пятно 1 55"/>
          <p:cNvSpPr/>
          <p:nvPr/>
        </p:nvSpPr>
        <p:spPr>
          <a:xfrm>
            <a:off x="5305339" y="2245568"/>
            <a:ext cx="429777" cy="42637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775354" y="2612277"/>
            <a:ext cx="1011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/>
                </a:solidFill>
              </a:rPr>
              <a:t>Продукт </a:t>
            </a:r>
            <a:r>
              <a:rPr lang="en-US" sz="1200" dirty="0" smtClean="0">
                <a:solidFill>
                  <a:schemeClr val="accent6"/>
                </a:solidFill>
              </a:rPr>
              <a:t>v.1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46493" y="2620167"/>
            <a:ext cx="1011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/>
                </a:solidFill>
              </a:rPr>
              <a:t>Продукт </a:t>
            </a:r>
            <a:r>
              <a:rPr lang="en-US" sz="1200" dirty="0" smtClean="0">
                <a:solidFill>
                  <a:schemeClr val="accent6"/>
                </a:solidFill>
              </a:rPr>
              <a:t>v.2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29311" y="2639142"/>
            <a:ext cx="1011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/>
                </a:solidFill>
              </a:rPr>
              <a:t>Продукт </a:t>
            </a:r>
            <a:r>
              <a:rPr lang="en-US" sz="1200" dirty="0" smtClean="0">
                <a:solidFill>
                  <a:schemeClr val="accent6"/>
                </a:solidFill>
              </a:rPr>
              <a:t>v.3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62258" y="2620166"/>
            <a:ext cx="1011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/>
                </a:solidFill>
              </a:rPr>
              <a:t>Продукт </a:t>
            </a:r>
            <a:r>
              <a:rPr lang="en-US" sz="1200" dirty="0" smtClean="0">
                <a:solidFill>
                  <a:schemeClr val="accent6"/>
                </a:solidFill>
              </a:rPr>
              <a:t>v.4</a:t>
            </a:r>
            <a:endParaRPr lang="ru-RU" sz="1200" dirty="0">
              <a:solidFill>
                <a:schemeClr val="accent6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425046" y="1346727"/>
            <a:ext cx="0" cy="15085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492076" y="4725144"/>
            <a:ext cx="0" cy="15085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1500344" y="5445224"/>
            <a:ext cx="5544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500344" y="6146729"/>
            <a:ext cx="550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1568624" y="5145283"/>
            <a:ext cx="641361" cy="299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20%</a:t>
            </a:r>
            <a:endParaRPr lang="ru-RU" sz="1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205832" y="4646210"/>
            <a:ext cx="641361" cy="799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</a:t>
            </a:r>
            <a:r>
              <a:rPr lang="ru-RU" sz="1200" dirty="0" smtClean="0"/>
              <a:t>0%</a:t>
            </a:r>
            <a:endParaRPr lang="ru-RU" sz="12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843040" y="5158933"/>
            <a:ext cx="631497" cy="286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482805" y="5263343"/>
            <a:ext cx="642958" cy="18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r>
              <a:rPr lang="ru-RU" sz="1200" dirty="0" smtClean="0"/>
              <a:t>%</a:t>
            </a:r>
            <a:endParaRPr lang="ru-RU" sz="1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142911" y="5263343"/>
            <a:ext cx="641361" cy="18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5%</a:t>
            </a:r>
            <a:endParaRPr lang="ru-RU" sz="12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801421" y="5263343"/>
            <a:ext cx="641361" cy="18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5%</a:t>
            </a:r>
            <a:endParaRPr lang="ru-RU" sz="12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442782" y="4639612"/>
            <a:ext cx="641361" cy="80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  <a:r>
              <a:rPr lang="ru-RU" sz="1200" dirty="0" smtClean="0"/>
              <a:t>0%</a:t>
            </a:r>
            <a:endParaRPr lang="ru-RU" sz="1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1292" y="5145282"/>
            <a:ext cx="641361" cy="299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r>
              <a:rPr lang="ru-RU" sz="1200" dirty="0" smtClean="0"/>
              <a:t>0%</a:t>
            </a:r>
            <a:endParaRPr lang="ru-RU" sz="1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585773" y="5733256"/>
            <a:ext cx="641361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50%</a:t>
            </a:r>
            <a:endParaRPr lang="ru-RU" sz="1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222981" y="5733256"/>
            <a:ext cx="641361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50%</a:t>
            </a:r>
            <a:endParaRPr lang="ru-RU" sz="12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850325" y="5733256"/>
            <a:ext cx="641361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50%</a:t>
            </a:r>
            <a:endParaRPr lang="ru-RU" sz="12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01550" y="5733256"/>
            <a:ext cx="641361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50%</a:t>
            </a:r>
            <a:endParaRPr lang="ru-RU" sz="12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60060" y="5733256"/>
            <a:ext cx="641361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50%</a:t>
            </a:r>
            <a:endParaRPr lang="ru-RU" sz="12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818570" y="5733256"/>
            <a:ext cx="641361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50%</a:t>
            </a:r>
            <a:endParaRPr lang="ru-RU" sz="12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5459931" y="5733256"/>
            <a:ext cx="641361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</a:t>
            </a:r>
            <a:r>
              <a:rPr lang="ru-RU" sz="1200" dirty="0" smtClean="0"/>
              <a:t>0%</a:t>
            </a:r>
            <a:endParaRPr lang="ru-RU" sz="1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6118441" y="5733256"/>
            <a:ext cx="641361" cy="36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50%</a:t>
            </a:r>
            <a:endParaRPr lang="ru-RU" sz="1200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257256" y="1346727"/>
            <a:ext cx="2232248" cy="1325215"/>
          </a:xfrm>
          <a:prstGeom prst="wedgeRectCallout">
            <a:avLst>
              <a:gd name="adj1" fmla="val -68623"/>
              <a:gd name="adj2" fmla="val -19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Аналогичный проект на платформе </a:t>
            </a:r>
            <a:r>
              <a:rPr lang="en-US" sz="1100" dirty="0" smtClean="0"/>
              <a:t>Prognoz (</a:t>
            </a:r>
            <a:r>
              <a:rPr lang="ru-RU" sz="1100" dirty="0" smtClean="0"/>
              <a:t>Создание СППР) потребовал 2 итерации изменений для 20 форм, что увеличило длительность проекта на 25% (3 мес.)</a:t>
            </a:r>
            <a:endParaRPr lang="ru-RU" sz="1100" dirty="0"/>
          </a:p>
        </p:txBody>
      </p:sp>
      <p:sp>
        <p:nvSpPr>
          <p:cNvPr id="85" name="Пятно 1 84"/>
          <p:cNvSpPr/>
          <p:nvPr/>
        </p:nvSpPr>
        <p:spPr>
          <a:xfrm>
            <a:off x="5508906" y="1533626"/>
            <a:ext cx="429777" cy="4263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5336210" y="1937637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/>
                </a:solidFill>
              </a:rPr>
              <a:t>Продукт</a:t>
            </a:r>
            <a:endParaRPr lang="ru-RU" sz="1200" dirty="0">
              <a:solidFill>
                <a:schemeClr val="accent6"/>
              </a:solidFill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flipV="1">
            <a:off x="5938683" y="1757617"/>
            <a:ext cx="324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Пятно 1 41"/>
          <p:cNvSpPr/>
          <p:nvPr/>
        </p:nvSpPr>
        <p:spPr>
          <a:xfrm>
            <a:off x="6259410" y="1533626"/>
            <a:ext cx="429777" cy="426374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ая выноска 88"/>
          <p:cNvSpPr/>
          <p:nvPr/>
        </p:nvSpPr>
        <p:spPr>
          <a:xfrm>
            <a:off x="7275159" y="3034843"/>
            <a:ext cx="2232248" cy="1325215"/>
          </a:xfrm>
          <a:prstGeom prst="wedgeRectCallout">
            <a:avLst>
              <a:gd name="adj1" fmla="val -87967"/>
              <a:gd name="adj2" fmla="val -1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«Переделки» продукта возникающие на финальных этапах проекта обычно оплачиваются исполнителем</a:t>
            </a:r>
            <a:endParaRPr lang="ru-RU" sz="1100" dirty="0"/>
          </a:p>
        </p:txBody>
      </p:sp>
      <p:sp>
        <p:nvSpPr>
          <p:cNvPr id="90" name="Прямоугольная выноска 89"/>
          <p:cNvSpPr/>
          <p:nvPr/>
        </p:nvSpPr>
        <p:spPr>
          <a:xfrm>
            <a:off x="7275159" y="4737121"/>
            <a:ext cx="2232248" cy="1325215"/>
          </a:xfrm>
          <a:prstGeom prst="wedgeRectCallout">
            <a:avLst>
              <a:gd name="adj1" fmla="val -66348"/>
              <a:gd name="adj2" fmla="val -21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Вовлечение бизнеса имеет «рваный» характер и может существенно распределятся во времени</a:t>
            </a:r>
            <a:endParaRPr lang="ru-RU" sz="11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900222" y="1639791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Waterfall</a:t>
            </a:r>
          </a:p>
        </p:txBody>
      </p:sp>
      <p:sp>
        <p:nvSpPr>
          <p:cNvPr id="91" name="TextBox 90"/>
          <p:cNvSpPr txBox="1"/>
          <p:nvPr/>
        </p:nvSpPr>
        <p:spPr>
          <a:xfrm rot="16200000">
            <a:off x="1016978" y="2335644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BACC6"/>
                </a:solidFill>
              </a:rPr>
              <a:t>Agile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900221" y="3276019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Waterfall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1016440" y="3762707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BACC6"/>
                </a:solidFill>
              </a:rPr>
              <a:t>Agile</a:t>
            </a:r>
          </a:p>
        </p:txBody>
      </p:sp>
      <p:sp>
        <p:nvSpPr>
          <p:cNvPr id="94" name="TextBox 93"/>
          <p:cNvSpPr txBox="1"/>
          <p:nvPr/>
        </p:nvSpPr>
        <p:spPr>
          <a:xfrm rot="16200000">
            <a:off x="943859" y="5138997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Waterfall</a:t>
            </a:r>
          </a:p>
        </p:txBody>
      </p:sp>
      <p:sp>
        <p:nvSpPr>
          <p:cNvPr id="95" name="TextBox 94"/>
          <p:cNvSpPr txBox="1"/>
          <p:nvPr/>
        </p:nvSpPr>
        <p:spPr>
          <a:xfrm rot="16200000">
            <a:off x="1055542" y="5807953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BACC6"/>
                </a:solidFill>
              </a:rPr>
              <a:t>Agile</a:t>
            </a:r>
          </a:p>
        </p:txBody>
      </p:sp>
    </p:spTree>
    <p:extLst>
      <p:ext uri="{BB962C8B-B14F-4D97-AF65-F5344CB8AC3E}">
        <p14:creationId xmlns:p14="http://schemas.microsoft.com/office/powerpoint/2010/main" val="276005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проектов с высокой неопределенностью</a:t>
            </a:r>
            <a:br>
              <a:rPr lang="ru-RU" dirty="0" smtClean="0"/>
            </a:br>
            <a:r>
              <a:rPr lang="ru-RU" dirty="0" smtClean="0"/>
              <a:t>нужен особый подход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99093" y="1268761"/>
            <a:ext cx="8230825" cy="360040"/>
          </a:xfrm>
        </p:spPr>
        <p:txBody>
          <a:bodyPr/>
          <a:lstStyle/>
          <a:p>
            <a:r>
              <a:rPr lang="ru-RU" dirty="0" smtClean="0"/>
              <a:t>Условия для эффективного использования </a:t>
            </a:r>
            <a:r>
              <a:rPr lang="en-US" dirty="0" smtClean="0"/>
              <a:t>Agile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35C5-1CD5-4BB6-9392-F6517CDC8C7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99093" y="1829023"/>
            <a:ext cx="2121659" cy="936104"/>
          </a:xfrm>
          <a:prstGeom prst="notch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Инвестиционное планирование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720752" y="1973595"/>
            <a:ext cx="2952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Особый упрощенный паспорт</a:t>
            </a:r>
          </a:p>
          <a:p>
            <a:pPr marL="144000" indent="-1440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Определено только видение результата</a:t>
            </a:r>
          </a:p>
          <a:p>
            <a:pPr marL="144000" indent="-1440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Бюджет определен ориентировочно</a:t>
            </a:r>
            <a:endParaRPr lang="ru-RU" sz="11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466714"/>
              </p:ext>
            </p:extLst>
          </p:nvPr>
        </p:nvGraphicFramePr>
        <p:xfrm>
          <a:off x="5814729" y="1633445"/>
          <a:ext cx="3528000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8808816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642523619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15420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Waterfall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Agile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20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Сроки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FIX</a:t>
                      </a:r>
                      <a:endParaRPr lang="ru-RU" sz="1100" b="1" dirty="0" smtClean="0"/>
                    </a:p>
                    <a:p>
                      <a:pPr algn="ctr"/>
                      <a:r>
                        <a:rPr lang="ru-RU" sz="900" dirty="0" smtClean="0"/>
                        <a:t>Зафиксированы</a:t>
                      </a:r>
                      <a:r>
                        <a:rPr lang="ru-RU" sz="900" baseline="0" dirty="0" smtClean="0"/>
                        <a:t> в календарном плане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N|A</a:t>
                      </a:r>
                    </a:p>
                    <a:p>
                      <a:pPr algn="ctr"/>
                      <a:r>
                        <a:rPr lang="ru-RU" sz="900" baseline="0" dirty="0" smtClean="0"/>
                        <a:t>Прогноз после нескольких итераций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9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Стоимость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FIX</a:t>
                      </a:r>
                    </a:p>
                    <a:p>
                      <a:pPr algn="ctr"/>
                      <a:r>
                        <a:rPr lang="ru-RU" sz="900" dirty="0" smtClean="0"/>
                        <a:t>Зафиксирована в договоре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fix</a:t>
                      </a:r>
                      <a:r>
                        <a:rPr lang="en-US" sz="1100" b="1" baseline="0" dirty="0" smtClean="0"/>
                        <a:t> rate</a:t>
                      </a:r>
                      <a:endParaRPr lang="en-US" sz="1100" b="1" dirty="0" smtClean="0"/>
                    </a:p>
                    <a:p>
                      <a:pPr algn="ctr"/>
                      <a:r>
                        <a:rPr lang="ru-RU" sz="900" dirty="0" smtClean="0"/>
                        <a:t>Зафиксирована только ставка специалиста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Объем работ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FIX</a:t>
                      </a:r>
                    </a:p>
                    <a:p>
                      <a:pPr algn="ctr"/>
                      <a:r>
                        <a:rPr lang="ru-RU" sz="900" dirty="0" smtClean="0"/>
                        <a:t>Зафиксирован</a:t>
                      </a:r>
                      <a:r>
                        <a:rPr lang="ru-RU" sz="900" baseline="0" dirty="0" smtClean="0"/>
                        <a:t> в ТЗ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flex</a:t>
                      </a:r>
                    </a:p>
                    <a:p>
                      <a:pPr algn="ctr"/>
                      <a:r>
                        <a:rPr lang="ru-RU" sz="900" dirty="0" smtClean="0"/>
                        <a:t>Объем</a:t>
                      </a:r>
                      <a:r>
                        <a:rPr lang="ru-RU" sz="900" baseline="0" dirty="0" smtClean="0"/>
                        <a:t> работ определяет Заказчик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5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Качество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Compromise</a:t>
                      </a:r>
                    </a:p>
                    <a:p>
                      <a:pPr algn="ctr"/>
                      <a:r>
                        <a:rPr lang="ru-RU" sz="900" dirty="0" smtClean="0"/>
                        <a:t>Зависит от прочих</a:t>
                      </a:r>
                      <a:r>
                        <a:rPr lang="ru-RU" sz="900" baseline="0" dirty="0" smtClean="0"/>
                        <a:t> ограничений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Uncompromising</a:t>
                      </a:r>
                    </a:p>
                    <a:p>
                      <a:pPr algn="ctr"/>
                      <a:r>
                        <a:rPr lang="ru-RU" sz="900" dirty="0" smtClean="0"/>
                        <a:t>Точное соответствие потребностям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762486"/>
                  </a:ext>
                </a:extLst>
              </a:tr>
            </a:tbl>
          </a:graphicData>
        </a:graphic>
      </p:graphicFrame>
      <p:pic>
        <p:nvPicPr>
          <p:cNvPr id="17" name="Рисунок 16" descr="Free vector graphic: Speedo, Speedometer, Speed, Auto ...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6" y="2761256"/>
            <a:ext cx="1331664" cy="1331664"/>
          </a:xfrm>
          <a:prstGeom prst="rect">
            <a:avLst/>
          </a:prstGeom>
        </p:spPr>
      </p:pic>
      <p:sp>
        <p:nvSpPr>
          <p:cNvPr id="18" name="Стрелка вправо с вырезом 17"/>
          <p:cNvSpPr/>
          <p:nvPr/>
        </p:nvSpPr>
        <p:spPr>
          <a:xfrm>
            <a:off x="1941827" y="3035384"/>
            <a:ext cx="1715030" cy="936104"/>
          </a:xfrm>
          <a:prstGeom prst="notch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Закупочные процедуры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83809" y="2918554"/>
            <a:ext cx="2130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Закупка у внутреннего поставщика – собственный центр компетенций</a:t>
            </a:r>
          </a:p>
          <a:p>
            <a:pPr marL="144000" indent="-1440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Закрытый запрос котировок по ставке специалиста</a:t>
            </a:r>
            <a:r>
              <a:rPr lang="en-US" sz="1100" dirty="0" smtClean="0"/>
              <a:t> </a:t>
            </a:r>
            <a:r>
              <a:rPr lang="ru-RU" sz="1100" dirty="0" smtClean="0"/>
              <a:t>среди предквалифицированных участников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3033844" y="4479383"/>
            <a:ext cx="1715030" cy="936104"/>
          </a:xfrm>
          <a:prstGeom prst="notch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Пересмотр бюджета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66784" y="4398462"/>
            <a:ext cx="1770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Упрощенная процедура выделения бюджета</a:t>
            </a:r>
          </a:p>
          <a:p>
            <a:pPr marL="144000" indent="-1440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Приоритетное рассмотрение</a:t>
            </a:r>
          </a:p>
          <a:p>
            <a:pPr marL="144000" indent="-1440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Контрактование</a:t>
            </a:r>
          </a:p>
        </p:txBody>
      </p:sp>
      <p:pic>
        <p:nvPicPr>
          <p:cNvPr id="22" name="Рисунок 21" descr="Clipart - Simple Maze Puzzle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8" y="4577690"/>
            <a:ext cx="1295370" cy="1295370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848544" y="5229200"/>
            <a:ext cx="184364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6537176" y="4577690"/>
            <a:ext cx="2829698" cy="144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Когда </a:t>
            </a:r>
            <a:r>
              <a:rPr lang="en-US" sz="1400" dirty="0" smtClean="0"/>
              <a:t>Agile</a:t>
            </a:r>
            <a:r>
              <a:rPr lang="ru-RU" sz="1400" dirty="0"/>
              <a:t>?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Срочные поручения ФОИВ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Срочные инициативы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Реакции на реализацию рисков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4437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7e43164f2524534c07dbf3945ce7afebd22d5"/>
</p:tagLst>
</file>

<file path=ppt/theme/theme1.xml><?xml version="1.0" encoding="utf-8"?>
<a:theme xmlns:a="http://schemas.openxmlformats.org/drawingml/2006/main" name="Тема Office">
  <a:themeElements>
    <a:clrScheme name="zarubezh2">
      <a:dk1>
        <a:sysClr val="windowText" lastClr="000000"/>
      </a:dk1>
      <a:lt1>
        <a:sysClr val="window" lastClr="FFFFFF"/>
      </a:lt1>
      <a:dk2>
        <a:srgbClr val="313131"/>
      </a:dk2>
      <a:lt2>
        <a:srgbClr val="EEECE1"/>
      </a:lt2>
      <a:accent1>
        <a:srgbClr val="00A94F"/>
      </a:accent1>
      <a:accent2>
        <a:srgbClr val="FFC300"/>
      </a:accent2>
      <a:accent3>
        <a:srgbClr val="0A4F27"/>
      </a:accent3>
      <a:accent4>
        <a:srgbClr val="24BC61"/>
      </a:accent4>
      <a:accent5>
        <a:srgbClr val="4BACC6"/>
      </a:accent5>
      <a:accent6>
        <a:srgbClr val="777777"/>
      </a:accent6>
      <a:hlink>
        <a:srgbClr val="0000FF"/>
      </a:hlink>
      <a:folHlink>
        <a:srgbClr val="800080"/>
      </a:folHlink>
    </a:clrScheme>
    <a:fontScheme name="zarubez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50214</TotalTime>
  <Words>1209</Words>
  <Application>Microsoft Office PowerPoint</Application>
  <PresentationFormat>Лист A4 (210x297 мм)</PresentationFormat>
  <Paragraphs>334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Тема Office</vt:lpstr>
      <vt:lpstr> «Развитие информационной системы мониторинга показателей в области ОТ, ПБ и ООС»</vt:lpstr>
      <vt:lpstr>Цель проекта достигнута</vt:lpstr>
      <vt:lpstr>Для реализации проекта выбран SCRUM (один из вариантов AGILE)</vt:lpstr>
      <vt:lpstr>SCRUM показал себя эффективным инструментом командной работы</vt:lpstr>
      <vt:lpstr>Гибкий подход позволил сфокусироваться на важных бизнесу задачах</vt:lpstr>
      <vt:lpstr>Ис ОТПБООС – источник данных для КХД USPTREAM</vt:lpstr>
      <vt:lpstr>AGILE позволяет раньше получить нужный бизнесу результат</vt:lpstr>
      <vt:lpstr>Agile дает результат быстрее, но дороже и требует большего вовлечения</vt:lpstr>
      <vt:lpstr>Для проектов с высокой неопределенностью нужен особый подход</vt:lpstr>
      <vt:lpstr>Сравнение Agile и Waterfall</vt:lpstr>
      <vt:lpstr>Использование Agile рекомендовано для пяти проектов ИТ-стратегии</vt:lpstr>
      <vt:lpstr>Пилотный проект позволил выявить болевые точки Agile</vt:lpstr>
      <vt:lpstr>ПРИЛОЖЕНИЕ 1: Монитор показателей HSE</vt:lpstr>
      <vt:lpstr>Приложение 2: Еженедельный отчет о происшествиях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Погорелов Виталий Сергеевич</dc:creator>
  <cp:lastModifiedBy>Погорелов Виталий Сергеевич</cp:lastModifiedBy>
  <cp:revision>1573</cp:revision>
  <cp:lastPrinted>2018-08-16T10:01:08Z</cp:lastPrinted>
  <dcterms:created xsi:type="dcterms:W3CDTF">2013-10-31T15:02:16Z</dcterms:created>
  <dcterms:modified xsi:type="dcterms:W3CDTF">2018-11-01T13:29:46Z</dcterms:modified>
</cp:coreProperties>
</file>