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444" r:id="rId2"/>
    <p:sldId id="544" r:id="rId3"/>
    <p:sldId id="545" r:id="rId4"/>
    <p:sldId id="547" r:id="rId5"/>
    <p:sldId id="559" r:id="rId6"/>
    <p:sldId id="551" r:id="rId7"/>
    <p:sldId id="546" r:id="rId8"/>
    <p:sldId id="560" r:id="rId9"/>
    <p:sldId id="549" r:id="rId10"/>
    <p:sldId id="553" r:id="rId11"/>
    <p:sldId id="550" r:id="rId12"/>
    <p:sldId id="552" r:id="rId13"/>
    <p:sldId id="555" r:id="rId14"/>
    <p:sldId id="55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3E79169-EC8F-0045-B0DC-4A02B97064CB}">
          <p14:sldIdLst>
            <p14:sldId id="444"/>
            <p14:sldId id="544"/>
            <p14:sldId id="545"/>
            <p14:sldId id="547"/>
            <p14:sldId id="559"/>
            <p14:sldId id="551"/>
            <p14:sldId id="546"/>
            <p14:sldId id="560"/>
            <p14:sldId id="549"/>
            <p14:sldId id="553"/>
            <p14:sldId id="550"/>
            <p14:sldId id="552"/>
            <p14:sldId id="555"/>
            <p14:sldId id="557"/>
          </p14:sldIdLst>
        </p14:section>
        <p14:section name="Подвал" id="{98ECDEA7-9852-4E46-8508-86798683DA3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0DE"/>
    <a:srgbClr val="F42434"/>
    <a:srgbClr val="B5C1D3"/>
    <a:srgbClr val="919DA7"/>
    <a:srgbClr val="A2B1C8"/>
    <a:srgbClr val="6A6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4" autoAdjust="0"/>
    <p:restoredTop sz="86993" autoAdjust="0"/>
  </p:normalViewPr>
  <p:slideViewPr>
    <p:cSldViewPr snapToGrid="0">
      <p:cViewPr varScale="1">
        <p:scale>
          <a:sx n="75" d="100"/>
          <a:sy n="75" d="100"/>
        </p:scale>
        <p:origin x="19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D1F1D2-6640-0B4C-A0EF-AA48E7039F6A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922934-8819-E848-9C06-BCC7E13B3D27}">
      <dgm:prSet phldrT="[Текст]"/>
      <dgm:spPr>
        <a:solidFill>
          <a:srgbClr val="B5C1D3"/>
        </a:solidFill>
      </dgm:spPr>
      <dgm:t>
        <a:bodyPr/>
        <a:lstStyle/>
        <a:p>
          <a:r>
            <a:rPr lang="en-US" dirty="0"/>
            <a:t>Industry 4.0</a:t>
          </a:r>
          <a:endParaRPr lang="ru-RU" dirty="0"/>
        </a:p>
      </dgm:t>
    </dgm:pt>
    <dgm:pt modelId="{FC06F386-6B51-A440-B96C-B0631BD01779}" type="parTrans" cxnId="{EB69A4E1-59E8-564C-BED0-6A47BA0CA6AB}">
      <dgm:prSet/>
      <dgm:spPr/>
      <dgm:t>
        <a:bodyPr/>
        <a:lstStyle/>
        <a:p>
          <a:endParaRPr lang="ru-RU"/>
        </a:p>
      </dgm:t>
    </dgm:pt>
    <dgm:pt modelId="{98662B80-B5B4-0F49-8995-477AB9CC55D4}" type="sibTrans" cxnId="{EB69A4E1-59E8-564C-BED0-6A47BA0CA6AB}">
      <dgm:prSet/>
      <dgm:spPr/>
      <dgm:t>
        <a:bodyPr/>
        <a:lstStyle/>
        <a:p>
          <a:endParaRPr lang="ru-RU"/>
        </a:p>
      </dgm:t>
    </dgm:pt>
    <dgm:pt modelId="{11E3F238-7D2A-B749-9085-FF7DA0E6620B}">
      <dgm:prSet phldrT="[Текст]"/>
      <dgm:spPr>
        <a:solidFill>
          <a:srgbClr val="88888A"/>
        </a:solidFill>
      </dgm:spPr>
      <dgm:t>
        <a:bodyPr/>
        <a:lstStyle/>
        <a:p>
          <a:r>
            <a:rPr lang="en-US" dirty="0"/>
            <a:t>SAP Implementation</a:t>
          </a:r>
          <a:endParaRPr lang="ru-RU" dirty="0"/>
        </a:p>
      </dgm:t>
    </dgm:pt>
    <dgm:pt modelId="{162B4309-A537-6149-B5D0-0A4A97FFFB07}" type="parTrans" cxnId="{33DE774F-E7EE-124F-8A1A-8273F72C4834}">
      <dgm:prSet/>
      <dgm:spPr>
        <a:ln w="25400">
          <a:solidFill>
            <a:srgbClr val="F42434"/>
          </a:solidFill>
        </a:ln>
      </dgm:spPr>
      <dgm:t>
        <a:bodyPr/>
        <a:lstStyle/>
        <a:p>
          <a:endParaRPr lang="ru-RU"/>
        </a:p>
      </dgm:t>
    </dgm:pt>
    <dgm:pt modelId="{1FBD39DA-ECEE-B74E-8ED8-802CB70EDFD6}" type="sibTrans" cxnId="{33DE774F-E7EE-124F-8A1A-8273F72C4834}">
      <dgm:prSet/>
      <dgm:spPr/>
      <dgm:t>
        <a:bodyPr/>
        <a:lstStyle/>
        <a:p>
          <a:endParaRPr lang="ru-RU"/>
        </a:p>
      </dgm:t>
    </dgm:pt>
    <dgm:pt modelId="{06359B25-C772-3C49-9CB0-B2693C0BCCD5}">
      <dgm:prSet phldrT="[Текст]"/>
      <dgm:spPr>
        <a:solidFill>
          <a:srgbClr val="88888A"/>
        </a:solidFill>
      </dgm:spPr>
      <dgm:t>
        <a:bodyPr/>
        <a:lstStyle/>
        <a:p>
          <a:r>
            <a:rPr lang="en-US" dirty="0"/>
            <a:t>Business Transformation</a:t>
          </a:r>
          <a:endParaRPr lang="ru-RU" dirty="0"/>
        </a:p>
      </dgm:t>
    </dgm:pt>
    <dgm:pt modelId="{BA96295F-F58F-3A4F-A9AE-7C02C04C8994}" type="parTrans" cxnId="{AA29D757-9232-D844-86C3-0694A814B79A}">
      <dgm:prSet/>
      <dgm:spPr>
        <a:ln w="25400">
          <a:solidFill>
            <a:srgbClr val="F42434"/>
          </a:solidFill>
        </a:ln>
      </dgm:spPr>
      <dgm:t>
        <a:bodyPr/>
        <a:lstStyle/>
        <a:p>
          <a:endParaRPr lang="ru-RU"/>
        </a:p>
      </dgm:t>
    </dgm:pt>
    <dgm:pt modelId="{851E003B-3E95-E342-B1E7-8BF500966578}" type="sibTrans" cxnId="{AA29D757-9232-D844-86C3-0694A814B79A}">
      <dgm:prSet/>
      <dgm:spPr/>
      <dgm:t>
        <a:bodyPr/>
        <a:lstStyle/>
        <a:p>
          <a:endParaRPr lang="ru-RU"/>
        </a:p>
      </dgm:t>
    </dgm:pt>
    <dgm:pt modelId="{DB7CEE1B-AF0A-B347-9E7D-8A080C6E811E}">
      <dgm:prSet phldrT="[Текст]"/>
      <dgm:spPr>
        <a:solidFill>
          <a:srgbClr val="88888A"/>
        </a:solidFill>
      </dgm:spPr>
      <dgm:t>
        <a:bodyPr/>
        <a:lstStyle/>
        <a:p>
          <a:r>
            <a:rPr lang="en-US" dirty="0"/>
            <a:t>Change Management</a:t>
          </a:r>
          <a:endParaRPr lang="ru-RU" dirty="0"/>
        </a:p>
      </dgm:t>
    </dgm:pt>
    <dgm:pt modelId="{795C823D-7566-D94B-BAFB-DA4CAB19915E}" type="parTrans" cxnId="{741E3429-B206-9741-A1A7-1181D98D7995}">
      <dgm:prSet/>
      <dgm:spPr>
        <a:ln w="25400">
          <a:solidFill>
            <a:srgbClr val="F42434"/>
          </a:solidFill>
        </a:ln>
      </dgm:spPr>
      <dgm:t>
        <a:bodyPr/>
        <a:lstStyle/>
        <a:p>
          <a:endParaRPr lang="ru-RU"/>
        </a:p>
      </dgm:t>
    </dgm:pt>
    <dgm:pt modelId="{D9F46CAB-B710-1745-A35A-198B32167802}" type="sibTrans" cxnId="{741E3429-B206-9741-A1A7-1181D98D7995}">
      <dgm:prSet/>
      <dgm:spPr/>
      <dgm:t>
        <a:bodyPr/>
        <a:lstStyle/>
        <a:p>
          <a:endParaRPr lang="ru-RU"/>
        </a:p>
      </dgm:t>
    </dgm:pt>
    <dgm:pt modelId="{9F54C4F1-32D6-1741-A74B-735137AEA965}" type="pres">
      <dgm:prSet presAssocID="{BBD1F1D2-6640-0B4C-A0EF-AA48E7039F6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D60978D-B9E7-6641-A987-E0140EF194A9}" type="pres">
      <dgm:prSet presAssocID="{5C922934-8819-E848-9C06-BCC7E13B3D27}" presName="root1" presStyleCnt="0"/>
      <dgm:spPr/>
    </dgm:pt>
    <dgm:pt modelId="{F851CC58-645D-DF4C-AF99-68644FBACA8E}" type="pres">
      <dgm:prSet presAssocID="{5C922934-8819-E848-9C06-BCC7E13B3D27}" presName="LevelOneTextNode" presStyleLbl="node0" presStyleIdx="0" presStyleCnt="1" custLinFactNeighborX="-74493">
        <dgm:presLayoutVars>
          <dgm:chPref val="3"/>
        </dgm:presLayoutVars>
      </dgm:prSet>
      <dgm:spPr/>
    </dgm:pt>
    <dgm:pt modelId="{6759BBA3-63CB-2F40-83B0-C34FD38FB258}" type="pres">
      <dgm:prSet presAssocID="{5C922934-8819-E848-9C06-BCC7E13B3D27}" presName="level2hierChild" presStyleCnt="0"/>
      <dgm:spPr/>
    </dgm:pt>
    <dgm:pt modelId="{F94EBE8B-9939-AA42-B224-57CAA90E08CC}" type="pres">
      <dgm:prSet presAssocID="{162B4309-A537-6149-B5D0-0A4A97FFFB07}" presName="conn2-1" presStyleLbl="parChTrans1D2" presStyleIdx="0" presStyleCnt="3"/>
      <dgm:spPr/>
    </dgm:pt>
    <dgm:pt modelId="{797E3DA3-3877-6347-8D9C-32D42CFD3467}" type="pres">
      <dgm:prSet presAssocID="{162B4309-A537-6149-B5D0-0A4A97FFFB07}" presName="connTx" presStyleLbl="parChTrans1D2" presStyleIdx="0" presStyleCnt="3"/>
      <dgm:spPr/>
    </dgm:pt>
    <dgm:pt modelId="{32C3039A-6E9E-F34B-B564-3F4020D55F76}" type="pres">
      <dgm:prSet presAssocID="{11E3F238-7D2A-B749-9085-FF7DA0E6620B}" presName="root2" presStyleCnt="0"/>
      <dgm:spPr/>
    </dgm:pt>
    <dgm:pt modelId="{53025088-CC7D-5746-9683-68A5A84F8E67}" type="pres">
      <dgm:prSet presAssocID="{11E3F238-7D2A-B749-9085-FF7DA0E6620B}" presName="LevelTwoTextNode" presStyleLbl="node2" presStyleIdx="0" presStyleCnt="3" custLinFactNeighborX="-22717">
        <dgm:presLayoutVars>
          <dgm:chPref val="3"/>
        </dgm:presLayoutVars>
      </dgm:prSet>
      <dgm:spPr/>
    </dgm:pt>
    <dgm:pt modelId="{5A5EBCC8-79B0-AE41-AFAB-8596FE049C62}" type="pres">
      <dgm:prSet presAssocID="{11E3F238-7D2A-B749-9085-FF7DA0E6620B}" presName="level3hierChild" presStyleCnt="0"/>
      <dgm:spPr/>
    </dgm:pt>
    <dgm:pt modelId="{D03220AB-5DD9-7344-BC18-6F6E7212A427}" type="pres">
      <dgm:prSet presAssocID="{BA96295F-F58F-3A4F-A9AE-7C02C04C8994}" presName="conn2-1" presStyleLbl="parChTrans1D2" presStyleIdx="1" presStyleCnt="3"/>
      <dgm:spPr/>
    </dgm:pt>
    <dgm:pt modelId="{3D756DD3-6C99-4B42-A8BA-46C1606ABE4B}" type="pres">
      <dgm:prSet presAssocID="{BA96295F-F58F-3A4F-A9AE-7C02C04C8994}" presName="connTx" presStyleLbl="parChTrans1D2" presStyleIdx="1" presStyleCnt="3"/>
      <dgm:spPr/>
    </dgm:pt>
    <dgm:pt modelId="{B617E45F-982F-444E-8F1A-80E7DC19CBCE}" type="pres">
      <dgm:prSet presAssocID="{06359B25-C772-3C49-9CB0-B2693C0BCCD5}" presName="root2" presStyleCnt="0"/>
      <dgm:spPr/>
    </dgm:pt>
    <dgm:pt modelId="{71ABDFE5-CC2F-484B-9A32-8C8772A423C6}" type="pres">
      <dgm:prSet presAssocID="{06359B25-C772-3C49-9CB0-B2693C0BCCD5}" presName="LevelTwoTextNode" presStyleLbl="node2" presStyleIdx="1" presStyleCnt="3" custLinFactNeighborX="-22717">
        <dgm:presLayoutVars>
          <dgm:chPref val="3"/>
        </dgm:presLayoutVars>
      </dgm:prSet>
      <dgm:spPr/>
    </dgm:pt>
    <dgm:pt modelId="{7485F747-568D-644F-B2E5-A94C06B7704E}" type="pres">
      <dgm:prSet presAssocID="{06359B25-C772-3C49-9CB0-B2693C0BCCD5}" presName="level3hierChild" presStyleCnt="0"/>
      <dgm:spPr/>
    </dgm:pt>
    <dgm:pt modelId="{EA101329-C947-C74C-8F17-FB2725B2C4D7}" type="pres">
      <dgm:prSet presAssocID="{795C823D-7566-D94B-BAFB-DA4CAB19915E}" presName="conn2-1" presStyleLbl="parChTrans1D2" presStyleIdx="2" presStyleCnt="3"/>
      <dgm:spPr/>
    </dgm:pt>
    <dgm:pt modelId="{E23AC469-84ED-4E45-A244-DC9D6E8FEE41}" type="pres">
      <dgm:prSet presAssocID="{795C823D-7566-D94B-BAFB-DA4CAB19915E}" presName="connTx" presStyleLbl="parChTrans1D2" presStyleIdx="2" presStyleCnt="3"/>
      <dgm:spPr/>
    </dgm:pt>
    <dgm:pt modelId="{5A6F3F02-211D-CC46-A376-6EE1CFBEA801}" type="pres">
      <dgm:prSet presAssocID="{DB7CEE1B-AF0A-B347-9E7D-8A080C6E811E}" presName="root2" presStyleCnt="0"/>
      <dgm:spPr/>
    </dgm:pt>
    <dgm:pt modelId="{F9269C05-BA8E-024B-8AD2-E55B6C84DC90}" type="pres">
      <dgm:prSet presAssocID="{DB7CEE1B-AF0A-B347-9E7D-8A080C6E811E}" presName="LevelTwoTextNode" presStyleLbl="node2" presStyleIdx="2" presStyleCnt="3" custLinFactNeighborX="-22717">
        <dgm:presLayoutVars>
          <dgm:chPref val="3"/>
        </dgm:presLayoutVars>
      </dgm:prSet>
      <dgm:spPr/>
    </dgm:pt>
    <dgm:pt modelId="{7D3B4F3D-D74D-BF4A-9E4C-E2FC64E76EB5}" type="pres">
      <dgm:prSet presAssocID="{DB7CEE1B-AF0A-B347-9E7D-8A080C6E811E}" presName="level3hierChild" presStyleCnt="0"/>
      <dgm:spPr/>
    </dgm:pt>
  </dgm:ptLst>
  <dgm:cxnLst>
    <dgm:cxn modelId="{7F426D07-78DA-7E4F-9194-F8B5F7E9069C}" type="presOf" srcId="{11E3F238-7D2A-B749-9085-FF7DA0E6620B}" destId="{53025088-CC7D-5746-9683-68A5A84F8E67}" srcOrd="0" destOrd="0" presId="urn:microsoft.com/office/officeart/2008/layout/HorizontalMultiLevelHierarchy"/>
    <dgm:cxn modelId="{3FB8AD07-04C1-994B-A2B2-DFB6DF5D9E7A}" type="presOf" srcId="{DB7CEE1B-AF0A-B347-9E7D-8A080C6E811E}" destId="{F9269C05-BA8E-024B-8AD2-E55B6C84DC90}" srcOrd="0" destOrd="0" presId="urn:microsoft.com/office/officeart/2008/layout/HorizontalMultiLevelHierarchy"/>
    <dgm:cxn modelId="{DFA2A226-1D25-224E-BE67-0EED09BEF6E5}" type="presOf" srcId="{162B4309-A537-6149-B5D0-0A4A97FFFB07}" destId="{F94EBE8B-9939-AA42-B224-57CAA90E08CC}" srcOrd="0" destOrd="0" presId="urn:microsoft.com/office/officeart/2008/layout/HorizontalMultiLevelHierarchy"/>
    <dgm:cxn modelId="{741E3429-B206-9741-A1A7-1181D98D7995}" srcId="{5C922934-8819-E848-9C06-BCC7E13B3D27}" destId="{DB7CEE1B-AF0A-B347-9E7D-8A080C6E811E}" srcOrd="2" destOrd="0" parTransId="{795C823D-7566-D94B-BAFB-DA4CAB19915E}" sibTransId="{D9F46CAB-B710-1745-A35A-198B32167802}"/>
    <dgm:cxn modelId="{5D81CC41-5DE8-EA4E-94E8-853BCD32D99C}" type="presOf" srcId="{795C823D-7566-D94B-BAFB-DA4CAB19915E}" destId="{EA101329-C947-C74C-8F17-FB2725B2C4D7}" srcOrd="0" destOrd="0" presId="urn:microsoft.com/office/officeart/2008/layout/HorizontalMultiLevelHierarchy"/>
    <dgm:cxn modelId="{92AE0749-0418-494A-97D1-27C982AA0FC1}" type="presOf" srcId="{162B4309-A537-6149-B5D0-0A4A97FFFB07}" destId="{797E3DA3-3877-6347-8D9C-32D42CFD3467}" srcOrd="1" destOrd="0" presId="urn:microsoft.com/office/officeart/2008/layout/HorizontalMultiLevelHierarchy"/>
    <dgm:cxn modelId="{2F4C124D-3A47-8541-9E88-A8FFDFB7D0D2}" type="presOf" srcId="{5C922934-8819-E848-9C06-BCC7E13B3D27}" destId="{F851CC58-645D-DF4C-AF99-68644FBACA8E}" srcOrd="0" destOrd="0" presId="urn:microsoft.com/office/officeart/2008/layout/HorizontalMultiLevelHierarchy"/>
    <dgm:cxn modelId="{33DE774F-E7EE-124F-8A1A-8273F72C4834}" srcId="{5C922934-8819-E848-9C06-BCC7E13B3D27}" destId="{11E3F238-7D2A-B749-9085-FF7DA0E6620B}" srcOrd="0" destOrd="0" parTransId="{162B4309-A537-6149-B5D0-0A4A97FFFB07}" sibTransId="{1FBD39DA-ECEE-B74E-8ED8-802CB70EDFD6}"/>
    <dgm:cxn modelId="{AA29D757-9232-D844-86C3-0694A814B79A}" srcId="{5C922934-8819-E848-9C06-BCC7E13B3D27}" destId="{06359B25-C772-3C49-9CB0-B2693C0BCCD5}" srcOrd="1" destOrd="0" parTransId="{BA96295F-F58F-3A4F-A9AE-7C02C04C8994}" sibTransId="{851E003B-3E95-E342-B1E7-8BF500966578}"/>
    <dgm:cxn modelId="{69351E71-B303-364D-9FD8-DF60D831586F}" type="presOf" srcId="{BBD1F1D2-6640-0B4C-A0EF-AA48E7039F6A}" destId="{9F54C4F1-32D6-1741-A74B-735137AEA965}" srcOrd="0" destOrd="0" presId="urn:microsoft.com/office/officeart/2008/layout/HorizontalMultiLevelHierarchy"/>
    <dgm:cxn modelId="{6C4EEFD0-1C9F-C240-A9DB-86E0D61EA024}" type="presOf" srcId="{06359B25-C772-3C49-9CB0-B2693C0BCCD5}" destId="{71ABDFE5-CC2F-484B-9A32-8C8772A423C6}" srcOrd="0" destOrd="0" presId="urn:microsoft.com/office/officeart/2008/layout/HorizontalMultiLevelHierarchy"/>
    <dgm:cxn modelId="{EB69A4E1-59E8-564C-BED0-6A47BA0CA6AB}" srcId="{BBD1F1D2-6640-0B4C-A0EF-AA48E7039F6A}" destId="{5C922934-8819-E848-9C06-BCC7E13B3D27}" srcOrd="0" destOrd="0" parTransId="{FC06F386-6B51-A440-B96C-B0631BD01779}" sibTransId="{98662B80-B5B4-0F49-8995-477AB9CC55D4}"/>
    <dgm:cxn modelId="{1B4F15F0-9717-E648-B032-B76C182A67BF}" type="presOf" srcId="{BA96295F-F58F-3A4F-A9AE-7C02C04C8994}" destId="{D03220AB-5DD9-7344-BC18-6F6E7212A427}" srcOrd="0" destOrd="0" presId="urn:microsoft.com/office/officeart/2008/layout/HorizontalMultiLevelHierarchy"/>
    <dgm:cxn modelId="{5300FDF0-5938-554F-BC44-AF298C081B6F}" type="presOf" srcId="{BA96295F-F58F-3A4F-A9AE-7C02C04C8994}" destId="{3D756DD3-6C99-4B42-A8BA-46C1606ABE4B}" srcOrd="1" destOrd="0" presId="urn:microsoft.com/office/officeart/2008/layout/HorizontalMultiLevelHierarchy"/>
    <dgm:cxn modelId="{EF68CEFC-B726-D54D-8A47-0B2398914101}" type="presOf" srcId="{795C823D-7566-D94B-BAFB-DA4CAB19915E}" destId="{E23AC469-84ED-4E45-A244-DC9D6E8FEE41}" srcOrd="1" destOrd="0" presId="urn:microsoft.com/office/officeart/2008/layout/HorizontalMultiLevelHierarchy"/>
    <dgm:cxn modelId="{60DC904D-8ACF-1B40-9375-B91326729D32}" type="presParOf" srcId="{9F54C4F1-32D6-1741-A74B-735137AEA965}" destId="{CD60978D-B9E7-6641-A987-E0140EF194A9}" srcOrd="0" destOrd="0" presId="urn:microsoft.com/office/officeart/2008/layout/HorizontalMultiLevelHierarchy"/>
    <dgm:cxn modelId="{0B7036FC-19FC-2B43-88FF-05CAD9E12258}" type="presParOf" srcId="{CD60978D-B9E7-6641-A987-E0140EF194A9}" destId="{F851CC58-645D-DF4C-AF99-68644FBACA8E}" srcOrd="0" destOrd="0" presId="urn:microsoft.com/office/officeart/2008/layout/HorizontalMultiLevelHierarchy"/>
    <dgm:cxn modelId="{01C75686-8AD1-A347-8FB3-C283268F90FD}" type="presParOf" srcId="{CD60978D-B9E7-6641-A987-E0140EF194A9}" destId="{6759BBA3-63CB-2F40-83B0-C34FD38FB258}" srcOrd="1" destOrd="0" presId="urn:microsoft.com/office/officeart/2008/layout/HorizontalMultiLevelHierarchy"/>
    <dgm:cxn modelId="{340049EB-7851-504A-A25C-7796A283F9FB}" type="presParOf" srcId="{6759BBA3-63CB-2F40-83B0-C34FD38FB258}" destId="{F94EBE8B-9939-AA42-B224-57CAA90E08CC}" srcOrd="0" destOrd="0" presId="urn:microsoft.com/office/officeart/2008/layout/HorizontalMultiLevelHierarchy"/>
    <dgm:cxn modelId="{BF465CE8-E1C6-DC4F-8834-035CB938CCD5}" type="presParOf" srcId="{F94EBE8B-9939-AA42-B224-57CAA90E08CC}" destId="{797E3DA3-3877-6347-8D9C-32D42CFD3467}" srcOrd="0" destOrd="0" presId="urn:microsoft.com/office/officeart/2008/layout/HorizontalMultiLevelHierarchy"/>
    <dgm:cxn modelId="{F41B8D0F-C087-8842-B711-F760B3D2F2A7}" type="presParOf" srcId="{6759BBA3-63CB-2F40-83B0-C34FD38FB258}" destId="{32C3039A-6E9E-F34B-B564-3F4020D55F76}" srcOrd="1" destOrd="0" presId="urn:microsoft.com/office/officeart/2008/layout/HorizontalMultiLevelHierarchy"/>
    <dgm:cxn modelId="{D4BEE6F9-969A-A14B-ACDB-7854B55E26F5}" type="presParOf" srcId="{32C3039A-6E9E-F34B-B564-3F4020D55F76}" destId="{53025088-CC7D-5746-9683-68A5A84F8E67}" srcOrd="0" destOrd="0" presId="urn:microsoft.com/office/officeart/2008/layout/HorizontalMultiLevelHierarchy"/>
    <dgm:cxn modelId="{023747C2-997F-0E47-8384-D52F70A97B3E}" type="presParOf" srcId="{32C3039A-6E9E-F34B-B564-3F4020D55F76}" destId="{5A5EBCC8-79B0-AE41-AFAB-8596FE049C62}" srcOrd="1" destOrd="0" presId="urn:microsoft.com/office/officeart/2008/layout/HorizontalMultiLevelHierarchy"/>
    <dgm:cxn modelId="{E36C9E60-D028-C345-B6C7-E9F7102055EC}" type="presParOf" srcId="{6759BBA3-63CB-2F40-83B0-C34FD38FB258}" destId="{D03220AB-5DD9-7344-BC18-6F6E7212A427}" srcOrd="2" destOrd="0" presId="urn:microsoft.com/office/officeart/2008/layout/HorizontalMultiLevelHierarchy"/>
    <dgm:cxn modelId="{BDF93FDD-EE02-5C46-87F2-92837DEB0F4B}" type="presParOf" srcId="{D03220AB-5DD9-7344-BC18-6F6E7212A427}" destId="{3D756DD3-6C99-4B42-A8BA-46C1606ABE4B}" srcOrd="0" destOrd="0" presId="urn:microsoft.com/office/officeart/2008/layout/HorizontalMultiLevelHierarchy"/>
    <dgm:cxn modelId="{8FF198DE-2104-984E-BF78-89FB34B279A2}" type="presParOf" srcId="{6759BBA3-63CB-2F40-83B0-C34FD38FB258}" destId="{B617E45F-982F-444E-8F1A-80E7DC19CBCE}" srcOrd="3" destOrd="0" presId="urn:microsoft.com/office/officeart/2008/layout/HorizontalMultiLevelHierarchy"/>
    <dgm:cxn modelId="{C96E57C6-C411-D941-B66F-A907B7B34C2B}" type="presParOf" srcId="{B617E45F-982F-444E-8F1A-80E7DC19CBCE}" destId="{71ABDFE5-CC2F-484B-9A32-8C8772A423C6}" srcOrd="0" destOrd="0" presId="urn:microsoft.com/office/officeart/2008/layout/HorizontalMultiLevelHierarchy"/>
    <dgm:cxn modelId="{CBE80BB9-7551-DD48-A204-14B4A15D85A8}" type="presParOf" srcId="{B617E45F-982F-444E-8F1A-80E7DC19CBCE}" destId="{7485F747-568D-644F-B2E5-A94C06B7704E}" srcOrd="1" destOrd="0" presId="urn:microsoft.com/office/officeart/2008/layout/HorizontalMultiLevelHierarchy"/>
    <dgm:cxn modelId="{BC1D49FE-02A5-BF43-924E-7E35D1C7E1A7}" type="presParOf" srcId="{6759BBA3-63CB-2F40-83B0-C34FD38FB258}" destId="{EA101329-C947-C74C-8F17-FB2725B2C4D7}" srcOrd="4" destOrd="0" presId="urn:microsoft.com/office/officeart/2008/layout/HorizontalMultiLevelHierarchy"/>
    <dgm:cxn modelId="{F13F9441-D47F-F04F-9AA4-FB5D8A24BE8D}" type="presParOf" srcId="{EA101329-C947-C74C-8F17-FB2725B2C4D7}" destId="{E23AC469-84ED-4E45-A244-DC9D6E8FEE41}" srcOrd="0" destOrd="0" presId="urn:microsoft.com/office/officeart/2008/layout/HorizontalMultiLevelHierarchy"/>
    <dgm:cxn modelId="{7073197C-5408-5549-A298-A39121C98D4C}" type="presParOf" srcId="{6759BBA3-63CB-2F40-83B0-C34FD38FB258}" destId="{5A6F3F02-211D-CC46-A376-6EE1CFBEA801}" srcOrd="5" destOrd="0" presId="urn:microsoft.com/office/officeart/2008/layout/HorizontalMultiLevelHierarchy"/>
    <dgm:cxn modelId="{33DA100E-0C60-EC44-B55E-6BEF5B3B123D}" type="presParOf" srcId="{5A6F3F02-211D-CC46-A376-6EE1CFBEA801}" destId="{F9269C05-BA8E-024B-8AD2-E55B6C84DC90}" srcOrd="0" destOrd="0" presId="urn:microsoft.com/office/officeart/2008/layout/HorizontalMultiLevelHierarchy"/>
    <dgm:cxn modelId="{02C4565C-C203-1847-B001-8C112DD88018}" type="presParOf" srcId="{5A6F3F02-211D-CC46-A376-6EE1CFBEA801}" destId="{7D3B4F3D-D74D-BF4A-9E4C-E2FC64E76EB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733C5B-9E78-084F-A3A8-88AD83C35FD4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0568D0E7-7828-9C4F-A414-B451B9B50C12}">
      <dgm:prSet phldrT="[Текст]" custT="1"/>
      <dgm:spPr>
        <a:solidFill>
          <a:srgbClr val="C4BCB7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8011" tIns="29337" rIns="29337" bIns="29337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2015</a:t>
          </a:r>
        </a:p>
      </dgm:t>
    </dgm:pt>
    <dgm:pt modelId="{BC2CBA3A-A175-584E-A3D4-91F356AD85A9}" type="parTrans" cxnId="{DC956AC4-3AF9-0443-941A-B7BF60D70FAC}">
      <dgm:prSet/>
      <dgm:spPr/>
      <dgm:t>
        <a:bodyPr/>
        <a:lstStyle/>
        <a:p>
          <a:endParaRPr lang="ru-RU"/>
        </a:p>
      </dgm:t>
    </dgm:pt>
    <dgm:pt modelId="{4583E519-12A6-A94D-AB17-A47C01B388AF}" type="sibTrans" cxnId="{DC956AC4-3AF9-0443-941A-B7BF60D70FAC}">
      <dgm:prSet/>
      <dgm:spPr/>
      <dgm:t>
        <a:bodyPr/>
        <a:lstStyle/>
        <a:p>
          <a:endParaRPr lang="ru-RU"/>
        </a:p>
      </dgm:t>
    </dgm:pt>
    <dgm:pt modelId="{F69E535F-5406-B249-9D4B-A8C3AE1AA0EE}">
      <dgm:prSet phldrT="[Текст]" custT="1"/>
      <dgm:spPr>
        <a:solidFill>
          <a:srgbClr val="998F86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8011" tIns="29337" rIns="29337" bIns="29337" numCol="1" spcCol="1270" anchor="ctr" anchorCtr="0"/>
        <a:lstStyle/>
        <a:p>
          <a:r>
            <a:rPr lang="ru-RU" sz="22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2016</a:t>
          </a:r>
        </a:p>
      </dgm:t>
    </dgm:pt>
    <dgm:pt modelId="{E20A6B39-AB75-F54C-9581-EB20989691E4}" type="parTrans" cxnId="{2EBF4825-9F1C-0B4D-8956-06D5C939A686}">
      <dgm:prSet/>
      <dgm:spPr/>
      <dgm:t>
        <a:bodyPr/>
        <a:lstStyle/>
        <a:p>
          <a:endParaRPr lang="ru-RU"/>
        </a:p>
      </dgm:t>
    </dgm:pt>
    <dgm:pt modelId="{F770C826-0C93-A344-9C4B-9AE5B1266928}" type="sibTrans" cxnId="{2EBF4825-9F1C-0B4D-8956-06D5C939A686}">
      <dgm:prSet/>
      <dgm:spPr/>
      <dgm:t>
        <a:bodyPr/>
        <a:lstStyle/>
        <a:p>
          <a:endParaRPr lang="ru-RU"/>
        </a:p>
      </dgm:t>
    </dgm:pt>
    <dgm:pt modelId="{FDD18225-C479-ED45-A39F-E8E49692099E}">
      <dgm:prSet phldrT="[Текст]" custT="1"/>
      <dgm:spPr>
        <a:solidFill>
          <a:srgbClr val="88888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8011" tIns="29337" rIns="29337" bIns="29337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2017</a:t>
          </a:r>
        </a:p>
      </dgm:t>
    </dgm:pt>
    <dgm:pt modelId="{CA53BC20-71FE-6A4D-AF0E-DD8CF3CEC15A}" type="parTrans" cxnId="{3045955B-1792-A240-9C62-2CE98DBF76BD}">
      <dgm:prSet/>
      <dgm:spPr/>
      <dgm:t>
        <a:bodyPr/>
        <a:lstStyle/>
        <a:p>
          <a:endParaRPr lang="ru-RU"/>
        </a:p>
      </dgm:t>
    </dgm:pt>
    <dgm:pt modelId="{8DFDA3FA-077C-174C-BF36-F11F301EA92B}" type="sibTrans" cxnId="{3045955B-1792-A240-9C62-2CE98DBF76BD}">
      <dgm:prSet/>
      <dgm:spPr/>
      <dgm:t>
        <a:bodyPr/>
        <a:lstStyle/>
        <a:p>
          <a:endParaRPr lang="ru-RU"/>
        </a:p>
      </dgm:t>
    </dgm:pt>
    <dgm:pt modelId="{AA1D91C1-4672-D746-B32B-623A68C7B7AB}">
      <dgm:prSet phldrT="[Текст]" custT="1"/>
      <dgm:spPr>
        <a:solidFill>
          <a:srgbClr val="B5C1D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88011" tIns="29337" rIns="29337" bIns="29337" numCol="1" spcCol="1270" anchor="ctr" anchorCtr="0"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2018</a:t>
          </a:r>
        </a:p>
      </dgm:t>
    </dgm:pt>
    <dgm:pt modelId="{70966F95-E859-884B-8BE1-4FB8E84266A9}" type="parTrans" cxnId="{BD9D8824-CDD5-5E42-B5F0-3ADCD8C8C155}">
      <dgm:prSet/>
      <dgm:spPr/>
      <dgm:t>
        <a:bodyPr/>
        <a:lstStyle/>
        <a:p>
          <a:endParaRPr lang="ru-RU"/>
        </a:p>
      </dgm:t>
    </dgm:pt>
    <dgm:pt modelId="{DD804AA1-490E-EA4D-84EC-49811854D3CA}" type="sibTrans" cxnId="{BD9D8824-CDD5-5E42-B5F0-3ADCD8C8C155}">
      <dgm:prSet/>
      <dgm:spPr/>
      <dgm:t>
        <a:bodyPr/>
        <a:lstStyle/>
        <a:p>
          <a:endParaRPr lang="ru-RU"/>
        </a:p>
      </dgm:t>
    </dgm:pt>
    <dgm:pt modelId="{8A279C7C-6DEB-464B-B3F5-065872C8BA30}">
      <dgm:prSet phldrT="[Текст]" custT="1"/>
      <dgm:spPr>
        <a:solidFill>
          <a:srgbClr val="F42434"/>
        </a:solidFill>
      </dgm:spPr>
      <dgm:t>
        <a:bodyPr/>
        <a:lstStyle/>
        <a:p>
          <a:r>
            <a:rPr lang="ru-RU" sz="2200" dirty="0"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gm:t>
    </dgm:pt>
    <dgm:pt modelId="{F7A285A6-1E01-F042-9657-1953FD4799E6}" type="parTrans" cxnId="{B9159C8D-3800-AF42-A4AA-EEA13C68E82B}">
      <dgm:prSet/>
      <dgm:spPr/>
      <dgm:t>
        <a:bodyPr/>
        <a:lstStyle/>
        <a:p>
          <a:endParaRPr lang="ru-RU"/>
        </a:p>
      </dgm:t>
    </dgm:pt>
    <dgm:pt modelId="{978297C5-A054-D241-9A17-179F83C6CDFB}" type="sibTrans" cxnId="{B9159C8D-3800-AF42-A4AA-EEA13C68E82B}">
      <dgm:prSet/>
      <dgm:spPr/>
      <dgm:t>
        <a:bodyPr/>
        <a:lstStyle/>
        <a:p>
          <a:endParaRPr lang="ru-RU"/>
        </a:p>
      </dgm:t>
    </dgm:pt>
    <dgm:pt modelId="{0F2974AE-606C-2C46-AAB3-B14E5848A6E4}" type="pres">
      <dgm:prSet presAssocID="{89733C5B-9E78-084F-A3A8-88AD83C35FD4}" presName="Name0" presStyleCnt="0">
        <dgm:presLayoutVars>
          <dgm:dir/>
          <dgm:animLvl val="lvl"/>
          <dgm:resizeHandles val="exact"/>
        </dgm:presLayoutVars>
      </dgm:prSet>
      <dgm:spPr/>
    </dgm:pt>
    <dgm:pt modelId="{E70117CB-144F-754A-9853-D9FA16CB540D}" type="pres">
      <dgm:prSet presAssocID="{0568D0E7-7828-9C4F-A414-B451B9B50C12}" presName="parTxOnly" presStyleLbl="node1" presStyleIdx="0" presStyleCnt="5" custScaleY="51340">
        <dgm:presLayoutVars>
          <dgm:chMax val="0"/>
          <dgm:chPref val="0"/>
          <dgm:bulletEnabled val="1"/>
        </dgm:presLayoutVars>
      </dgm:prSet>
      <dgm:spPr>
        <a:xfrm>
          <a:off x="2638" y="173457"/>
          <a:ext cx="2348560" cy="482300"/>
        </a:xfrm>
        <a:prstGeom prst="chevron">
          <a:avLst/>
        </a:prstGeom>
      </dgm:spPr>
    </dgm:pt>
    <dgm:pt modelId="{7D3BF2F3-02EA-D247-BF6E-A4A715E45EEC}" type="pres">
      <dgm:prSet presAssocID="{4583E519-12A6-A94D-AB17-A47C01B388AF}" presName="parTxOnlySpace" presStyleCnt="0"/>
      <dgm:spPr/>
    </dgm:pt>
    <dgm:pt modelId="{81F46A75-81E1-5649-A1A8-DF611C287AAA}" type="pres">
      <dgm:prSet presAssocID="{F69E535F-5406-B249-9D4B-A8C3AE1AA0EE}" presName="parTxOnly" presStyleLbl="node1" presStyleIdx="1" presStyleCnt="5" custScaleY="51340">
        <dgm:presLayoutVars>
          <dgm:chMax val="0"/>
          <dgm:chPref val="0"/>
          <dgm:bulletEnabled val="1"/>
        </dgm:presLayoutVars>
      </dgm:prSet>
      <dgm:spPr>
        <a:xfrm>
          <a:off x="2116343" y="173457"/>
          <a:ext cx="2348560" cy="482300"/>
        </a:xfrm>
        <a:prstGeom prst="chevron">
          <a:avLst/>
        </a:prstGeom>
      </dgm:spPr>
    </dgm:pt>
    <dgm:pt modelId="{1E037829-8B44-6149-B0A1-9DCF1487F9B6}" type="pres">
      <dgm:prSet presAssocID="{F770C826-0C93-A344-9C4B-9AE5B1266928}" presName="parTxOnlySpace" presStyleCnt="0"/>
      <dgm:spPr/>
    </dgm:pt>
    <dgm:pt modelId="{DED0109B-D3E8-6041-8522-C89D4B0C0856}" type="pres">
      <dgm:prSet presAssocID="{FDD18225-C479-ED45-A39F-E8E49692099E}" presName="parTxOnly" presStyleLbl="node1" presStyleIdx="2" presStyleCnt="5" custScaleY="51340">
        <dgm:presLayoutVars>
          <dgm:chMax val="0"/>
          <dgm:chPref val="0"/>
          <dgm:bulletEnabled val="1"/>
        </dgm:presLayoutVars>
      </dgm:prSet>
      <dgm:spPr>
        <a:xfrm>
          <a:off x="4230048" y="173457"/>
          <a:ext cx="2348560" cy="482300"/>
        </a:xfrm>
        <a:prstGeom prst="chevron">
          <a:avLst/>
        </a:prstGeom>
      </dgm:spPr>
    </dgm:pt>
    <dgm:pt modelId="{FDE8023F-2463-7349-A7C1-93D5DCEEC3D4}" type="pres">
      <dgm:prSet presAssocID="{8DFDA3FA-077C-174C-BF36-F11F301EA92B}" presName="parTxOnlySpace" presStyleCnt="0"/>
      <dgm:spPr/>
    </dgm:pt>
    <dgm:pt modelId="{5E231D5A-25BA-A146-8B5C-CD8A2E50B424}" type="pres">
      <dgm:prSet presAssocID="{AA1D91C1-4672-D746-B32B-623A68C7B7AB}" presName="parTxOnly" presStyleLbl="node1" presStyleIdx="3" presStyleCnt="5" custScaleY="51340">
        <dgm:presLayoutVars>
          <dgm:chMax val="0"/>
          <dgm:chPref val="0"/>
          <dgm:bulletEnabled val="1"/>
        </dgm:presLayoutVars>
      </dgm:prSet>
      <dgm:spPr>
        <a:xfrm>
          <a:off x="6343753" y="173457"/>
          <a:ext cx="2348560" cy="482300"/>
        </a:xfrm>
        <a:prstGeom prst="chevron">
          <a:avLst/>
        </a:prstGeom>
      </dgm:spPr>
    </dgm:pt>
    <dgm:pt modelId="{D526EE3E-5456-0E4B-AE50-C29E5EB0D51F}" type="pres">
      <dgm:prSet presAssocID="{DD804AA1-490E-EA4D-84EC-49811854D3CA}" presName="parTxOnlySpace" presStyleCnt="0"/>
      <dgm:spPr/>
    </dgm:pt>
    <dgm:pt modelId="{71838C07-0E85-614D-AC91-147147FFEC4A}" type="pres">
      <dgm:prSet presAssocID="{8A279C7C-6DEB-464B-B3F5-065872C8BA30}" presName="parTxOnly" presStyleLbl="node1" presStyleIdx="4" presStyleCnt="5" custScaleY="51340">
        <dgm:presLayoutVars>
          <dgm:chMax val="0"/>
          <dgm:chPref val="0"/>
          <dgm:bulletEnabled val="1"/>
        </dgm:presLayoutVars>
      </dgm:prSet>
      <dgm:spPr/>
    </dgm:pt>
  </dgm:ptLst>
  <dgm:cxnLst>
    <dgm:cxn modelId="{BD9D8824-CDD5-5E42-B5F0-3ADCD8C8C155}" srcId="{89733C5B-9E78-084F-A3A8-88AD83C35FD4}" destId="{AA1D91C1-4672-D746-B32B-623A68C7B7AB}" srcOrd="3" destOrd="0" parTransId="{70966F95-E859-884B-8BE1-4FB8E84266A9}" sibTransId="{DD804AA1-490E-EA4D-84EC-49811854D3CA}"/>
    <dgm:cxn modelId="{2EBF4825-9F1C-0B4D-8956-06D5C939A686}" srcId="{89733C5B-9E78-084F-A3A8-88AD83C35FD4}" destId="{F69E535F-5406-B249-9D4B-A8C3AE1AA0EE}" srcOrd="1" destOrd="0" parTransId="{E20A6B39-AB75-F54C-9581-EB20989691E4}" sibTransId="{F770C826-0C93-A344-9C4B-9AE5B1266928}"/>
    <dgm:cxn modelId="{3045955B-1792-A240-9C62-2CE98DBF76BD}" srcId="{89733C5B-9E78-084F-A3A8-88AD83C35FD4}" destId="{FDD18225-C479-ED45-A39F-E8E49692099E}" srcOrd="2" destOrd="0" parTransId="{CA53BC20-71FE-6A4D-AF0E-DD8CF3CEC15A}" sibTransId="{8DFDA3FA-077C-174C-BF36-F11F301EA92B}"/>
    <dgm:cxn modelId="{DB0A5C73-2910-7540-9D81-D46389448062}" type="presOf" srcId="{F69E535F-5406-B249-9D4B-A8C3AE1AA0EE}" destId="{81F46A75-81E1-5649-A1A8-DF611C287AAA}" srcOrd="0" destOrd="0" presId="urn:microsoft.com/office/officeart/2005/8/layout/chevron1"/>
    <dgm:cxn modelId="{B9159C8D-3800-AF42-A4AA-EEA13C68E82B}" srcId="{89733C5B-9E78-084F-A3A8-88AD83C35FD4}" destId="{8A279C7C-6DEB-464B-B3F5-065872C8BA30}" srcOrd="4" destOrd="0" parTransId="{F7A285A6-1E01-F042-9657-1953FD4799E6}" sibTransId="{978297C5-A054-D241-9A17-179F83C6CDFB}"/>
    <dgm:cxn modelId="{AE21DEA8-78EC-3F4A-90DB-D9F691F959F7}" type="presOf" srcId="{8A279C7C-6DEB-464B-B3F5-065872C8BA30}" destId="{71838C07-0E85-614D-AC91-147147FFEC4A}" srcOrd="0" destOrd="0" presId="urn:microsoft.com/office/officeart/2005/8/layout/chevron1"/>
    <dgm:cxn modelId="{DC956AC4-3AF9-0443-941A-B7BF60D70FAC}" srcId="{89733C5B-9E78-084F-A3A8-88AD83C35FD4}" destId="{0568D0E7-7828-9C4F-A414-B451B9B50C12}" srcOrd="0" destOrd="0" parTransId="{BC2CBA3A-A175-584E-A3D4-91F356AD85A9}" sibTransId="{4583E519-12A6-A94D-AB17-A47C01B388AF}"/>
    <dgm:cxn modelId="{CFC76BC7-3FDD-E044-9DD5-0CF4D6306C29}" type="presOf" srcId="{AA1D91C1-4672-D746-B32B-623A68C7B7AB}" destId="{5E231D5A-25BA-A146-8B5C-CD8A2E50B424}" srcOrd="0" destOrd="0" presId="urn:microsoft.com/office/officeart/2005/8/layout/chevron1"/>
    <dgm:cxn modelId="{89D940D5-5F1A-434B-955C-AC8C12E8A7DF}" type="presOf" srcId="{FDD18225-C479-ED45-A39F-E8E49692099E}" destId="{DED0109B-D3E8-6041-8522-C89D4B0C0856}" srcOrd="0" destOrd="0" presId="urn:microsoft.com/office/officeart/2005/8/layout/chevron1"/>
    <dgm:cxn modelId="{05EBE7EF-6C4E-8D4B-918C-C7FFEABD1304}" type="presOf" srcId="{89733C5B-9E78-084F-A3A8-88AD83C35FD4}" destId="{0F2974AE-606C-2C46-AAB3-B14E5848A6E4}" srcOrd="0" destOrd="0" presId="urn:microsoft.com/office/officeart/2005/8/layout/chevron1"/>
    <dgm:cxn modelId="{E2B4B9F8-4D36-5844-9BF3-D132EABC93ED}" type="presOf" srcId="{0568D0E7-7828-9C4F-A414-B451B9B50C12}" destId="{E70117CB-144F-754A-9853-D9FA16CB540D}" srcOrd="0" destOrd="0" presId="urn:microsoft.com/office/officeart/2005/8/layout/chevron1"/>
    <dgm:cxn modelId="{7C2CA178-4703-5C40-9B4F-3B6FB91D4931}" type="presParOf" srcId="{0F2974AE-606C-2C46-AAB3-B14E5848A6E4}" destId="{E70117CB-144F-754A-9853-D9FA16CB540D}" srcOrd="0" destOrd="0" presId="urn:microsoft.com/office/officeart/2005/8/layout/chevron1"/>
    <dgm:cxn modelId="{E57F87CA-86C3-6742-9F88-4A9B2235F3FE}" type="presParOf" srcId="{0F2974AE-606C-2C46-AAB3-B14E5848A6E4}" destId="{7D3BF2F3-02EA-D247-BF6E-A4A715E45EEC}" srcOrd="1" destOrd="0" presId="urn:microsoft.com/office/officeart/2005/8/layout/chevron1"/>
    <dgm:cxn modelId="{9A32ECFC-CC8C-1843-8793-DEF4402CDEA3}" type="presParOf" srcId="{0F2974AE-606C-2C46-AAB3-B14E5848A6E4}" destId="{81F46A75-81E1-5649-A1A8-DF611C287AAA}" srcOrd="2" destOrd="0" presId="urn:microsoft.com/office/officeart/2005/8/layout/chevron1"/>
    <dgm:cxn modelId="{4A5B9378-3EF3-DA4A-A115-AA4771475712}" type="presParOf" srcId="{0F2974AE-606C-2C46-AAB3-B14E5848A6E4}" destId="{1E037829-8B44-6149-B0A1-9DCF1487F9B6}" srcOrd="3" destOrd="0" presId="urn:microsoft.com/office/officeart/2005/8/layout/chevron1"/>
    <dgm:cxn modelId="{7E1E7C5F-E33C-BE4D-9B85-682E806B26E7}" type="presParOf" srcId="{0F2974AE-606C-2C46-AAB3-B14E5848A6E4}" destId="{DED0109B-D3E8-6041-8522-C89D4B0C0856}" srcOrd="4" destOrd="0" presId="urn:microsoft.com/office/officeart/2005/8/layout/chevron1"/>
    <dgm:cxn modelId="{67C1E0D6-9065-594F-81F7-D7895FDCCE9B}" type="presParOf" srcId="{0F2974AE-606C-2C46-AAB3-B14E5848A6E4}" destId="{FDE8023F-2463-7349-A7C1-93D5DCEEC3D4}" srcOrd="5" destOrd="0" presId="urn:microsoft.com/office/officeart/2005/8/layout/chevron1"/>
    <dgm:cxn modelId="{7875A2D9-A903-0840-A373-BA89C6C46A86}" type="presParOf" srcId="{0F2974AE-606C-2C46-AAB3-B14E5848A6E4}" destId="{5E231D5A-25BA-A146-8B5C-CD8A2E50B424}" srcOrd="6" destOrd="0" presId="urn:microsoft.com/office/officeart/2005/8/layout/chevron1"/>
    <dgm:cxn modelId="{C307885C-1471-B04E-968F-EEC7FF33E055}" type="presParOf" srcId="{0F2974AE-606C-2C46-AAB3-B14E5848A6E4}" destId="{D526EE3E-5456-0E4B-AE50-C29E5EB0D51F}" srcOrd="7" destOrd="0" presId="urn:microsoft.com/office/officeart/2005/8/layout/chevron1"/>
    <dgm:cxn modelId="{DE2141EC-E322-F245-B53E-FB65457400D0}" type="presParOf" srcId="{0F2974AE-606C-2C46-AAB3-B14E5848A6E4}" destId="{71838C07-0E85-614D-AC91-147147FFEC4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209EBC-5959-BF47-8398-F0AE4A716B83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90F6D3-7B55-734D-AA70-1F68653E87E8}">
      <dgm:prSet phldrT="[Текст]"/>
      <dgm:spPr>
        <a:solidFill>
          <a:srgbClr val="88888A"/>
        </a:solidFill>
        <a:ln>
          <a:solidFill>
            <a:srgbClr val="88888A"/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of January 2019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53EC4A-3561-B942-BBC5-49D51CA45DB5}" type="parTrans" cxnId="{4C075306-665D-2A4B-9AB4-147DDF331B7F}">
      <dgm:prSet/>
      <dgm:spPr/>
      <dgm:t>
        <a:bodyPr/>
        <a:lstStyle/>
        <a:p>
          <a:endParaRPr lang="ru-RU"/>
        </a:p>
      </dgm:t>
    </dgm:pt>
    <dgm:pt modelId="{396093D5-A729-D448-91A6-3DABEEA22434}" type="sibTrans" cxnId="{4C075306-665D-2A4B-9AB4-147DDF331B7F}">
      <dgm:prSet/>
      <dgm:spPr/>
      <dgm:t>
        <a:bodyPr/>
        <a:lstStyle/>
        <a:p>
          <a:endParaRPr lang="ru-RU"/>
        </a:p>
      </dgm:t>
    </dgm:pt>
    <dgm:pt modelId="{DAADD2B8-C691-C44F-A44F-84791AA940DC}">
      <dgm:prSet phldrT="[Текст]" custT="1"/>
      <dgm:spPr>
        <a:ln>
          <a:solidFill>
            <a:srgbClr val="88888A"/>
          </a:solidFill>
        </a:ln>
      </dgm:spPr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SAP HCM Go Live for OEMK (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Oskol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Electrometallurgical Plant), Ural Steel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23F07B-F6BD-E74F-8D8C-C5211EE564B1}" type="parTrans" cxnId="{D9529DC1-055E-4344-90A2-8A872F843EAE}">
      <dgm:prSet/>
      <dgm:spPr/>
      <dgm:t>
        <a:bodyPr/>
        <a:lstStyle/>
        <a:p>
          <a:endParaRPr lang="ru-RU"/>
        </a:p>
      </dgm:t>
    </dgm:pt>
    <dgm:pt modelId="{C62123B7-2F5A-0149-A898-969AB162FFA3}" type="sibTrans" cxnId="{D9529DC1-055E-4344-90A2-8A872F843EAE}">
      <dgm:prSet/>
      <dgm:spPr/>
      <dgm:t>
        <a:bodyPr/>
        <a:lstStyle/>
        <a:p>
          <a:endParaRPr lang="ru-RU"/>
        </a:p>
      </dgm:t>
    </dgm:pt>
    <dgm:pt modelId="{E1E404BE-0C5B-D84B-B050-3E262D240A2F}">
      <dgm:prSet phldrT="[Текст]"/>
      <dgm:spPr>
        <a:solidFill>
          <a:srgbClr val="88888A"/>
        </a:solidFill>
        <a:ln>
          <a:solidFill>
            <a:srgbClr val="88888A"/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of July 2019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101066-3661-E24D-A4F4-BB8B3000E332}" type="parTrans" cxnId="{17475A2E-873D-D841-A1C7-F3FE4D236A22}">
      <dgm:prSet/>
      <dgm:spPr/>
      <dgm:t>
        <a:bodyPr/>
        <a:lstStyle/>
        <a:p>
          <a:endParaRPr lang="ru-RU"/>
        </a:p>
      </dgm:t>
    </dgm:pt>
    <dgm:pt modelId="{559C21B1-DA23-E242-9F3E-E264671803EF}" type="sibTrans" cxnId="{17475A2E-873D-D841-A1C7-F3FE4D236A22}">
      <dgm:prSet/>
      <dgm:spPr/>
      <dgm:t>
        <a:bodyPr/>
        <a:lstStyle/>
        <a:p>
          <a:endParaRPr lang="ru-RU"/>
        </a:p>
      </dgm:t>
    </dgm:pt>
    <dgm:pt modelId="{E050043C-F4A3-B64C-9A35-AC0DB7085319}">
      <dgm:prSet phldrT="[Текст]" custT="1"/>
      <dgm:spPr>
        <a:ln>
          <a:solidFill>
            <a:srgbClr val="88888A"/>
          </a:solidFill>
        </a:ln>
      </dgm:spPr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SAP S/4 HANA Go Live for OEMK (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Oskol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Electrometallurgical Plant), Ural Steel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AF52B7-7D1B-EF40-BE49-CBC329C26A5B}" type="parTrans" cxnId="{7E3AA9D6-66D3-9B46-8E5B-711001F7C083}">
      <dgm:prSet/>
      <dgm:spPr/>
      <dgm:t>
        <a:bodyPr/>
        <a:lstStyle/>
        <a:p>
          <a:endParaRPr lang="ru-RU"/>
        </a:p>
      </dgm:t>
    </dgm:pt>
    <dgm:pt modelId="{9108C0FE-5488-CF4F-8503-DA302D4F2177}" type="sibTrans" cxnId="{7E3AA9D6-66D3-9B46-8E5B-711001F7C083}">
      <dgm:prSet/>
      <dgm:spPr/>
      <dgm:t>
        <a:bodyPr/>
        <a:lstStyle/>
        <a:p>
          <a:endParaRPr lang="ru-RU"/>
        </a:p>
      </dgm:t>
    </dgm:pt>
    <dgm:pt modelId="{265C078C-F852-5F4C-9B3D-BF6DBB4CB78F}">
      <dgm:prSet phldrT="[Текст]"/>
      <dgm:spPr>
        <a:solidFill>
          <a:srgbClr val="88888A"/>
        </a:solidFill>
        <a:ln>
          <a:solidFill>
            <a:srgbClr val="88888A"/>
          </a:solidFill>
        </a:ln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 of October 2019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3393D-2E32-E74C-B769-A977A473E924}" type="parTrans" cxnId="{BDFA05A1-2A78-494E-9334-661C35FB7E86}">
      <dgm:prSet/>
      <dgm:spPr/>
      <dgm:t>
        <a:bodyPr/>
        <a:lstStyle/>
        <a:p>
          <a:endParaRPr lang="ru-RU"/>
        </a:p>
      </dgm:t>
    </dgm:pt>
    <dgm:pt modelId="{50952FD0-D9F7-F14B-B478-909E8BC5C504}" type="sibTrans" cxnId="{BDFA05A1-2A78-494E-9334-661C35FB7E86}">
      <dgm:prSet/>
      <dgm:spPr/>
      <dgm:t>
        <a:bodyPr/>
        <a:lstStyle/>
        <a:p>
          <a:endParaRPr lang="ru-RU"/>
        </a:p>
      </dgm:t>
    </dgm:pt>
    <dgm:pt modelId="{E75BE9AC-D140-A345-96B1-C20C8826FF19}">
      <dgm:prSet phldrT="[Текст]" custT="1"/>
      <dgm:spPr>
        <a:ln>
          <a:solidFill>
            <a:srgbClr val="88888A"/>
          </a:solidFill>
        </a:ln>
      </dgm:spPr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SAP BPC Go Live 2</a:t>
          </a:r>
          <a:r>
            <a:rPr lang="en-US" sz="2200" baseline="30000" dirty="0"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Wave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FAA27E-171C-DD44-86D8-49AEB5C8A076}" type="parTrans" cxnId="{B46B097E-D734-1542-B63E-096C074D9FE1}">
      <dgm:prSet/>
      <dgm:spPr/>
      <dgm:t>
        <a:bodyPr/>
        <a:lstStyle/>
        <a:p>
          <a:endParaRPr lang="ru-RU"/>
        </a:p>
      </dgm:t>
    </dgm:pt>
    <dgm:pt modelId="{94359B71-72FC-C84C-9218-D29775949922}" type="sibTrans" cxnId="{B46B097E-D734-1542-B63E-096C074D9FE1}">
      <dgm:prSet/>
      <dgm:spPr/>
      <dgm:t>
        <a:bodyPr/>
        <a:lstStyle/>
        <a:p>
          <a:endParaRPr lang="ru-RU"/>
        </a:p>
      </dgm:t>
    </dgm:pt>
    <dgm:pt modelId="{A4F6BAB8-E3B9-1D47-A939-46AC69C7B58B}">
      <dgm:prSet phldrT="[Текст]" custT="1"/>
      <dgm:spPr>
        <a:ln>
          <a:solidFill>
            <a:srgbClr val="88888A"/>
          </a:solidFill>
        </a:ln>
      </dgm:spPr>
      <dgm:t>
        <a:bodyPr/>
        <a:lstStyle/>
        <a:p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Sales and Operation Planning for OEMK (</a:t>
          </a:r>
          <a:r>
            <a:rPr lang="en-US" sz="2200" dirty="0" err="1">
              <a:latin typeface="Arial" panose="020B0604020202020204" pitchFamily="34" charset="0"/>
              <a:cs typeface="Arial" panose="020B0604020202020204" pitchFamily="34" charset="0"/>
            </a:rPr>
            <a:t>Oskol</a:t>
          </a:r>
          <a:r>
            <a:rPr lang="en-US" sz="2200" dirty="0">
              <a:latin typeface="Arial" panose="020B0604020202020204" pitchFamily="34" charset="0"/>
              <a:cs typeface="Arial" panose="020B0604020202020204" pitchFamily="34" charset="0"/>
            </a:rPr>
            <a:t> Electrometallurgical Plant), Ural Steel</a:t>
          </a:r>
          <a:endParaRPr lang="ru-RU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00E48A-6825-584A-82F9-1AA5742CF5AB}" type="parTrans" cxnId="{45B56562-CB8E-334B-816C-C954D536ED9D}">
      <dgm:prSet/>
      <dgm:spPr/>
      <dgm:t>
        <a:bodyPr/>
        <a:lstStyle/>
        <a:p>
          <a:endParaRPr lang="ru-RU"/>
        </a:p>
      </dgm:t>
    </dgm:pt>
    <dgm:pt modelId="{6AC6DB21-F149-EB41-855B-4989871B804F}" type="sibTrans" cxnId="{45B56562-CB8E-334B-816C-C954D536ED9D}">
      <dgm:prSet/>
      <dgm:spPr/>
      <dgm:t>
        <a:bodyPr/>
        <a:lstStyle/>
        <a:p>
          <a:endParaRPr lang="ru-RU"/>
        </a:p>
      </dgm:t>
    </dgm:pt>
    <dgm:pt modelId="{F06E7AAF-DDF5-3B44-AFDB-F49FA4891E95}" type="pres">
      <dgm:prSet presAssocID="{04209EBC-5959-BF47-8398-F0AE4A716B83}" presName="linearFlow" presStyleCnt="0">
        <dgm:presLayoutVars>
          <dgm:dir/>
          <dgm:animLvl val="lvl"/>
          <dgm:resizeHandles val="exact"/>
        </dgm:presLayoutVars>
      </dgm:prSet>
      <dgm:spPr/>
    </dgm:pt>
    <dgm:pt modelId="{5D98B7C5-8ED7-494A-935C-10F47DF42FC1}" type="pres">
      <dgm:prSet presAssocID="{E890F6D3-7B55-734D-AA70-1F68653E87E8}" presName="composite" presStyleCnt="0"/>
      <dgm:spPr/>
    </dgm:pt>
    <dgm:pt modelId="{FBE1AF94-F490-324F-B2F2-3BFD3ACBC27D}" type="pres">
      <dgm:prSet presAssocID="{E890F6D3-7B55-734D-AA70-1F68653E87E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E9EE9A6-FF64-EF45-8689-930382E42244}" type="pres">
      <dgm:prSet presAssocID="{E890F6D3-7B55-734D-AA70-1F68653E87E8}" presName="descendantText" presStyleLbl="alignAcc1" presStyleIdx="0" presStyleCnt="3">
        <dgm:presLayoutVars>
          <dgm:bulletEnabled val="1"/>
        </dgm:presLayoutVars>
      </dgm:prSet>
      <dgm:spPr/>
    </dgm:pt>
    <dgm:pt modelId="{DB661531-2EC7-1A49-8671-3FA19919A273}" type="pres">
      <dgm:prSet presAssocID="{396093D5-A729-D448-91A6-3DABEEA22434}" presName="sp" presStyleCnt="0"/>
      <dgm:spPr/>
    </dgm:pt>
    <dgm:pt modelId="{DB2952C8-9340-F549-BAA7-20C147F6D9AD}" type="pres">
      <dgm:prSet presAssocID="{E1E404BE-0C5B-D84B-B050-3E262D240A2F}" presName="composite" presStyleCnt="0"/>
      <dgm:spPr/>
    </dgm:pt>
    <dgm:pt modelId="{25F0CC26-13BF-4041-9BCB-3DA3015F03AF}" type="pres">
      <dgm:prSet presAssocID="{E1E404BE-0C5B-D84B-B050-3E262D240A2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B619529-14E2-594A-9338-2AAA6405B117}" type="pres">
      <dgm:prSet presAssocID="{E1E404BE-0C5B-D84B-B050-3E262D240A2F}" presName="descendantText" presStyleLbl="alignAcc1" presStyleIdx="1" presStyleCnt="3">
        <dgm:presLayoutVars>
          <dgm:bulletEnabled val="1"/>
        </dgm:presLayoutVars>
      </dgm:prSet>
      <dgm:spPr/>
    </dgm:pt>
    <dgm:pt modelId="{79889726-14DF-2641-BC1A-3FD3FC578A81}" type="pres">
      <dgm:prSet presAssocID="{559C21B1-DA23-E242-9F3E-E264671803EF}" presName="sp" presStyleCnt="0"/>
      <dgm:spPr/>
    </dgm:pt>
    <dgm:pt modelId="{755EABFA-AE51-6443-A3E7-D62D7C838CA9}" type="pres">
      <dgm:prSet presAssocID="{265C078C-F852-5F4C-9B3D-BF6DBB4CB78F}" presName="composite" presStyleCnt="0"/>
      <dgm:spPr/>
    </dgm:pt>
    <dgm:pt modelId="{185A1D14-B934-004F-9667-9E08E5EBA0C8}" type="pres">
      <dgm:prSet presAssocID="{265C078C-F852-5F4C-9B3D-BF6DBB4CB78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7515D0D-DF50-F642-A56F-9D5F6738B002}" type="pres">
      <dgm:prSet presAssocID="{265C078C-F852-5F4C-9B3D-BF6DBB4CB78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4C075306-665D-2A4B-9AB4-147DDF331B7F}" srcId="{04209EBC-5959-BF47-8398-F0AE4A716B83}" destId="{E890F6D3-7B55-734D-AA70-1F68653E87E8}" srcOrd="0" destOrd="0" parTransId="{D853EC4A-3561-B942-BBC5-49D51CA45DB5}" sibTransId="{396093D5-A729-D448-91A6-3DABEEA22434}"/>
    <dgm:cxn modelId="{17475A2E-873D-D841-A1C7-F3FE4D236A22}" srcId="{04209EBC-5959-BF47-8398-F0AE4A716B83}" destId="{E1E404BE-0C5B-D84B-B050-3E262D240A2F}" srcOrd="1" destOrd="0" parTransId="{D7101066-3661-E24D-A4F4-BB8B3000E332}" sibTransId="{559C21B1-DA23-E242-9F3E-E264671803EF}"/>
    <dgm:cxn modelId="{13585939-23EB-2743-8265-34B7221E4225}" type="presOf" srcId="{265C078C-F852-5F4C-9B3D-BF6DBB4CB78F}" destId="{185A1D14-B934-004F-9667-9E08E5EBA0C8}" srcOrd="0" destOrd="0" presId="urn:microsoft.com/office/officeart/2005/8/layout/chevron2"/>
    <dgm:cxn modelId="{452F9739-DA4D-1443-BFCE-E12A75B92A3E}" type="presOf" srcId="{E75BE9AC-D140-A345-96B1-C20C8826FF19}" destId="{77515D0D-DF50-F642-A56F-9D5F6738B002}" srcOrd="0" destOrd="0" presId="urn:microsoft.com/office/officeart/2005/8/layout/chevron2"/>
    <dgm:cxn modelId="{45B56562-CB8E-334B-816C-C954D536ED9D}" srcId="{265C078C-F852-5F4C-9B3D-BF6DBB4CB78F}" destId="{A4F6BAB8-E3B9-1D47-A939-46AC69C7B58B}" srcOrd="1" destOrd="0" parTransId="{8100E48A-6825-584A-82F9-1AA5742CF5AB}" sibTransId="{6AC6DB21-F149-EB41-855B-4989871B804F}"/>
    <dgm:cxn modelId="{B46B097E-D734-1542-B63E-096C074D9FE1}" srcId="{265C078C-F852-5F4C-9B3D-BF6DBB4CB78F}" destId="{E75BE9AC-D140-A345-96B1-C20C8826FF19}" srcOrd="0" destOrd="0" parTransId="{A5FAA27E-171C-DD44-86D8-49AEB5C8A076}" sibTransId="{94359B71-72FC-C84C-9218-D29775949922}"/>
    <dgm:cxn modelId="{6A065687-4C2B-A143-A272-886BCF3346B9}" type="presOf" srcId="{04209EBC-5959-BF47-8398-F0AE4A716B83}" destId="{F06E7AAF-DDF5-3B44-AFDB-F49FA4891E95}" srcOrd="0" destOrd="0" presId="urn:microsoft.com/office/officeart/2005/8/layout/chevron2"/>
    <dgm:cxn modelId="{A0C1E89D-1934-9B46-873D-81E56A873106}" type="presOf" srcId="{E890F6D3-7B55-734D-AA70-1F68653E87E8}" destId="{FBE1AF94-F490-324F-B2F2-3BFD3ACBC27D}" srcOrd="0" destOrd="0" presId="urn:microsoft.com/office/officeart/2005/8/layout/chevron2"/>
    <dgm:cxn modelId="{BDFA05A1-2A78-494E-9334-661C35FB7E86}" srcId="{04209EBC-5959-BF47-8398-F0AE4A716B83}" destId="{265C078C-F852-5F4C-9B3D-BF6DBB4CB78F}" srcOrd="2" destOrd="0" parTransId="{BF43393D-2E32-E74C-B769-A977A473E924}" sibTransId="{50952FD0-D9F7-F14B-B478-909E8BC5C504}"/>
    <dgm:cxn modelId="{6244CFA3-9254-DD47-A188-91D0C45AD116}" type="presOf" srcId="{DAADD2B8-C691-C44F-A44F-84791AA940DC}" destId="{BE9EE9A6-FF64-EF45-8689-930382E42244}" srcOrd="0" destOrd="0" presId="urn:microsoft.com/office/officeart/2005/8/layout/chevron2"/>
    <dgm:cxn modelId="{B8CF08A7-A3B9-BE45-AC23-EFC0528276F9}" type="presOf" srcId="{E050043C-F4A3-B64C-9A35-AC0DB7085319}" destId="{8B619529-14E2-594A-9338-2AAA6405B117}" srcOrd="0" destOrd="0" presId="urn:microsoft.com/office/officeart/2005/8/layout/chevron2"/>
    <dgm:cxn modelId="{D9529DC1-055E-4344-90A2-8A872F843EAE}" srcId="{E890F6D3-7B55-734D-AA70-1F68653E87E8}" destId="{DAADD2B8-C691-C44F-A44F-84791AA940DC}" srcOrd="0" destOrd="0" parTransId="{6C23F07B-F6BD-E74F-8D8C-C5211EE564B1}" sibTransId="{C62123B7-2F5A-0149-A898-969AB162FFA3}"/>
    <dgm:cxn modelId="{D89242D1-8724-ED43-B0C2-DD874C2745B6}" type="presOf" srcId="{A4F6BAB8-E3B9-1D47-A939-46AC69C7B58B}" destId="{77515D0D-DF50-F642-A56F-9D5F6738B002}" srcOrd="0" destOrd="1" presId="urn:microsoft.com/office/officeart/2005/8/layout/chevron2"/>
    <dgm:cxn modelId="{7E3AA9D6-66D3-9B46-8E5B-711001F7C083}" srcId="{E1E404BE-0C5B-D84B-B050-3E262D240A2F}" destId="{E050043C-F4A3-B64C-9A35-AC0DB7085319}" srcOrd="0" destOrd="0" parTransId="{1DAF52B7-7D1B-EF40-BE49-CBC329C26A5B}" sibTransId="{9108C0FE-5488-CF4F-8503-DA302D4F2177}"/>
    <dgm:cxn modelId="{C6965ADA-F0EA-B544-B2DD-6664582AF1FD}" type="presOf" srcId="{E1E404BE-0C5B-D84B-B050-3E262D240A2F}" destId="{25F0CC26-13BF-4041-9BCB-3DA3015F03AF}" srcOrd="0" destOrd="0" presId="urn:microsoft.com/office/officeart/2005/8/layout/chevron2"/>
    <dgm:cxn modelId="{4C96D8A2-358E-6447-BD17-8A784BBE5E59}" type="presParOf" srcId="{F06E7AAF-DDF5-3B44-AFDB-F49FA4891E95}" destId="{5D98B7C5-8ED7-494A-935C-10F47DF42FC1}" srcOrd="0" destOrd="0" presId="urn:microsoft.com/office/officeart/2005/8/layout/chevron2"/>
    <dgm:cxn modelId="{23C48418-2F46-3A45-9A92-941D1B3DDFD8}" type="presParOf" srcId="{5D98B7C5-8ED7-494A-935C-10F47DF42FC1}" destId="{FBE1AF94-F490-324F-B2F2-3BFD3ACBC27D}" srcOrd="0" destOrd="0" presId="urn:microsoft.com/office/officeart/2005/8/layout/chevron2"/>
    <dgm:cxn modelId="{3B9DFDF0-6AD1-3344-BEB9-8651CB04C2D7}" type="presParOf" srcId="{5D98B7C5-8ED7-494A-935C-10F47DF42FC1}" destId="{BE9EE9A6-FF64-EF45-8689-930382E42244}" srcOrd="1" destOrd="0" presId="urn:microsoft.com/office/officeart/2005/8/layout/chevron2"/>
    <dgm:cxn modelId="{5DEDD4E9-81FB-8B4F-89F3-EBC870637FB9}" type="presParOf" srcId="{F06E7AAF-DDF5-3B44-AFDB-F49FA4891E95}" destId="{DB661531-2EC7-1A49-8671-3FA19919A273}" srcOrd="1" destOrd="0" presId="urn:microsoft.com/office/officeart/2005/8/layout/chevron2"/>
    <dgm:cxn modelId="{55DA7586-CA77-634E-AD84-F09A85CEE8BF}" type="presParOf" srcId="{F06E7AAF-DDF5-3B44-AFDB-F49FA4891E95}" destId="{DB2952C8-9340-F549-BAA7-20C147F6D9AD}" srcOrd="2" destOrd="0" presId="urn:microsoft.com/office/officeart/2005/8/layout/chevron2"/>
    <dgm:cxn modelId="{467DDF52-B2C1-2F42-8886-F80C6D4DF7E8}" type="presParOf" srcId="{DB2952C8-9340-F549-BAA7-20C147F6D9AD}" destId="{25F0CC26-13BF-4041-9BCB-3DA3015F03AF}" srcOrd="0" destOrd="0" presId="urn:microsoft.com/office/officeart/2005/8/layout/chevron2"/>
    <dgm:cxn modelId="{75CA2B8B-EC88-A545-8388-7DF18776C6BC}" type="presParOf" srcId="{DB2952C8-9340-F549-BAA7-20C147F6D9AD}" destId="{8B619529-14E2-594A-9338-2AAA6405B117}" srcOrd="1" destOrd="0" presId="urn:microsoft.com/office/officeart/2005/8/layout/chevron2"/>
    <dgm:cxn modelId="{44ABC511-24D0-6142-85BF-0DF9B7126C6D}" type="presParOf" srcId="{F06E7AAF-DDF5-3B44-AFDB-F49FA4891E95}" destId="{79889726-14DF-2641-BC1A-3FD3FC578A81}" srcOrd="3" destOrd="0" presId="urn:microsoft.com/office/officeart/2005/8/layout/chevron2"/>
    <dgm:cxn modelId="{19CD67D9-D294-9145-8BB6-82492C0F0964}" type="presParOf" srcId="{F06E7AAF-DDF5-3B44-AFDB-F49FA4891E95}" destId="{755EABFA-AE51-6443-A3E7-D62D7C838CA9}" srcOrd="4" destOrd="0" presId="urn:microsoft.com/office/officeart/2005/8/layout/chevron2"/>
    <dgm:cxn modelId="{6DC99339-C835-584D-A0BF-116A2AAA5646}" type="presParOf" srcId="{755EABFA-AE51-6443-A3E7-D62D7C838CA9}" destId="{185A1D14-B934-004F-9667-9E08E5EBA0C8}" srcOrd="0" destOrd="0" presId="urn:microsoft.com/office/officeart/2005/8/layout/chevron2"/>
    <dgm:cxn modelId="{EAE01D3F-7B38-B049-8B70-46A186083BA1}" type="presParOf" srcId="{755EABFA-AE51-6443-A3E7-D62D7C838CA9}" destId="{77515D0D-DF50-F642-A56F-9D5F6738B00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01329-C947-C74C-8F17-FB2725B2C4D7}">
      <dsp:nvSpPr>
        <dsp:cNvPr id="0" name=""/>
        <dsp:cNvSpPr/>
      </dsp:nvSpPr>
      <dsp:spPr>
        <a:xfrm>
          <a:off x="873023" y="2297430"/>
          <a:ext cx="349502" cy="10912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4751" y="0"/>
              </a:lnTo>
              <a:lnTo>
                <a:pt x="174751" y="1091279"/>
              </a:lnTo>
              <a:lnTo>
                <a:pt x="349502" y="1091279"/>
              </a:lnTo>
            </a:path>
          </a:pathLst>
        </a:custGeom>
        <a:noFill/>
        <a:ln w="25400" cap="flat" cmpd="sng" algn="ctr">
          <a:solidFill>
            <a:srgbClr val="F424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9127" y="2814422"/>
        <a:ext cx="57294" cy="57294"/>
      </dsp:txXfrm>
    </dsp:sp>
    <dsp:sp modelId="{D03220AB-5DD9-7344-BC18-6F6E7212A427}">
      <dsp:nvSpPr>
        <dsp:cNvPr id="0" name=""/>
        <dsp:cNvSpPr/>
      </dsp:nvSpPr>
      <dsp:spPr>
        <a:xfrm>
          <a:off x="873023" y="2251710"/>
          <a:ext cx="34950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49502" y="45720"/>
              </a:lnTo>
            </a:path>
          </a:pathLst>
        </a:custGeom>
        <a:noFill/>
        <a:ln w="25400" cap="flat" cmpd="sng" algn="ctr">
          <a:solidFill>
            <a:srgbClr val="F424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39037" y="2288692"/>
        <a:ext cx="17475" cy="17475"/>
      </dsp:txXfrm>
    </dsp:sp>
    <dsp:sp modelId="{F94EBE8B-9939-AA42-B224-57CAA90E08CC}">
      <dsp:nvSpPr>
        <dsp:cNvPr id="0" name=""/>
        <dsp:cNvSpPr/>
      </dsp:nvSpPr>
      <dsp:spPr>
        <a:xfrm>
          <a:off x="873023" y="1206150"/>
          <a:ext cx="349502" cy="1091279"/>
        </a:xfrm>
        <a:custGeom>
          <a:avLst/>
          <a:gdLst/>
          <a:ahLst/>
          <a:cxnLst/>
          <a:rect l="0" t="0" r="0" b="0"/>
          <a:pathLst>
            <a:path>
              <a:moveTo>
                <a:pt x="0" y="1091279"/>
              </a:moveTo>
              <a:lnTo>
                <a:pt x="174751" y="1091279"/>
              </a:lnTo>
              <a:lnTo>
                <a:pt x="174751" y="0"/>
              </a:lnTo>
              <a:lnTo>
                <a:pt x="349502" y="0"/>
              </a:lnTo>
            </a:path>
          </a:pathLst>
        </a:custGeom>
        <a:noFill/>
        <a:ln w="25400" cap="flat" cmpd="sng" algn="ctr">
          <a:solidFill>
            <a:srgbClr val="F4243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019127" y="1723143"/>
        <a:ext cx="57294" cy="57294"/>
      </dsp:txXfrm>
    </dsp:sp>
    <dsp:sp modelId="{F851CC58-645D-DF4C-AF99-68644FBACA8E}">
      <dsp:nvSpPr>
        <dsp:cNvPr id="0" name=""/>
        <dsp:cNvSpPr/>
      </dsp:nvSpPr>
      <dsp:spPr>
        <a:xfrm rot="16200000">
          <a:off x="-1860918" y="1860918"/>
          <a:ext cx="4594860" cy="873023"/>
        </a:xfrm>
        <a:prstGeom prst="rect">
          <a:avLst/>
        </a:prstGeom>
        <a:solidFill>
          <a:srgbClr val="B5C1D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Industry 4.0</a:t>
          </a:r>
          <a:endParaRPr lang="ru-RU" sz="5700" kern="1200" dirty="0"/>
        </a:p>
      </dsp:txBody>
      <dsp:txXfrm>
        <a:off x="-1860918" y="1860918"/>
        <a:ext cx="4594860" cy="873023"/>
      </dsp:txXfrm>
    </dsp:sp>
    <dsp:sp modelId="{53025088-CC7D-5746-9683-68A5A84F8E67}">
      <dsp:nvSpPr>
        <dsp:cNvPr id="0" name=""/>
        <dsp:cNvSpPr/>
      </dsp:nvSpPr>
      <dsp:spPr>
        <a:xfrm>
          <a:off x="1222525" y="769639"/>
          <a:ext cx="2863516" cy="873023"/>
        </a:xfrm>
        <a:prstGeom prst="rect">
          <a:avLst/>
        </a:prstGeom>
        <a:solidFill>
          <a:srgbClr val="8888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SAP Implementation</a:t>
          </a:r>
          <a:endParaRPr lang="ru-RU" sz="2900" kern="1200" dirty="0"/>
        </a:p>
      </dsp:txBody>
      <dsp:txXfrm>
        <a:off x="1222525" y="769639"/>
        <a:ext cx="2863516" cy="873023"/>
      </dsp:txXfrm>
    </dsp:sp>
    <dsp:sp modelId="{71ABDFE5-CC2F-484B-9A32-8C8772A423C6}">
      <dsp:nvSpPr>
        <dsp:cNvPr id="0" name=""/>
        <dsp:cNvSpPr/>
      </dsp:nvSpPr>
      <dsp:spPr>
        <a:xfrm>
          <a:off x="1222525" y="1860918"/>
          <a:ext cx="2863516" cy="873023"/>
        </a:xfrm>
        <a:prstGeom prst="rect">
          <a:avLst/>
        </a:prstGeom>
        <a:solidFill>
          <a:srgbClr val="8888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Business Transformation</a:t>
          </a:r>
          <a:endParaRPr lang="ru-RU" sz="2900" kern="1200" dirty="0"/>
        </a:p>
      </dsp:txBody>
      <dsp:txXfrm>
        <a:off x="1222525" y="1860918"/>
        <a:ext cx="2863516" cy="873023"/>
      </dsp:txXfrm>
    </dsp:sp>
    <dsp:sp modelId="{F9269C05-BA8E-024B-8AD2-E55B6C84DC90}">
      <dsp:nvSpPr>
        <dsp:cNvPr id="0" name=""/>
        <dsp:cNvSpPr/>
      </dsp:nvSpPr>
      <dsp:spPr>
        <a:xfrm>
          <a:off x="1222525" y="2952197"/>
          <a:ext cx="2863516" cy="873023"/>
        </a:xfrm>
        <a:prstGeom prst="rect">
          <a:avLst/>
        </a:prstGeom>
        <a:solidFill>
          <a:srgbClr val="88888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Change Management</a:t>
          </a:r>
          <a:endParaRPr lang="ru-RU" sz="2900" kern="1200" dirty="0"/>
        </a:p>
      </dsp:txBody>
      <dsp:txXfrm>
        <a:off x="1222525" y="2952197"/>
        <a:ext cx="2863516" cy="873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0117CB-144F-754A-9853-D9FA16CB540D}">
      <dsp:nvSpPr>
        <dsp:cNvPr id="0" name=""/>
        <dsp:cNvSpPr/>
      </dsp:nvSpPr>
      <dsp:spPr>
        <a:xfrm>
          <a:off x="2638" y="173457"/>
          <a:ext cx="2348560" cy="482300"/>
        </a:xfrm>
        <a:prstGeom prst="chevron">
          <a:avLst/>
        </a:prstGeom>
        <a:solidFill>
          <a:srgbClr val="C4BCB7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2015</a:t>
          </a:r>
        </a:p>
      </dsp:txBody>
      <dsp:txXfrm>
        <a:off x="243788" y="173457"/>
        <a:ext cx="1866260" cy="482300"/>
      </dsp:txXfrm>
    </dsp:sp>
    <dsp:sp modelId="{81F46A75-81E1-5649-A1A8-DF611C287AAA}">
      <dsp:nvSpPr>
        <dsp:cNvPr id="0" name=""/>
        <dsp:cNvSpPr/>
      </dsp:nvSpPr>
      <dsp:spPr>
        <a:xfrm>
          <a:off x="2116343" y="173457"/>
          <a:ext cx="2348560" cy="482300"/>
        </a:xfrm>
        <a:prstGeom prst="chevron">
          <a:avLst/>
        </a:prstGeom>
        <a:solidFill>
          <a:srgbClr val="998F86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2016</a:t>
          </a:r>
        </a:p>
      </dsp:txBody>
      <dsp:txXfrm>
        <a:off x="2357493" y="173457"/>
        <a:ext cx="1866260" cy="482300"/>
      </dsp:txXfrm>
    </dsp:sp>
    <dsp:sp modelId="{DED0109B-D3E8-6041-8522-C89D4B0C0856}">
      <dsp:nvSpPr>
        <dsp:cNvPr id="0" name=""/>
        <dsp:cNvSpPr/>
      </dsp:nvSpPr>
      <dsp:spPr>
        <a:xfrm>
          <a:off x="4230048" y="173457"/>
          <a:ext cx="2348560" cy="482300"/>
        </a:xfrm>
        <a:prstGeom prst="chevron">
          <a:avLst/>
        </a:prstGeom>
        <a:solidFill>
          <a:srgbClr val="88888A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2017</a:t>
          </a:r>
        </a:p>
      </dsp:txBody>
      <dsp:txXfrm>
        <a:off x="4471198" y="173457"/>
        <a:ext cx="1866260" cy="482300"/>
      </dsp:txXfrm>
    </dsp:sp>
    <dsp:sp modelId="{5E231D5A-25BA-A146-8B5C-CD8A2E50B424}">
      <dsp:nvSpPr>
        <dsp:cNvPr id="0" name=""/>
        <dsp:cNvSpPr/>
      </dsp:nvSpPr>
      <dsp:spPr>
        <a:xfrm>
          <a:off x="6343753" y="173457"/>
          <a:ext cx="2348560" cy="482300"/>
        </a:xfrm>
        <a:prstGeom prst="chevron">
          <a:avLst/>
        </a:prstGeom>
        <a:solidFill>
          <a:srgbClr val="B5C1D3"/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2018</a:t>
          </a:r>
        </a:p>
      </dsp:txBody>
      <dsp:txXfrm>
        <a:off x="6584903" y="173457"/>
        <a:ext cx="1866260" cy="482300"/>
      </dsp:txXfrm>
    </dsp:sp>
    <dsp:sp modelId="{71838C07-0E85-614D-AC91-147147FFEC4A}">
      <dsp:nvSpPr>
        <dsp:cNvPr id="0" name=""/>
        <dsp:cNvSpPr/>
      </dsp:nvSpPr>
      <dsp:spPr>
        <a:xfrm>
          <a:off x="8457458" y="173457"/>
          <a:ext cx="2348560" cy="482300"/>
        </a:xfrm>
        <a:prstGeom prst="chevron">
          <a:avLst/>
        </a:prstGeom>
        <a:solidFill>
          <a:srgbClr val="F424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latin typeface="Arial" panose="020B0604020202020204" pitchFamily="34" charset="0"/>
              <a:cs typeface="Arial" panose="020B0604020202020204" pitchFamily="34" charset="0"/>
            </a:rPr>
            <a:t>2019</a:t>
          </a:r>
        </a:p>
      </dsp:txBody>
      <dsp:txXfrm>
        <a:off x="8698608" y="173457"/>
        <a:ext cx="1866260" cy="482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1AF94-F490-324F-B2F2-3BFD3ACBC27D}">
      <dsp:nvSpPr>
        <dsp:cNvPr id="0" name=""/>
        <dsp:cNvSpPr/>
      </dsp:nvSpPr>
      <dsp:spPr>
        <a:xfrm rot="5400000">
          <a:off x="-279731" y="282669"/>
          <a:ext cx="1864875" cy="1305413"/>
        </a:xfrm>
        <a:prstGeom prst="chevron">
          <a:avLst/>
        </a:prstGeom>
        <a:solidFill>
          <a:srgbClr val="88888A"/>
        </a:solidFill>
        <a:ln w="12700" cap="flat" cmpd="sng" algn="ctr">
          <a:solidFill>
            <a:srgbClr val="88888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6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of January 2019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655645"/>
        <a:ext cx="1305413" cy="559462"/>
      </dsp:txXfrm>
    </dsp:sp>
    <dsp:sp modelId="{BE9EE9A6-FF64-EF45-8689-930382E42244}">
      <dsp:nvSpPr>
        <dsp:cNvPr id="0" name=""/>
        <dsp:cNvSpPr/>
      </dsp:nvSpPr>
      <dsp:spPr>
        <a:xfrm rot="5400000">
          <a:off x="5801681" y="-4493330"/>
          <a:ext cx="1212169" cy="10204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8888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SAP HCM Go Live for OEMK (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Oskol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Electrometallurgical Plant), Ural Steel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05414" y="62110"/>
        <a:ext cx="10145532" cy="1093823"/>
      </dsp:txXfrm>
    </dsp:sp>
    <dsp:sp modelId="{25F0CC26-13BF-4041-9BCB-3DA3015F03AF}">
      <dsp:nvSpPr>
        <dsp:cNvPr id="0" name=""/>
        <dsp:cNvSpPr/>
      </dsp:nvSpPr>
      <dsp:spPr>
        <a:xfrm rot="5400000">
          <a:off x="-279731" y="1956081"/>
          <a:ext cx="1864875" cy="1305413"/>
        </a:xfrm>
        <a:prstGeom prst="chevron">
          <a:avLst/>
        </a:prstGeom>
        <a:solidFill>
          <a:srgbClr val="88888A"/>
        </a:solidFill>
        <a:ln w="12700" cap="flat" cmpd="sng" algn="ctr">
          <a:solidFill>
            <a:srgbClr val="88888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6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of July 2019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2329057"/>
        <a:ext cx="1305413" cy="559462"/>
      </dsp:txXfrm>
    </dsp:sp>
    <dsp:sp modelId="{8B619529-14E2-594A-9338-2AAA6405B117}">
      <dsp:nvSpPr>
        <dsp:cNvPr id="0" name=""/>
        <dsp:cNvSpPr/>
      </dsp:nvSpPr>
      <dsp:spPr>
        <a:xfrm rot="5400000">
          <a:off x="5801681" y="-2819918"/>
          <a:ext cx="1212169" cy="10204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8888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SAP S/4 HANA Go Live for OEMK (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Oskol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Electrometallurgical Plant), Ural Steel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05414" y="1735522"/>
        <a:ext cx="10145532" cy="1093823"/>
      </dsp:txXfrm>
    </dsp:sp>
    <dsp:sp modelId="{185A1D14-B934-004F-9667-9E08E5EBA0C8}">
      <dsp:nvSpPr>
        <dsp:cNvPr id="0" name=""/>
        <dsp:cNvSpPr/>
      </dsp:nvSpPr>
      <dsp:spPr>
        <a:xfrm rot="5400000">
          <a:off x="-279731" y="3629493"/>
          <a:ext cx="1864875" cy="1305413"/>
        </a:xfrm>
        <a:prstGeom prst="chevron">
          <a:avLst/>
        </a:prstGeom>
        <a:solidFill>
          <a:srgbClr val="88888A"/>
        </a:solidFill>
        <a:ln w="12700" cap="flat" cmpd="sng" algn="ctr">
          <a:solidFill>
            <a:srgbClr val="88888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6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 of October 2019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" y="4002469"/>
        <a:ext cx="1305413" cy="559462"/>
      </dsp:txXfrm>
    </dsp:sp>
    <dsp:sp modelId="{77515D0D-DF50-F642-A56F-9D5F6738B002}">
      <dsp:nvSpPr>
        <dsp:cNvPr id="0" name=""/>
        <dsp:cNvSpPr/>
      </dsp:nvSpPr>
      <dsp:spPr>
        <a:xfrm rot="5400000">
          <a:off x="5801681" y="-1146506"/>
          <a:ext cx="1212169" cy="102047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8888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SAP BPC Go Live 2</a:t>
          </a:r>
          <a:r>
            <a:rPr lang="en-US" sz="22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nd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Wave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Sales and Operation Planning for OEMK (</a:t>
          </a:r>
          <a:r>
            <a:rPr lang="en-US" sz="2200" kern="1200" dirty="0" err="1">
              <a:latin typeface="Arial" panose="020B0604020202020204" pitchFamily="34" charset="0"/>
              <a:cs typeface="Arial" panose="020B0604020202020204" pitchFamily="34" charset="0"/>
            </a:rPr>
            <a:t>Oskol</a:t>
          </a: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 Electrometallurgical Plant), Ural Steel</a:t>
          </a:r>
          <a:endParaRPr lang="ru-RU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05414" y="3408934"/>
        <a:ext cx="10145532" cy="1093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E615D-8655-48EA-BB3A-A6D86C93BD6A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8E2CF-1A25-4399-BE12-F920CF3942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4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Применить эту картинку на все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8E2CF-1A25-4399-BE12-F920CF3942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38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Mining Segment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Company is a </a:t>
            </a:r>
            <a:r>
              <a:rPr lang="en-US" dirty="0"/>
              <a:t>global-scale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producer of beneficiated iron ore products, processing the majority of its primary iron ore concentrate products into high </a:t>
            </a:r>
            <a:r>
              <a:rPr lang="en-US" dirty="0"/>
              <a:t>added-value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products, such as iron ore pellets and HBI/DRI. In 2016,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Metalloinvest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accounted for 39% of Russia’s iron ore concentrate and sintering ore output, 59% of iron ore pellets and 100% of HBI and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metallised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pellets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Steel Segment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Company's Steel Segment comprises OEMK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Oskol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Electrometallurgical Plant), Ural Steel and Ural Scrap Company. The Company is one of the leading regional producers of steel, accounting for approximately 7% of total steel production in Russia. OEMK and Ural Steel together produce over 2,000 grades of steel.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Metalloinvest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 the </a:t>
            </a:r>
            <a:r>
              <a:rPr lang="en-US" dirty="0"/>
              <a:t>fifth-largest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steel producer in Russia by volume*.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8E2CF-1A25-4399-BE12-F920CF39422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887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8E2CF-1A25-4399-BE12-F920CF39422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9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8E2CF-1A25-4399-BE12-F920CF39422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834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8E2CF-1A25-4399-BE12-F920CF39422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8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57299"/>
            <a:ext cx="9144000" cy="2252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752-DBC4-E240-AAFE-7680163AFFC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1E01-8EB8-9144-A841-A2D6751A2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336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830" cy="6858002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0" y="1"/>
            <a:ext cx="12176875" cy="6858000"/>
          </a:xfrm>
          <a:prstGeom prst="rect">
            <a:avLst/>
          </a:prstGeom>
          <a:solidFill>
            <a:schemeClr val="tx1">
              <a:lumMod val="50000"/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 userDrawn="1"/>
        </p:nvSpPr>
        <p:spPr>
          <a:xfrm>
            <a:off x="-18812" y="0"/>
            <a:ext cx="12220642" cy="1123198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13"/>
          <p:cNvSpPr/>
          <p:nvPr userDrawn="1"/>
        </p:nvSpPr>
        <p:spPr>
          <a:xfrm>
            <a:off x="0" y="1105197"/>
            <a:ext cx="12192000" cy="45719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6492" y="200799"/>
            <a:ext cx="7442179" cy="810801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02173" y="6451886"/>
            <a:ext cx="2743200" cy="365125"/>
          </a:xfrm>
        </p:spPr>
        <p:txBody>
          <a:bodyPr/>
          <a:lstStyle/>
          <a:p>
            <a:fld id="{A2991E01-8EB8-9144-A841-A2D6751A2423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761755-556D-514B-BE87-44C3EC3EA5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627" y="303709"/>
            <a:ext cx="2445839" cy="414729"/>
          </a:xfrm>
          <a:prstGeom prst="rect">
            <a:avLst/>
          </a:prstGeom>
        </p:spPr>
      </p:pic>
      <p:grpSp>
        <p:nvGrpSpPr>
          <p:cNvPr id="22" name="Group 10">
            <a:extLst>
              <a:ext uri="{FF2B5EF4-FFF2-40B4-BE49-F238E27FC236}">
                <a16:creationId xmlns:a16="http://schemas.microsoft.com/office/drawing/2014/main" id="{DEB40268-FCA1-CA42-8022-0BD5B6113C1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7492" y="303709"/>
            <a:ext cx="1327864" cy="356415"/>
            <a:chOff x="9638475" y="1219200"/>
            <a:chExt cx="1389888" cy="373063"/>
          </a:xfrm>
        </p:grpSpPr>
        <p:pic>
          <p:nvPicPr>
            <p:cNvPr id="23" name="Picture 15">
              <a:extLst>
                <a:ext uri="{FF2B5EF4-FFF2-40B4-BE49-F238E27FC236}">
                  <a16:creationId xmlns:a16="http://schemas.microsoft.com/office/drawing/2014/main" id="{247A8AB4-C12C-C34E-BE0E-D9DD893C8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1E1F93DD-11E6-9045-BD0F-DC7D376E7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88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1830" cy="6858002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0" y="1"/>
            <a:ext cx="12176875" cy="6858000"/>
          </a:xfrm>
          <a:prstGeom prst="rect">
            <a:avLst/>
          </a:prstGeom>
          <a:solidFill>
            <a:schemeClr val="tx1">
              <a:lumMod val="50000"/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 userDrawn="1"/>
        </p:nvSpPr>
        <p:spPr>
          <a:xfrm>
            <a:off x="-18812" y="0"/>
            <a:ext cx="12220642" cy="1123198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13"/>
          <p:cNvSpPr/>
          <p:nvPr userDrawn="1"/>
        </p:nvSpPr>
        <p:spPr>
          <a:xfrm>
            <a:off x="0" y="1105197"/>
            <a:ext cx="12192000" cy="45719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6493" y="214447"/>
            <a:ext cx="7467134" cy="810801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752-DBC4-E240-AAFE-7680163AFFC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1E01-8EB8-9144-A841-A2D6751A2423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1A2BA5-3CFB-BF4E-9AE6-D61872607C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627" y="303709"/>
            <a:ext cx="2445839" cy="414729"/>
          </a:xfrm>
          <a:prstGeom prst="rect">
            <a:avLst/>
          </a:prstGeom>
        </p:spPr>
      </p:pic>
      <p:grpSp>
        <p:nvGrpSpPr>
          <p:cNvPr id="23" name="Group 10">
            <a:extLst>
              <a:ext uri="{FF2B5EF4-FFF2-40B4-BE49-F238E27FC236}">
                <a16:creationId xmlns:a16="http://schemas.microsoft.com/office/drawing/2014/main" id="{A4875AB7-AC72-3145-BC19-048C7DD1E6E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7492" y="303709"/>
            <a:ext cx="1327864" cy="356415"/>
            <a:chOff x="9638475" y="1219200"/>
            <a:chExt cx="1389888" cy="373063"/>
          </a:xfrm>
        </p:grpSpPr>
        <p:pic>
          <p:nvPicPr>
            <p:cNvPr id="24" name="Picture 15">
              <a:extLst>
                <a:ext uri="{FF2B5EF4-FFF2-40B4-BE49-F238E27FC236}">
                  <a16:creationId xmlns:a16="http://schemas.microsoft.com/office/drawing/2014/main" id="{6F18BE07-097D-9D4F-841A-D86CC7F29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5230A76A-BB79-8445-B50B-CC11705BC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759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12" y="1"/>
            <a:ext cx="12210811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15125" y="0"/>
            <a:ext cx="12176875" cy="6858000"/>
          </a:xfrm>
          <a:prstGeom prst="rect">
            <a:avLst/>
          </a:prstGeom>
          <a:solidFill>
            <a:schemeClr val="tx1">
              <a:lumMod val="50000"/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 userDrawn="1"/>
        </p:nvSpPr>
        <p:spPr>
          <a:xfrm>
            <a:off x="-18812" y="0"/>
            <a:ext cx="12210812" cy="1123198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13"/>
          <p:cNvSpPr/>
          <p:nvPr userDrawn="1"/>
        </p:nvSpPr>
        <p:spPr>
          <a:xfrm>
            <a:off x="0" y="1105197"/>
            <a:ext cx="12192000" cy="45719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752-DBC4-E240-AAFE-7680163AFFC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1E01-8EB8-9144-A841-A2D6751A2423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5948F9F-0C26-C247-B7D4-546716F444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627" y="303709"/>
            <a:ext cx="2445839" cy="414729"/>
          </a:xfrm>
          <a:prstGeom prst="rect">
            <a:avLst/>
          </a:prstGeom>
        </p:spPr>
      </p:pic>
      <p:grpSp>
        <p:nvGrpSpPr>
          <p:cNvPr id="23" name="Group 10">
            <a:extLst>
              <a:ext uri="{FF2B5EF4-FFF2-40B4-BE49-F238E27FC236}">
                <a16:creationId xmlns:a16="http://schemas.microsoft.com/office/drawing/2014/main" id="{B27DDBA4-28F1-8C45-B362-9D813AFAE32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7492" y="303709"/>
            <a:ext cx="1327864" cy="356415"/>
            <a:chOff x="9638475" y="1219200"/>
            <a:chExt cx="1389888" cy="373063"/>
          </a:xfrm>
        </p:grpSpPr>
        <p:pic>
          <p:nvPicPr>
            <p:cNvPr id="24" name="Picture 15">
              <a:extLst>
                <a:ext uri="{FF2B5EF4-FFF2-40B4-BE49-F238E27FC236}">
                  <a16:creationId xmlns:a16="http://schemas.microsoft.com/office/drawing/2014/main" id="{6115A6A4-CD4A-1E45-BBCB-A44DD1052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89039267-8CFD-1240-A003-9C2D31608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832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812" y="0"/>
            <a:ext cx="12195687" cy="6858001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0" y="1"/>
            <a:ext cx="12176875" cy="6858000"/>
          </a:xfrm>
          <a:prstGeom prst="rect">
            <a:avLst/>
          </a:prstGeom>
          <a:solidFill>
            <a:schemeClr val="tx1">
              <a:lumMod val="50000"/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 userDrawn="1"/>
        </p:nvSpPr>
        <p:spPr>
          <a:xfrm>
            <a:off x="-18812" y="0"/>
            <a:ext cx="12210812" cy="1123198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9" name="Rectangle 13"/>
          <p:cNvSpPr/>
          <p:nvPr userDrawn="1"/>
        </p:nvSpPr>
        <p:spPr>
          <a:xfrm>
            <a:off x="0" y="1105197"/>
            <a:ext cx="12192000" cy="45719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4752-DBC4-E240-AAFE-7680163AFFC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91E01-8EB8-9144-A841-A2D6751A2423}" type="slidenum">
              <a:rPr lang="ru-RU" smtClean="0"/>
              <a:t>‹#›</a:t>
            </a:fld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BCADF9C-D3D8-244B-9C08-CA04FF7FB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627" y="303709"/>
            <a:ext cx="2445839" cy="414729"/>
          </a:xfrm>
          <a:prstGeom prst="rect">
            <a:avLst/>
          </a:prstGeom>
        </p:spPr>
      </p:pic>
      <p:grpSp>
        <p:nvGrpSpPr>
          <p:cNvPr id="20" name="Group 10">
            <a:extLst>
              <a:ext uri="{FF2B5EF4-FFF2-40B4-BE49-F238E27FC236}">
                <a16:creationId xmlns:a16="http://schemas.microsoft.com/office/drawing/2014/main" id="{8CB77FA6-978F-2E44-A495-3CE681D760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7492" y="303709"/>
            <a:ext cx="1327864" cy="356415"/>
            <a:chOff x="9638475" y="1219200"/>
            <a:chExt cx="1389888" cy="373063"/>
          </a:xfrm>
        </p:grpSpPr>
        <p:pic>
          <p:nvPicPr>
            <p:cNvPr id="21" name="Picture 15">
              <a:extLst>
                <a:ext uri="{FF2B5EF4-FFF2-40B4-BE49-F238E27FC236}">
                  <a16:creationId xmlns:a16="http://schemas.microsoft.com/office/drawing/2014/main" id="{812686D1-5093-EA44-862F-C09E02526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EC368E03-B650-D94B-9416-3D8ED711D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31135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15124" y="0"/>
            <a:ext cx="12176875" cy="6858000"/>
          </a:xfrm>
          <a:prstGeom prst="rect">
            <a:avLst/>
          </a:prstGeom>
          <a:solidFill>
            <a:schemeClr val="tx1">
              <a:lumMod val="50000"/>
              <a:alpha val="4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7"/>
          <p:cNvSpPr/>
          <p:nvPr userDrawn="1"/>
        </p:nvSpPr>
        <p:spPr>
          <a:xfrm>
            <a:off x="0" y="0"/>
            <a:ext cx="12192000" cy="1123198"/>
          </a:xfrm>
          <a:prstGeom prst="rect">
            <a:avLst/>
          </a:prstGeom>
          <a:solidFill>
            <a:srgbClr val="A2B2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0" tIns="52153" rIns="104306" bIns="52153" rtlCol="0" anchor="ctr"/>
          <a:lstStyle/>
          <a:p>
            <a:pPr algn="ctr"/>
            <a:endParaRPr lang="en-US" dirty="0"/>
          </a:p>
        </p:txBody>
      </p:sp>
      <p:sp>
        <p:nvSpPr>
          <p:cNvPr id="8" name="Rectangle 13"/>
          <p:cNvSpPr/>
          <p:nvPr userDrawn="1"/>
        </p:nvSpPr>
        <p:spPr>
          <a:xfrm>
            <a:off x="0" y="1105197"/>
            <a:ext cx="12192000" cy="45719"/>
          </a:xfrm>
          <a:prstGeom prst="rect">
            <a:avLst/>
          </a:prstGeom>
          <a:solidFill>
            <a:srgbClr val="EE2737"/>
          </a:solidFill>
          <a:ln w="31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6493" y="172932"/>
            <a:ext cx="7467133" cy="810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A4752-DBC4-E240-AAFE-7680163AFFCD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91E01-8EB8-9144-A841-A2D6751A2423}" type="slidenum">
              <a:rPr lang="ru-RU" smtClean="0"/>
              <a:t>‹#›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9C56468-2E55-1E4C-A5B4-C9A25B063ED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627" y="303709"/>
            <a:ext cx="2445839" cy="414729"/>
          </a:xfrm>
          <a:prstGeom prst="rect">
            <a:avLst/>
          </a:prstGeom>
        </p:spPr>
      </p:pic>
      <p:grpSp>
        <p:nvGrpSpPr>
          <p:cNvPr id="12" name="Group 10">
            <a:extLst>
              <a:ext uri="{FF2B5EF4-FFF2-40B4-BE49-F238E27FC236}">
                <a16:creationId xmlns:a16="http://schemas.microsoft.com/office/drawing/2014/main" id="{28F1A7A4-0881-2B47-9FB2-3C7BB34D03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27492" y="303709"/>
            <a:ext cx="1327864" cy="356415"/>
            <a:chOff x="9638475" y="1219200"/>
            <a:chExt cx="1389888" cy="373063"/>
          </a:xfrm>
        </p:grpSpPr>
        <p:pic>
          <p:nvPicPr>
            <p:cNvPr id="14" name="Picture 15">
              <a:extLst>
                <a:ext uri="{FF2B5EF4-FFF2-40B4-BE49-F238E27FC236}">
                  <a16:creationId xmlns:a16="http://schemas.microsoft.com/office/drawing/2014/main" id="{3FCAF2A7-4F0F-664C-BBBF-FE3DE9D47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BA2EF860-D308-F642-9E45-7A0A836CA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2955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6" r:id="rId3"/>
    <p:sldLayoutId id="2147483665" r:id="rId4"/>
    <p:sldLayoutId id="214748366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1" i="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59507"/>
            <a:ext cx="9144000" cy="225266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SAP S/4HANA as a Core for Business Transformation Industry 4.0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Impossible is Pos­sible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84662"/>
            <a:ext cx="9144000" cy="1655762"/>
          </a:xfrm>
        </p:spPr>
        <p:txBody>
          <a:bodyPr>
            <a:normAutofit/>
          </a:bodyPr>
          <a:lstStyle/>
          <a:p>
            <a:r>
              <a:rPr lang="en-US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Oleg Laktyushin</a:t>
            </a:r>
            <a:endParaRPr lang="ru-RU" kern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CIO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Metalloinvest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Management Company LLC</a:t>
            </a:r>
          </a:p>
          <a:p>
            <a:r>
              <a:rPr lang="en-US" kern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Dmitry </a:t>
            </a:r>
            <a:r>
              <a:rPr lang="en-US" kern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Toporov</a:t>
            </a:r>
            <a:endParaRPr lang="ru-RU" kern="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MD Accenture CNR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636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45B081-327D-C541-9229-90345BA68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 HCM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997EF55-6903-E640-8209-21DB9EA5C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610969"/>
              </p:ext>
            </p:extLst>
          </p:nvPr>
        </p:nvGraphicFramePr>
        <p:xfrm>
          <a:off x="894393" y="1371154"/>
          <a:ext cx="10312230" cy="104449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4374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1473614061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3928835354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3122598132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4112623708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3548579686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650808699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486720979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3560440618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682086942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5659053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1278631928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42649830"/>
                    </a:ext>
                  </a:extLst>
                </a:gridCol>
              </a:tblGrid>
              <a:tr h="78180">
                <a:tc gridSpan="6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12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12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425"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jul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aug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sep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oct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nov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dec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jan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feb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mar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apr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may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jun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jul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aug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sep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oct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nov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dec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jan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feb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mar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apr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may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jun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jul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aug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sep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oct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nov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dec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019"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kern="1200" dirty="0">
                        <a:solidFill>
                          <a:schemeClr val="tx1"/>
                        </a:solidFill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61442"/>
                  </a:ext>
                </a:extLst>
              </a:tr>
              <a:tr h="312128"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kern="1200" dirty="0">
                        <a:solidFill>
                          <a:schemeClr val="tx1"/>
                        </a:solidFill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607492"/>
                  </a:ext>
                </a:extLst>
              </a:tr>
            </a:tbl>
          </a:graphicData>
        </a:graphic>
      </p:graphicFrame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E648A77-336A-C24D-92F8-45F2CBB8B631}"/>
              </a:ext>
            </a:extLst>
          </p:cNvPr>
          <p:cNvCxnSpPr/>
          <p:nvPr/>
        </p:nvCxnSpPr>
        <p:spPr>
          <a:xfrm>
            <a:off x="894387" y="1694135"/>
            <a:ext cx="1031226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2B39C37-8BD6-7943-B154-3992DA8DB0DC}"/>
              </a:ext>
            </a:extLst>
          </p:cNvPr>
          <p:cNvSpPr/>
          <p:nvPr/>
        </p:nvSpPr>
        <p:spPr>
          <a:xfrm>
            <a:off x="894408" y="1707032"/>
            <a:ext cx="10312239" cy="70124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21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ятиугольник 87">
            <a:extLst>
              <a:ext uri="{FF2B5EF4-FFF2-40B4-BE49-F238E27FC236}">
                <a16:creationId xmlns:a16="http://schemas.microsoft.com/office/drawing/2014/main" id="{B8D0C7ED-5600-A444-8AAB-F163870E13DF}"/>
              </a:ext>
            </a:extLst>
          </p:cNvPr>
          <p:cNvSpPr/>
          <p:nvPr/>
        </p:nvSpPr>
        <p:spPr>
          <a:xfrm>
            <a:off x="1920875" y="1905969"/>
            <a:ext cx="3135273" cy="273600"/>
          </a:xfrm>
          <a:prstGeom prst="homePlate">
            <a:avLst>
              <a:gd name="adj" fmla="val 19993"/>
            </a:avLst>
          </a:prstGeom>
          <a:solidFill>
            <a:srgbClr val="A2B1C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205" tIns="44604" rIns="89205" bIns="44604" rtlCol="0" anchor="ctr"/>
          <a:lstStyle/>
          <a:p>
            <a:pPr marL="0" marR="0" lvl="0" indent="0" algn="ctr" defTabSz="521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54585A"/>
                </a:solidFill>
                <a:latin typeface="Meta Offc Pro" panose="020B0504030101020102" pitchFamily="34" charset="0"/>
              </a:rPr>
              <a:t>SAP HCM Wave 1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Meta Offc Pro" panose="020B0504030101020102" pitchFamily="34" charset="0"/>
              <a:ea typeface="+mn-ea"/>
              <a:cs typeface="+mn-cs"/>
            </a:endParaRPr>
          </a:p>
        </p:txBody>
      </p:sp>
      <p:sp>
        <p:nvSpPr>
          <p:cNvPr id="9" name="Пятиугольник 96">
            <a:extLst>
              <a:ext uri="{FF2B5EF4-FFF2-40B4-BE49-F238E27FC236}">
                <a16:creationId xmlns:a16="http://schemas.microsoft.com/office/drawing/2014/main" id="{143C2458-4793-C34A-8330-406C0997D565}"/>
              </a:ext>
            </a:extLst>
          </p:cNvPr>
          <p:cNvSpPr/>
          <p:nvPr/>
        </p:nvSpPr>
        <p:spPr>
          <a:xfrm>
            <a:off x="5630505" y="1905227"/>
            <a:ext cx="1493042" cy="273600"/>
          </a:xfrm>
          <a:prstGeom prst="homePlate">
            <a:avLst>
              <a:gd name="adj" fmla="val 19993"/>
            </a:avLst>
          </a:prstGeom>
          <a:solidFill>
            <a:srgbClr val="B5C1D3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205" tIns="44604" rIns="89205" bIns="44604" rtlCol="0" anchor="ctr"/>
          <a:lstStyle/>
          <a:p>
            <a:pPr lvl="0" algn="ctr">
              <a:lnSpc>
                <a:spcPct val="80000"/>
              </a:lnSpc>
              <a:defRPr/>
            </a:pPr>
            <a:r>
              <a:rPr lang="en-US" sz="800" b="1" dirty="0">
                <a:solidFill>
                  <a:srgbClr val="54585A"/>
                </a:solidFill>
                <a:latin typeface="Meta Offc Pro" panose="020B0504030101020102" pitchFamily="34" charset="0"/>
              </a:rPr>
              <a:t>SAP HCM Wave 2</a:t>
            </a:r>
            <a:endParaRPr lang="ru-RU" sz="800" b="1" dirty="0">
              <a:solidFill>
                <a:srgbClr val="54585A"/>
              </a:solidFill>
              <a:latin typeface="Meta Offc Pro" panose="020B0504030101020102" pitchFamily="34" charset="0"/>
            </a:endParaRPr>
          </a:p>
        </p:txBody>
      </p:sp>
      <p:sp>
        <p:nvSpPr>
          <p:cNvPr id="10" name="Нашивка 133">
            <a:extLst>
              <a:ext uri="{FF2B5EF4-FFF2-40B4-BE49-F238E27FC236}">
                <a16:creationId xmlns:a16="http://schemas.microsoft.com/office/drawing/2014/main" id="{476DD4C4-8BF4-DF42-AC47-CEB55DE54AAC}"/>
              </a:ext>
            </a:extLst>
          </p:cNvPr>
          <p:cNvSpPr/>
          <p:nvPr/>
        </p:nvSpPr>
        <p:spPr>
          <a:xfrm>
            <a:off x="5002587" y="1901360"/>
            <a:ext cx="706575" cy="272244"/>
          </a:xfrm>
          <a:prstGeom prst="chevron">
            <a:avLst>
              <a:gd name="adj" fmla="val 18262"/>
            </a:avLst>
          </a:prstGeom>
          <a:solidFill>
            <a:schemeClr val="accent3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205" tIns="44604" rIns="89205" bIns="44604" rtlCol="0" anchor="ctr"/>
          <a:lstStyle/>
          <a:p>
            <a:pPr marL="0" marR="0" lvl="0" indent="0" algn="ctr" defTabSz="521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Meta Offc Pro" panose="020B0504030101020102" pitchFamily="34" charset="0"/>
              <a:ea typeface="+mn-ea"/>
              <a:cs typeface="+mn-cs"/>
            </a:endParaRPr>
          </a:p>
        </p:txBody>
      </p:sp>
      <p:sp>
        <p:nvSpPr>
          <p:cNvPr id="11" name="Нашивка 133">
            <a:extLst>
              <a:ext uri="{FF2B5EF4-FFF2-40B4-BE49-F238E27FC236}">
                <a16:creationId xmlns:a16="http://schemas.microsoft.com/office/drawing/2014/main" id="{299CD2A5-EB41-4A4C-8C1C-B974590F31CF}"/>
              </a:ext>
            </a:extLst>
          </p:cNvPr>
          <p:cNvSpPr/>
          <p:nvPr/>
        </p:nvSpPr>
        <p:spPr>
          <a:xfrm>
            <a:off x="7040642" y="1901360"/>
            <a:ext cx="1063478" cy="272244"/>
          </a:xfrm>
          <a:prstGeom prst="chevron">
            <a:avLst>
              <a:gd name="adj" fmla="val 18262"/>
            </a:avLst>
          </a:prstGeom>
          <a:solidFill>
            <a:schemeClr val="accent3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205" tIns="44604" rIns="89205" bIns="44604" rtlCol="0" anchor="ctr"/>
          <a:lstStyle/>
          <a:p>
            <a:pPr marL="0" marR="0" lvl="0" indent="0" algn="ctr" defTabSz="521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Meta Offc Pro" panose="020B0504030101020102" pitchFamily="34" charset="0"/>
              <a:ea typeface="+mn-ea"/>
              <a:cs typeface="+mn-cs"/>
            </a:endParaRPr>
          </a:p>
        </p:txBody>
      </p:sp>
      <p:pic>
        <p:nvPicPr>
          <p:cNvPr id="12" name="Picture 6" descr="http://www.clipartbest.com/cliparts/xTg/6BE/xTg6BEyEc.png">
            <a:extLst>
              <a:ext uri="{FF2B5EF4-FFF2-40B4-BE49-F238E27FC236}">
                <a16:creationId xmlns:a16="http://schemas.microsoft.com/office/drawing/2014/main" id="{721B7D14-C69A-4649-9941-200ACAC4F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026" y="1784212"/>
            <a:ext cx="231251" cy="3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clipartbest.com/cliparts/xTg/6BE/xTg6BEyEc.png">
            <a:extLst>
              <a:ext uri="{FF2B5EF4-FFF2-40B4-BE49-F238E27FC236}">
                <a16:creationId xmlns:a16="http://schemas.microsoft.com/office/drawing/2014/main" id="{F3130A25-5D32-DB4B-BC0E-B9C2C01FE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17" y="1761956"/>
            <a:ext cx="231251" cy="3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41ECF77-A0A7-CC41-83D3-C7699099BF5F}"/>
              </a:ext>
            </a:extLst>
          </p:cNvPr>
          <p:cNvSpPr txBox="1"/>
          <p:nvPr/>
        </p:nvSpPr>
        <p:spPr>
          <a:xfrm>
            <a:off x="649287" y="2939577"/>
            <a:ext cx="33083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24 000</a:t>
            </a:r>
            <a:endParaRPr lang="ru-RU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C61F85-81C6-2B41-99B2-A98A6AA87E0B}"/>
              </a:ext>
            </a:extLst>
          </p:cNvPr>
          <p:cNvSpPr txBox="1"/>
          <p:nvPr/>
        </p:nvSpPr>
        <p:spPr>
          <a:xfrm>
            <a:off x="5630505" y="2935946"/>
            <a:ext cx="1382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ru-RU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CACC77A-4B83-1544-846D-2C8E94D77C40}"/>
              </a:ext>
            </a:extLst>
          </p:cNvPr>
          <p:cNvSpPr/>
          <p:nvPr/>
        </p:nvSpPr>
        <p:spPr>
          <a:xfrm>
            <a:off x="8641729" y="2870535"/>
            <a:ext cx="22937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US" altLang="ru-RU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altLang="ru-RU" sz="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ru-RU" alt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7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7000" b="1" dirty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4A8924B-2E15-D849-B6C0-980B67E81337}"/>
              </a:ext>
            </a:extLst>
          </p:cNvPr>
          <p:cNvCxnSpPr>
            <a:cxnSpLocks/>
          </p:cNvCxnSpPr>
          <p:nvPr/>
        </p:nvCxnSpPr>
        <p:spPr>
          <a:xfrm>
            <a:off x="4529345" y="2658947"/>
            <a:ext cx="0" cy="17651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E73E77BA-7D33-434C-9318-441C281F4EBC}"/>
              </a:ext>
            </a:extLst>
          </p:cNvPr>
          <p:cNvCxnSpPr>
            <a:cxnSpLocks/>
          </p:cNvCxnSpPr>
          <p:nvPr/>
        </p:nvCxnSpPr>
        <p:spPr>
          <a:xfrm>
            <a:off x="8104120" y="2658947"/>
            <a:ext cx="0" cy="17651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3B53474-F1BF-C945-B80C-C1BD205365CB}"/>
              </a:ext>
            </a:extLst>
          </p:cNvPr>
          <p:cNvSpPr/>
          <p:nvPr/>
        </p:nvSpPr>
        <p:spPr>
          <a:xfrm>
            <a:off x="1454426" y="2710867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Payroll for </a:t>
            </a:r>
            <a:endParaRPr lang="ru-RU" dirty="0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0444C84-6FE0-E842-A6EF-1F9F388A0615}"/>
              </a:ext>
            </a:extLst>
          </p:cNvPr>
          <p:cNvSpPr/>
          <p:nvPr/>
        </p:nvSpPr>
        <p:spPr>
          <a:xfrm>
            <a:off x="313646" y="4054715"/>
            <a:ext cx="4002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is performed in SAP HCM</a:t>
            </a:r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7BC2A00-49DB-5F48-A6B4-99AC6EC5D81B}"/>
              </a:ext>
            </a:extLst>
          </p:cNvPr>
          <p:cNvSpPr/>
          <p:nvPr/>
        </p:nvSpPr>
        <p:spPr>
          <a:xfrm>
            <a:off x="4637210" y="4054715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unit were unified</a:t>
            </a:r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675D883-31B5-AE41-863E-9F0504FEB1D1}"/>
              </a:ext>
            </a:extLst>
          </p:cNvPr>
          <p:cNvSpPr/>
          <p:nvPr/>
        </p:nvSpPr>
        <p:spPr>
          <a:xfrm>
            <a:off x="8606298" y="4054715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Organizational structure</a:t>
            </a:r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6A4BC80-2A16-E041-B102-36B242CD7BE0}"/>
              </a:ext>
            </a:extLst>
          </p:cNvPr>
          <p:cNvSpPr/>
          <p:nvPr/>
        </p:nvSpPr>
        <p:spPr>
          <a:xfrm>
            <a:off x="8901303" y="2711428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levels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5A474-E6D3-BE48-BD9F-5AF43666EE06}"/>
              </a:ext>
            </a:extLst>
          </p:cNvPr>
          <p:cNvSpPr txBox="1"/>
          <p:nvPr/>
        </p:nvSpPr>
        <p:spPr>
          <a:xfrm>
            <a:off x="3321584" y="4704310"/>
            <a:ext cx="6000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 panose="020B0604020202020204" pitchFamily="34" charset="0"/>
              </a:rPr>
              <a:t>Next Steps: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HCM Wave 2 Implementation for Steel Segment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Self-services for employees based on SAP ESS and HR-bot(Viber, WhatsApp, Telegram)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Talent Management based on SAP Success Factors</a:t>
            </a:r>
          </a:p>
        </p:txBody>
      </p:sp>
      <p:pic>
        <p:nvPicPr>
          <p:cNvPr id="1025" name="Picture 1" descr="page28image33977088">
            <a:extLst>
              <a:ext uri="{FF2B5EF4-FFF2-40B4-BE49-F238E27FC236}">
                <a16:creationId xmlns:a16="http://schemas.microsoft.com/office/drawing/2014/main" id="{528F7C78-73FA-B144-A7F9-5FC266F83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608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10553-A130-B84A-8DCA-9CE6FADEA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Plant Maintenance Business Transformation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D2C6D8-7712-1545-8F34-BC547430E8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62" b="10573"/>
          <a:stretch/>
        </p:blipFill>
        <p:spPr>
          <a:xfrm>
            <a:off x="1" y="1152939"/>
            <a:ext cx="12191999" cy="5705061"/>
          </a:xfrm>
          <a:prstGeom prst="rect">
            <a:avLst/>
          </a:prstGeom>
          <a:solidFill>
            <a:srgbClr val="6A6A6D"/>
          </a:solidFill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413E1AC-373E-F744-B686-45D9F923C3FD}"/>
              </a:ext>
            </a:extLst>
          </p:cNvPr>
          <p:cNvSpPr/>
          <p:nvPr/>
        </p:nvSpPr>
        <p:spPr>
          <a:xfrm>
            <a:off x="1" y="1152939"/>
            <a:ext cx="12191999" cy="570506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16232-A122-B44B-86BC-C02692E677E9}"/>
              </a:ext>
            </a:extLst>
          </p:cNvPr>
          <p:cNvSpPr txBox="1"/>
          <p:nvPr/>
        </p:nvSpPr>
        <p:spPr>
          <a:xfrm>
            <a:off x="301125" y="4454146"/>
            <a:ext cx="55453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 panose="020B0604020202020204" pitchFamily="34" charset="0"/>
              </a:rPr>
              <a:t>Current Result: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Unified PM Master Data for Mining Segment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Organizational structure for Plant Maintenance for Mining Segment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 million historical  Maintenance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rders migrate to SAP S/4HANA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9448EA-9583-2E46-A338-108D80F19F37}"/>
              </a:ext>
            </a:extLst>
          </p:cNvPr>
          <p:cNvSpPr txBox="1"/>
          <p:nvPr/>
        </p:nvSpPr>
        <p:spPr>
          <a:xfrm>
            <a:off x="6815796" y="4454825"/>
            <a:ext cx="5469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Black" panose="020B0604020202020204" pitchFamily="34" charset="0"/>
              </a:rPr>
              <a:t>Next Steps: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S/4 Implementation for PM in Steel Segment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Unified PM Master Data and Organizational Structure for Steel Segment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Plant Maintenance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FDE14BD-CEAF-2341-86E6-EB6A1F69F2A3}"/>
              </a:ext>
            </a:extLst>
          </p:cNvPr>
          <p:cNvSpPr/>
          <p:nvPr/>
        </p:nvSpPr>
        <p:spPr>
          <a:xfrm>
            <a:off x="301125" y="1697649"/>
            <a:ext cx="612286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 Unplanned Downtime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control and process transparency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maintenance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material planning</a:t>
            </a:r>
            <a:endParaRPr lang="ru-RU" sz="2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A16C08-0CE0-604E-B3C2-E8ECFDB4BD0A}"/>
              </a:ext>
            </a:extLst>
          </p:cNvPr>
          <p:cNvSpPr txBox="1"/>
          <p:nvPr/>
        </p:nvSpPr>
        <p:spPr>
          <a:xfrm>
            <a:off x="6104640" y="1697649"/>
            <a:ext cx="2277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1550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6860E9-7D18-B741-91D4-982AF46E47D5}"/>
              </a:ext>
            </a:extLst>
          </p:cNvPr>
          <p:cNvSpPr txBox="1"/>
          <p:nvPr/>
        </p:nvSpPr>
        <p:spPr>
          <a:xfrm>
            <a:off x="9025468" y="1697649"/>
            <a:ext cx="3006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16000+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4A039-6ACE-BB4A-AA30-6B0021D3FC83}"/>
              </a:ext>
            </a:extLst>
          </p:cNvPr>
          <p:cNvSpPr txBox="1"/>
          <p:nvPr/>
        </p:nvSpPr>
        <p:spPr>
          <a:xfrm>
            <a:off x="5779258" y="2796357"/>
            <a:ext cx="2514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 employees work in SAP S/4HANA on daily basis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92B17-D07C-DF47-9F15-FA7B061A49E9}"/>
              </a:ext>
            </a:extLst>
          </p:cNvPr>
          <p:cNvSpPr txBox="1"/>
          <p:nvPr/>
        </p:nvSpPr>
        <p:spPr>
          <a:xfrm>
            <a:off x="9086229" y="2795055"/>
            <a:ext cx="2539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Orders planned and executed each month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314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7559F0-C1F2-F849-9DA2-2B711D995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Procurement</a:t>
            </a:r>
            <a:endParaRPr lang="ru-RU" dirty="0"/>
          </a:p>
        </p:txBody>
      </p:sp>
      <p:cxnSp>
        <p:nvCxnSpPr>
          <p:cNvPr id="8" name="Прямая соединительная линия 22">
            <a:extLst>
              <a:ext uri="{FF2B5EF4-FFF2-40B4-BE49-F238E27FC236}">
                <a16:creationId xmlns:a16="http://schemas.microsoft.com/office/drawing/2014/main" id="{390BA9F7-2DA3-4BE0-A6A5-FFB5A9E2F195}"/>
              </a:ext>
            </a:extLst>
          </p:cNvPr>
          <p:cNvCxnSpPr>
            <a:cxnSpLocks/>
          </p:cNvCxnSpPr>
          <p:nvPr/>
        </p:nvCxnSpPr>
        <p:spPr>
          <a:xfrm>
            <a:off x="8107654" y="1778858"/>
            <a:ext cx="0" cy="345354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EB0E889-B20C-4769-AAA9-51CB12578028}"/>
              </a:ext>
            </a:extLst>
          </p:cNvPr>
          <p:cNvSpPr txBox="1"/>
          <p:nvPr/>
        </p:nvSpPr>
        <p:spPr>
          <a:xfrm>
            <a:off x="4331116" y="1413627"/>
            <a:ext cx="3619046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Key Achievements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  <a:ea typeface="Arial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operational procurement model (FMB pilot launched)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model to manage service procurement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Sourcing strategy templates, action plans to develop sourcing category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Balanced Contracting Procedure (Simplified Process for small deals)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F4C948-5EBF-4301-8A2A-05FC7E431C21}"/>
              </a:ext>
            </a:extLst>
          </p:cNvPr>
          <p:cNvSpPr txBox="1"/>
          <p:nvPr/>
        </p:nvSpPr>
        <p:spPr>
          <a:xfrm>
            <a:off x="349941" y="1413627"/>
            <a:ext cx="3619046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Transformation Initiatives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  <a:ea typeface="Arial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Model (definition, piloting, full implementation)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review for Service Procurement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sourcing capabilities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Contracting procedure optimization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88269F-47C3-44D4-A2B0-4D247A1E299F}"/>
              </a:ext>
            </a:extLst>
          </p:cNvPr>
          <p:cNvSpPr txBox="1"/>
          <p:nvPr/>
        </p:nvSpPr>
        <p:spPr>
          <a:xfrm>
            <a:off x="8312291" y="1413626"/>
            <a:ext cx="3619046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prstClr val="white"/>
              </a:buClr>
            </a:pP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ea typeface="Arial" charset="0"/>
                <a:cs typeface="Arial" panose="020B0604020202020204" pitchFamily="34" charset="0"/>
              </a:rPr>
              <a:t>Next Steps: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  <a:ea typeface="Arial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FMB model implementation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Stabilization of new processes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digital ways to buyer-supplier interaction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Clr>
                <a:prstClr val="white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22">
            <a:extLst>
              <a:ext uri="{FF2B5EF4-FFF2-40B4-BE49-F238E27FC236}">
                <a16:creationId xmlns:a16="http://schemas.microsoft.com/office/drawing/2014/main" id="{DFA132DE-EE5C-BC4E-AB65-E559BC1EEBF4}"/>
              </a:ext>
            </a:extLst>
          </p:cNvPr>
          <p:cNvCxnSpPr>
            <a:cxnSpLocks/>
          </p:cNvCxnSpPr>
          <p:nvPr/>
        </p:nvCxnSpPr>
        <p:spPr>
          <a:xfrm>
            <a:off x="3968987" y="1778858"/>
            <a:ext cx="0" cy="345354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53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A20C6C-0DBB-D24F-A991-374B383348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84"/>
          <a:stretch/>
        </p:blipFill>
        <p:spPr>
          <a:xfrm>
            <a:off x="0" y="1150883"/>
            <a:ext cx="12192000" cy="570711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BF5447-C98F-FD46-B932-D8C02DEAB36C}"/>
              </a:ext>
            </a:extLst>
          </p:cNvPr>
          <p:cNvSpPr/>
          <p:nvPr/>
        </p:nvSpPr>
        <p:spPr>
          <a:xfrm>
            <a:off x="0" y="1150883"/>
            <a:ext cx="12192000" cy="5707117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6EEBB-BCB4-A348-B89F-80062BFA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 S/4HANA as Digital Core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3B111B-96CC-BC4C-BB98-A8B2AEAE98A7}"/>
              </a:ext>
            </a:extLst>
          </p:cNvPr>
          <p:cNvSpPr txBox="1"/>
          <p:nvPr/>
        </p:nvSpPr>
        <p:spPr>
          <a:xfrm>
            <a:off x="9320048" y="2399268"/>
            <a:ext cx="2033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 Cost Optimization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A8EA0-DDDC-FF43-B27E-99526F834A98}"/>
              </a:ext>
            </a:extLst>
          </p:cNvPr>
          <p:cNvSpPr txBox="1"/>
          <p:nvPr/>
        </p:nvSpPr>
        <p:spPr>
          <a:xfrm>
            <a:off x="525635" y="2454802"/>
            <a:ext cx="2033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Process Optimization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A739A-E6A5-1340-B84E-2B099B974552}"/>
              </a:ext>
            </a:extLst>
          </p:cNvPr>
          <p:cNvSpPr txBox="1"/>
          <p:nvPr/>
        </p:nvSpPr>
        <p:spPr>
          <a:xfrm>
            <a:off x="131264" y="5418599"/>
            <a:ext cx="203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312F2A-EE42-6049-A562-F5D89C24E166}"/>
              </a:ext>
            </a:extLst>
          </p:cNvPr>
          <p:cNvSpPr txBox="1"/>
          <p:nvPr/>
        </p:nvSpPr>
        <p:spPr>
          <a:xfrm>
            <a:off x="2249186" y="5405338"/>
            <a:ext cx="203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Quantity contract consumption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5F32F-665D-9547-8A78-D3F13591230B}"/>
              </a:ext>
            </a:extLst>
          </p:cNvPr>
          <p:cNvSpPr txBox="1"/>
          <p:nvPr/>
        </p:nvSpPr>
        <p:spPr>
          <a:xfrm>
            <a:off x="4094824" y="5411969"/>
            <a:ext cx="203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Predict Arrival of Stock in Transit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C84AC7-617E-944F-9455-DA323CC25DCF}"/>
              </a:ext>
            </a:extLst>
          </p:cNvPr>
          <p:cNvSpPr txBox="1"/>
          <p:nvPr/>
        </p:nvSpPr>
        <p:spPr>
          <a:xfrm>
            <a:off x="6154291" y="5425442"/>
            <a:ext cx="2033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2CCFED-E73D-6045-B688-AB791A9CE0AA}"/>
              </a:ext>
            </a:extLst>
          </p:cNvPr>
          <p:cNvSpPr txBox="1"/>
          <p:nvPr/>
        </p:nvSpPr>
        <p:spPr>
          <a:xfrm>
            <a:off x="8626657" y="5470155"/>
            <a:ext cx="1053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Aging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B30664D5-AB1E-6F45-BBDC-B0749E549B33}"/>
              </a:ext>
            </a:extLst>
          </p:cNvPr>
          <p:cNvGrpSpPr/>
          <p:nvPr/>
        </p:nvGrpSpPr>
        <p:grpSpPr>
          <a:xfrm>
            <a:off x="9764880" y="1489494"/>
            <a:ext cx="1032634" cy="706389"/>
            <a:chOff x="8798023" y="1634049"/>
            <a:chExt cx="819751" cy="542576"/>
          </a:xfrm>
        </p:grpSpPr>
        <p:sp>
          <p:nvSpPr>
            <p:cNvPr id="26" name="Freeform 103">
              <a:extLst>
                <a:ext uri="{FF2B5EF4-FFF2-40B4-BE49-F238E27FC236}">
                  <a16:creationId xmlns:a16="http://schemas.microsoft.com/office/drawing/2014/main" id="{4D1D1071-9EB7-4C1D-B7D3-0A2F4D11FC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63046" y="1634049"/>
              <a:ext cx="689705" cy="465420"/>
            </a:xfrm>
            <a:custGeom>
              <a:avLst/>
              <a:gdLst>
                <a:gd name="T0" fmla="*/ 7 w 297"/>
                <a:gd name="T1" fmla="*/ 187 h 187"/>
                <a:gd name="T2" fmla="*/ 290 w 297"/>
                <a:gd name="T3" fmla="*/ 187 h 187"/>
                <a:gd name="T4" fmla="*/ 290 w 297"/>
                <a:gd name="T5" fmla="*/ 187 h 187"/>
                <a:gd name="T6" fmla="*/ 293 w 297"/>
                <a:gd name="T7" fmla="*/ 185 h 187"/>
                <a:gd name="T8" fmla="*/ 295 w 297"/>
                <a:gd name="T9" fmla="*/ 185 h 187"/>
                <a:gd name="T10" fmla="*/ 297 w 297"/>
                <a:gd name="T11" fmla="*/ 181 h 187"/>
                <a:gd name="T12" fmla="*/ 297 w 297"/>
                <a:gd name="T13" fmla="*/ 180 h 187"/>
                <a:gd name="T14" fmla="*/ 297 w 297"/>
                <a:gd name="T15" fmla="*/ 7 h 187"/>
                <a:gd name="T16" fmla="*/ 297 w 297"/>
                <a:gd name="T17" fmla="*/ 7 h 187"/>
                <a:gd name="T18" fmla="*/ 297 w 297"/>
                <a:gd name="T19" fmla="*/ 3 h 187"/>
                <a:gd name="T20" fmla="*/ 295 w 297"/>
                <a:gd name="T21" fmla="*/ 1 h 187"/>
                <a:gd name="T22" fmla="*/ 293 w 297"/>
                <a:gd name="T23" fmla="*/ 0 h 187"/>
                <a:gd name="T24" fmla="*/ 290 w 297"/>
                <a:gd name="T25" fmla="*/ 0 h 187"/>
                <a:gd name="T26" fmla="*/ 7 w 297"/>
                <a:gd name="T27" fmla="*/ 0 h 187"/>
                <a:gd name="T28" fmla="*/ 7 w 297"/>
                <a:gd name="T29" fmla="*/ 0 h 187"/>
                <a:gd name="T30" fmla="*/ 3 w 297"/>
                <a:gd name="T31" fmla="*/ 0 h 187"/>
                <a:gd name="T32" fmla="*/ 2 w 297"/>
                <a:gd name="T33" fmla="*/ 1 h 187"/>
                <a:gd name="T34" fmla="*/ 0 w 297"/>
                <a:gd name="T35" fmla="*/ 3 h 187"/>
                <a:gd name="T36" fmla="*/ 0 w 297"/>
                <a:gd name="T37" fmla="*/ 7 h 187"/>
                <a:gd name="T38" fmla="*/ 0 w 297"/>
                <a:gd name="T39" fmla="*/ 180 h 187"/>
                <a:gd name="T40" fmla="*/ 0 w 297"/>
                <a:gd name="T41" fmla="*/ 180 h 187"/>
                <a:gd name="T42" fmla="*/ 0 w 297"/>
                <a:gd name="T43" fmla="*/ 181 h 187"/>
                <a:gd name="T44" fmla="*/ 2 w 297"/>
                <a:gd name="T45" fmla="*/ 185 h 187"/>
                <a:gd name="T46" fmla="*/ 3 w 297"/>
                <a:gd name="T47" fmla="*/ 185 h 187"/>
                <a:gd name="T48" fmla="*/ 7 w 297"/>
                <a:gd name="T49" fmla="*/ 187 h 187"/>
                <a:gd name="T50" fmla="*/ 7 w 297"/>
                <a:gd name="T51" fmla="*/ 187 h 187"/>
                <a:gd name="T52" fmla="*/ 148 w 297"/>
                <a:gd name="T53" fmla="*/ 3 h 187"/>
                <a:gd name="T54" fmla="*/ 148 w 297"/>
                <a:gd name="T55" fmla="*/ 3 h 187"/>
                <a:gd name="T56" fmla="*/ 152 w 297"/>
                <a:gd name="T57" fmla="*/ 5 h 187"/>
                <a:gd name="T58" fmla="*/ 154 w 297"/>
                <a:gd name="T59" fmla="*/ 9 h 187"/>
                <a:gd name="T60" fmla="*/ 154 w 297"/>
                <a:gd name="T61" fmla="*/ 9 h 187"/>
                <a:gd name="T62" fmla="*/ 152 w 297"/>
                <a:gd name="T63" fmla="*/ 13 h 187"/>
                <a:gd name="T64" fmla="*/ 148 w 297"/>
                <a:gd name="T65" fmla="*/ 13 h 187"/>
                <a:gd name="T66" fmla="*/ 148 w 297"/>
                <a:gd name="T67" fmla="*/ 13 h 187"/>
                <a:gd name="T68" fmla="*/ 145 w 297"/>
                <a:gd name="T69" fmla="*/ 13 h 187"/>
                <a:gd name="T70" fmla="*/ 143 w 297"/>
                <a:gd name="T71" fmla="*/ 9 h 187"/>
                <a:gd name="T72" fmla="*/ 143 w 297"/>
                <a:gd name="T73" fmla="*/ 9 h 187"/>
                <a:gd name="T74" fmla="*/ 145 w 297"/>
                <a:gd name="T75" fmla="*/ 5 h 187"/>
                <a:gd name="T76" fmla="*/ 148 w 297"/>
                <a:gd name="T77" fmla="*/ 3 h 187"/>
                <a:gd name="T78" fmla="*/ 148 w 297"/>
                <a:gd name="T79" fmla="*/ 3 h 187"/>
                <a:gd name="T80" fmla="*/ 18 w 297"/>
                <a:gd name="T81" fmla="*/ 18 h 187"/>
                <a:gd name="T82" fmla="*/ 279 w 297"/>
                <a:gd name="T83" fmla="*/ 18 h 187"/>
                <a:gd name="T84" fmla="*/ 279 w 297"/>
                <a:gd name="T85" fmla="*/ 169 h 187"/>
                <a:gd name="T86" fmla="*/ 18 w 297"/>
                <a:gd name="T87" fmla="*/ 169 h 187"/>
                <a:gd name="T88" fmla="*/ 18 w 297"/>
                <a:gd name="T89" fmla="*/ 1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187">
                  <a:moveTo>
                    <a:pt x="7" y="187"/>
                  </a:moveTo>
                  <a:lnTo>
                    <a:pt x="290" y="187"/>
                  </a:lnTo>
                  <a:lnTo>
                    <a:pt x="290" y="187"/>
                  </a:lnTo>
                  <a:lnTo>
                    <a:pt x="293" y="185"/>
                  </a:lnTo>
                  <a:lnTo>
                    <a:pt x="295" y="185"/>
                  </a:lnTo>
                  <a:lnTo>
                    <a:pt x="297" y="181"/>
                  </a:lnTo>
                  <a:lnTo>
                    <a:pt x="297" y="180"/>
                  </a:lnTo>
                  <a:lnTo>
                    <a:pt x="297" y="7"/>
                  </a:lnTo>
                  <a:lnTo>
                    <a:pt x="297" y="7"/>
                  </a:lnTo>
                  <a:lnTo>
                    <a:pt x="297" y="3"/>
                  </a:lnTo>
                  <a:lnTo>
                    <a:pt x="295" y="1"/>
                  </a:lnTo>
                  <a:lnTo>
                    <a:pt x="293" y="0"/>
                  </a:lnTo>
                  <a:lnTo>
                    <a:pt x="29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0" y="181"/>
                  </a:lnTo>
                  <a:lnTo>
                    <a:pt x="2" y="185"/>
                  </a:lnTo>
                  <a:lnTo>
                    <a:pt x="3" y="185"/>
                  </a:lnTo>
                  <a:lnTo>
                    <a:pt x="7" y="187"/>
                  </a:lnTo>
                  <a:lnTo>
                    <a:pt x="7" y="187"/>
                  </a:lnTo>
                  <a:close/>
                  <a:moveTo>
                    <a:pt x="148" y="3"/>
                  </a:moveTo>
                  <a:lnTo>
                    <a:pt x="148" y="3"/>
                  </a:lnTo>
                  <a:lnTo>
                    <a:pt x="152" y="5"/>
                  </a:lnTo>
                  <a:lnTo>
                    <a:pt x="154" y="9"/>
                  </a:lnTo>
                  <a:lnTo>
                    <a:pt x="154" y="9"/>
                  </a:lnTo>
                  <a:lnTo>
                    <a:pt x="152" y="13"/>
                  </a:lnTo>
                  <a:lnTo>
                    <a:pt x="148" y="13"/>
                  </a:lnTo>
                  <a:lnTo>
                    <a:pt x="148" y="13"/>
                  </a:lnTo>
                  <a:lnTo>
                    <a:pt x="145" y="13"/>
                  </a:lnTo>
                  <a:lnTo>
                    <a:pt x="143" y="9"/>
                  </a:lnTo>
                  <a:lnTo>
                    <a:pt x="143" y="9"/>
                  </a:lnTo>
                  <a:lnTo>
                    <a:pt x="145" y="5"/>
                  </a:lnTo>
                  <a:lnTo>
                    <a:pt x="148" y="3"/>
                  </a:lnTo>
                  <a:lnTo>
                    <a:pt x="148" y="3"/>
                  </a:lnTo>
                  <a:close/>
                  <a:moveTo>
                    <a:pt x="18" y="18"/>
                  </a:moveTo>
                  <a:lnTo>
                    <a:pt x="279" y="18"/>
                  </a:lnTo>
                  <a:lnTo>
                    <a:pt x="279" y="169"/>
                  </a:lnTo>
                  <a:lnTo>
                    <a:pt x="18" y="169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7" name="Freeform 104">
              <a:extLst>
                <a:ext uri="{FF2B5EF4-FFF2-40B4-BE49-F238E27FC236}">
                  <a16:creationId xmlns:a16="http://schemas.microsoft.com/office/drawing/2014/main" id="{2793064E-089E-486A-A43B-6E707BAE1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8023" y="2116892"/>
              <a:ext cx="819751" cy="59733"/>
            </a:xfrm>
            <a:custGeom>
              <a:avLst/>
              <a:gdLst>
                <a:gd name="T0" fmla="*/ 353 w 353"/>
                <a:gd name="T1" fmla="*/ 0 h 24"/>
                <a:gd name="T2" fmla="*/ 231 w 353"/>
                <a:gd name="T3" fmla="*/ 0 h 24"/>
                <a:gd name="T4" fmla="*/ 231 w 353"/>
                <a:gd name="T5" fmla="*/ 0 h 24"/>
                <a:gd name="T6" fmla="*/ 230 w 353"/>
                <a:gd name="T7" fmla="*/ 4 h 24"/>
                <a:gd name="T8" fmla="*/ 226 w 353"/>
                <a:gd name="T9" fmla="*/ 6 h 24"/>
                <a:gd name="T10" fmla="*/ 127 w 353"/>
                <a:gd name="T11" fmla="*/ 6 h 24"/>
                <a:gd name="T12" fmla="*/ 127 w 353"/>
                <a:gd name="T13" fmla="*/ 6 h 24"/>
                <a:gd name="T14" fmla="*/ 123 w 353"/>
                <a:gd name="T15" fmla="*/ 4 h 24"/>
                <a:gd name="T16" fmla="*/ 121 w 353"/>
                <a:gd name="T17" fmla="*/ 0 h 24"/>
                <a:gd name="T18" fmla="*/ 0 w 353"/>
                <a:gd name="T19" fmla="*/ 0 h 24"/>
                <a:gd name="T20" fmla="*/ 0 w 353"/>
                <a:gd name="T21" fmla="*/ 0 h 24"/>
                <a:gd name="T22" fmla="*/ 0 w 353"/>
                <a:gd name="T23" fmla="*/ 2 h 24"/>
                <a:gd name="T24" fmla="*/ 0 w 353"/>
                <a:gd name="T25" fmla="*/ 8 h 24"/>
                <a:gd name="T26" fmla="*/ 0 w 353"/>
                <a:gd name="T27" fmla="*/ 8 h 24"/>
                <a:gd name="T28" fmla="*/ 2 w 353"/>
                <a:gd name="T29" fmla="*/ 13 h 24"/>
                <a:gd name="T30" fmla="*/ 6 w 353"/>
                <a:gd name="T31" fmla="*/ 19 h 24"/>
                <a:gd name="T32" fmla="*/ 9 w 353"/>
                <a:gd name="T33" fmla="*/ 22 h 24"/>
                <a:gd name="T34" fmla="*/ 17 w 353"/>
                <a:gd name="T35" fmla="*/ 24 h 24"/>
                <a:gd name="T36" fmla="*/ 336 w 353"/>
                <a:gd name="T37" fmla="*/ 24 h 24"/>
                <a:gd name="T38" fmla="*/ 336 w 353"/>
                <a:gd name="T39" fmla="*/ 24 h 24"/>
                <a:gd name="T40" fmla="*/ 343 w 353"/>
                <a:gd name="T41" fmla="*/ 22 h 24"/>
                <a:gd name="T42" fmla="*/ 347 w 353"/>
                <a:gd name="T43" fmla="*/ 19 h 24"/>
                <a:gd name="T44" fmla="*/ 351 w 353"/>
                <a:gd name="T45" fmla="*/ 13 h 24"/>
                <a:gd name="T46" fmla="*/ 353 w 353"/>
                <a:gd name="T47" fmla="*/ 8 h 24"/>
                <a:gd name="T48" fmla="*/ 353 w 353"/>
                <a:gd name="T49" fmla="*/ 2 h 24"/>
                <a:gd name="T50" fmla="*/ 353 w 353"/>
                <a:gd name="T51" fmla="*/ 2 h 24"/>
                <a:gd name="T52" fmla="*/ 353 w 353"/>
                <a:gd name="T53" fmla="*/ 0 h 24"/>
                <a:gd name="T54" fmla="*/ 353 w 353"/>
                <a:gd name="T5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3" h="24">
                  <a:moveTo>
                    <a:pt x="353" y="0"/>
                  </a:moveTo>
                  <a:lnTo>
                    <a:pt x="231" y="0"/>
                  </a:lnTo>
                  <a:lnTo>
                    <a:pt x="231" y="0"/>
                  </a:lnTo>
                  <a:lnTo>
                    <a:pt x="230" y="4"/>
                  </a:lnTo>
                  <a:lnTo>
                    <a:pt x="226" y="6"/>
                  </a:lnTo>
                  <a:lnTo>
                    <a:pt x="127" y="6"/>
                  </a:lnTo>
                  <a:lnTo>
                    <a:pt x="127" y="6"/>
                  </a:lnTo>
                  <a:lnTo>
                    <a:pt x="123" y="4"/>
                  </a:lnTo>
                  <a:lnTo>
                    <a:pt x="1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3"/>
                  </a:lnTo>
                  <a:lnTo>
                    <a:pt x="6" y="19"/>
                  </a:lnTo>
                  <a:lnTo>
                    <a:pt x="9" y="22"/>
                  </a:lnTo>
                  <a:lnTo>
                    <a:pt x="17" y="24"/>
                  </a:lnTo>
                  <a:lnTo>
                    <a:pt x="336" y="24"/>
                  </a:lnTo>
                  <a:lnTo>
                    <a:pt x="336" y="24"/>
                  </a:lnTo>
                  <a:lnTo>
                    <a:pt x="343" y="22"/>
                  </a:lnTo>
                  <a:lnTo>
                    <a:pt x="347" y="19"/>
                  </a:lnTo>
                  <a:lnTo>
                    <a:pt x="351" y="13"/>
                  </a:lnTo>
                  <a:lnTo>
                    <a:pt x="353" y="8"/>
                  </a:lnTo>
                  <a:lnTo>
                    <a:pt x="353" y="2"/>
                  </a:lnTo>
                  <a:lnTo>
                    <a:pt x="353" y="2"/>
                  </a:lnTo>
                  <a:lnTo>
                    <a:pt x="353" y="0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8" name="Freeform 105">
              <a:extLst>
                <a:ext uri="{FF2B5EF4-FFF2-40B4-BE49-F238E27FC236}">
                  <a16:creationId xmlns:a16="http://schemas.microsoft.com/office/drawing/2014/main" id="{AB9E62F9-AC60-4507-AD8D-AEA58A46C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3038" y="1788360"/>
              <a:ext cx="46445" cy="49778"/>
            </a:xfrm>
            <a:custGeom>
              <a:avLst/>
              <a:gdLst>
                <a:gd name="T0" fmla="*/ 14 w 20"/>
                <a:gd name="T1" fmla="*/ 0 h 20"/>
                <a:gd name="T2" fmla="*/ 14 w 20"/>
                <a:gd name="T3" fmla="*/ 0 h 20"/>
                <a:gd name="T4" fmla="*/ 11 w 20"/>
                <a:gd name="T5" fmla="*/ 0 h 20"/>
                <a:gd name="T6" fmla="*/ 7 w 20"/>
                <a:gd name="T7" fmla="*/ 0 h 20"/>
                <a:gd name="T8" fmla="*/ 3 w 20"/>
                <a:gd name="T9" fmla="*/ 2 h 20"/>
                <a:gd name="T10" fmla="*/ 0 w 20"/>
                <a:gd name="T11" fmla="*/ 6 h 20"/>
                <a:gd name="T12" fmla="*/ 0 w 20"/>
                <a:gd name="T13" fmla="*/ 6 h 20"/>
                <a:gd name="T14" fmla="*/ 0 w 20"/>
                <a:gd name="T15" fmla="*/ 9 h 20"/>
                <a:gd name="T16" fmla="*/ 0 w 20"/>
                <a:gd name="T17" fmla="*/ 13 h 20"/>
                <a:gd name="T18" fmla="*/ 2 w 20"/>
                <a:gd name="T19" fmla="*/ 17 h 20"/>
                <a:gd name="T20" fmla="*/ 5 w 20"/>
                <a:gd name="T21" fmla="*/ 20 h 20"/>
                <a:gd name="T22" fmla="*/ 5 w 20"/>
                <a:gd name="T23" fmla="*/ 20 h 20"/>
                <a:gd name="T24" fmla="*/ 9 w 20"/>
                <a:gd name="T25" fmla="*/ 20 h 20"/>
                <a:gd name="T26" fmla="*/ 14 w 20"/>
                <a:gd name="T27" fmla="*/ 20 h 20"/>
                <a:gd name="T28" fmla="*/ 18 w 20"/>
                <a:gd name="T29" fmla="*/ 18 h 20"/>
                <a:gd name="T30" fmla="*/ 20 w 20"/>
                <a:gd name="T31" fmla="*/ 15 h 20"/>
                <a:gd name="T32" fmla="*/ 20 w 20"/>
                <a:gd name="T33" fmla="*/ 15 h 20"/>
                <a:gd name="T34" fmla="*/ 20 w 20"/>
                <a:gd name="T35" fmla="*/ 9 h 20"/>
                <a:gd name="T36" fmla="*/ 20 w 20"/>
                <a:gd name="T37" fmla="*/ 6 h 20"/>
                <a:gd name="T38" fmla="*/ 18 w 20"/>
                <a:gd name="T39" fmla="*/ 2 h 20"/>
                <a:gd name="T40" fmla="*/ 14 w 20"/>
                <a:gd name="T41" fmla="*/ 0 h 20"/>
                <a:gd name="T42" fmla="*/ 14 w 20"/>
                <a:gd name="T4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20">
                  <a:moveTo>
                    <a:pt x="14" y="0"/>
                  </a:move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5" y="20"/>
                  </a:lnTo>
                  <a:lnTo>
                    <a:pt x="5" y="20"/>
                  </a:lnTo>
                  <a:lnTo>
                    <a:pt x="9" y="20"/>
                  </a:lnTo>
                  <a:lnTo>
                    <a:pt x="14" y="20"/>
                  </a:lnTo>
                  <a:lnTo>
                    <a:pt x="18" y="18"/>
                  </a:lnTo>
                  <a:lnTo>
                    <a:pt x="20" y="15"/>
                  </a:lnTo>
                  <a:lnTo>
                    <a:pt x="20" y="15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C7D0D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9" name="Freeform 106">
              <a:extLst>
                <a:ext uri="{FF2B5EF4-FFF2-40B4-BE49-F238E27FC236}">
                  <a16:creationId xmlns:a16="http://schemas.microsoft.com/office/drawing/2014/main" id="{93344FA7-D070-4FE1-81EA-FBB7B9AD7B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30390" y="1706227"/>
              <a:ext cx="555015" cy="321065"/>
            </a:xfrm>
            <a:custGeom>
              <a:avLst/>
              <a:gdLst>
                <a:gd name="T0" fmla="*/ 33 w 239"/>
                <a:gd name="T1" fmla="*/ 129 h 129"/>
                <a:gd name="T2" fmla="*/ 39 w 239"/>
                <a:gd name="T3" fmla="*/ 108 h 129"/>
                <a:gd name="T4" fmla="*/ 24 w 239"/>
                <a:gd name="T5" fmla="*/ 95 h 129"/>
                <a:gd name="T6" fmla="*/ 26 w 239"/>
                <a:gd name="T7" fmla="*/ 79 h 129"/>
                <a:gd name="T8" fmla="*/ 44 w 239"/>
                <a:gd name="T9" fmla="*/ 68 h 129"/>
                <a:gd name="T10" fmla="*/ 42 w 239"/>
                <a:gd name="T11" fmla="*/ 48 h 129"/>
                <a:gd name="T12" fmla="*/ 57 w 239"/>
                <a:gd name="T13" fmla="*/ 51 h 129"/>
                <a:gd name="T14" fmla="*/ 64 w 239"/>
                <a:gd name="T15" fmla="*/ 31 h 129"/>
                <a:gd name="T16" fmla="*/ 84 w 239"/>
                <a:gd name="T17" fmla="*/ 37 h 129"/>
                <a:gd name="T18" fmla="*/ 97 w 239"/>
                <a:gd name="T19" fmla="*/ 24 h 129"/>
                <a:gd name="T20" fmla="*/ 116 w 239"/>
                <a:gd name="T21" fmla="*/ 24 h 129"/>
                <a:gd name="T22" fmla="*/ 125 w 239"/>
                <a:gd name="T23" fmla="*/ 42 h 129"/>
                <a:gd name="T24" fmla="*/ 145 w 239"/>
                <a:gd name="T25" fmla="*/ 40 h 129"/>
                <a:gd name="T26" fmla="*/ 141 w 239"/>
                <a:gd name="T27" fmla="*/ 55 h 129"/>
                <a:gd name="T28" fmla="*/ 162 w 239"/>
                <a:gd name="T29" fmla="*/ 62 h 129"/>
                <a:gd name="T30" fmla="*/ 156 w 239"/>
                <a:gd name="T31" fmla="*/ 84 h 129"/>
                <a:gd name="T32" fmla="*/ 171 w 239"/>
                <a:gd name="T33" fmla="*/ 95 h 129"/>
                <a:gd name="T34" fmla="*/ 169 w 239"/>
                <a:gd name="T35" fmla="*/ 114 h 129"/>
                <a:gd name="T36" fmla="*/ 151 w 239"/>
                <a:gd name="T37" fmla="*/ 123 h 129"/>
                <a:gd name="T38" fmla="*/ 239 w 239"/>
                <a:gd name="T39" fmla="*/ 0 h 129"/>
                <a:gd name="T40" fmla="*/ 215 w 239"/>
                <a:gd name="T41" fmla="*/ 48 h 129"/>
                <a:gd name="T42" fmla="*/ 213 w 239"/>
                <a:gd name="T43" fmla="*/ 51 h 129"/>
                <a:gd name="T44" fmla="*/ 211 w 239"/>
                <a:gd name="T45" fmla="*/ 55 h 129"/>
                <a:gd name="T46" fmla="*/ 217 w 239"/>
                <a:gd name="T47" fmla="*/ 62 h 129"/>
                <a:gd name="T48" fmla="*/ 207 w 239"/>
                <a:gd name="T49" fmla="*/ 70 h 129"/>
                <a:gd name="T50" fmla="*/ 200 w 239"/>
                <a:gd name="T51" fmla="*/ 64 h 129"/>
                <a:gd name="T52" fmla="*/ 191 w 239"/>
                <a:gd name="T53" fmla="*/ 64 h 129"/>
                <a:gd name="T54" fmla="*/ 187 w 239"/>
                <a:gd name="T55" fmla="*/ 72 h 129"/>
                <a:gd name="T56" fmla="*/ 176 w 239"/>
                <a:gd name="T57" fmla="*/ 70 h 129"/>
                <a:gd name="T58" fmla="*/ 174 w 239"/>
                <a:gd name="T59" fmla="*/ 66 h 129"/>
                <a:gd name="T60" fmla="*/ 173 w 239"/>
                <a:gd name="T61" fmla="*/ 53 h 129"/>
                <a:gd name="T62" fmla="*/ 165 w 239"/>
                <a:gd name="T63" fmla="*/ 53 h 129"/>
                <a:gd name="T64" fmla="*/ 162 w 239"/>
                <a:gd name="T65" fmla="*/ 51 h 129"/>
                <a:gd name="T66" fmla="*/ 162 w 239"/>
                <a:gd name="T67" fmla="*/ 40 h 129"/>
                <a:gd name="T68" fmla="*/ 171 w 239"/>
                <a:gd name="T69" fmla="*/ 39 h 129"/>
                <a:gd name="T70" fmla="*/ 173 w 239"/>
                <a:gd name="T71" fmla="*/ 31 h 129"/>
                <a:gd name="T72" fmla="*/ 169 w 239"/>
                <a:gd name="T73" fmla="*/ 24 h 129"/>
                <a:gd name="T74" fmla="*/ 169 w 239"/>
                <a:gd name="T75" fmla="*/ 20 h 129"/>
                <a:gd name="T76" fmla="*/ 178 w 239"/>
                <a:gd name="T77" fmla="*/ 15 h 129"/>
                <a:gd name="T78" fmla="*/ 185 w 239"/>
                <a:gd name="T79" fmla="*/ 22 h 129"/>
                <a:gd name="T80" fmla="*/ 193 w 239"/>
                <a:gd name="T81" fmla="*/ 20 h 129"/>
                <a:gd name="T82" fmla="*/ 198 w 239"/>
                <a:gd name="T83" fmla="*/ 13 h 129"/>
                <a:gd name="T84" fmla="*/ 209 w 239"/>
                <a:gd name="T85" fmla="*/ 17 h 129"/>
                <a:gd name="T86" fmla="*/ 207 w 239"/>
                <a:gd name="T87" fmla="*/ 26 h 129"/>
                <a:gd name="T88" fmla="*/ 211 w 239"/>
                <a:gd name="T89" fmla="*/ 33 h 129"/>
                <a:gd name="T90" fmla="*/ 220 w 239"/>
                <a:gd name="T91" fmla="*/ 31 h 129"/>
                <a:gd name="T92" fmla="*/ 224 w 239"/>
                <a:gd name="T93" fmla="*/ 44 h 129"/>
                <a:gd name="T94" fmla="*/ 220 w 239"/>
                <a:gd name="T95" fmla="*/ 4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9" h="129">
                  <a:moveTo>
                    <a:pt x="0" y="0"/>
                  </a:moveTo>
                  <a:lnTo>
                    <a:pt x="0" y="129"/>
                  </a:lnTo>
                  <a:lnTo>
                    <a:pt x="33" y="129"/>
                  </a:lnTo>
                  <a:lnTo>
                    <a:pt x="29" y="119"/>
                  </a:lnTo>
                  <a:lnTo>
                    <a:pt x="28" y="117"/>
                  </a:lnTo>
                  <a:lnTo>
                    <a:pt x="39" y="108"/>
                  </a:lnTo>
                  <a:lnTo>
                    <a:pt x="39" y="108"/>
                  </a:lnTo>
                  <a:lnTo>
                    <a:pt x="37" y="99"/>
                  </a:lnTo>
                  <a:lnTo>
                    <a:pt x="24" y="95"/>
                  </a:lnTo>
                  <a:lnTo>
                    <a:pt x="26" y="92"/>
                  </a:lnTo>
                  <a:lnTo>
                    <a:pt x="26" y="83"/>
                  </a:lnTo>
                  <a:lnTo>
                    <a:pt x="26" y="79"/>
                  </a:lnTo>
                  <a:lnTo>
                    <a:pt x="40" y="77"/>
                  </a:lnTo>
                  <a:lnTo>
                    <a:pt x="40" y="77"/>
                  </a:lnTo>
                  <a:lnTo>
                    <a:pt x="44" y="68"/>
                  </a:lnTo>
                  <a:lnTo>
                    <a:pt x="35" y="61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4" y="46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64" y="46"/>
                  </a:lnTo>
                  <a:lnTo>
                    <a:pt x="61" y="33"/>
                  </a:lnTo>
                  <a:lnTo>
                    <a:pt x="64" y="31"/>
                  </a:lnTo>
                  <a:lnTo>
                    <a:pt x="73" y="28"/>
                  </a:lnTo>
                  <a:lnTo>
                    <a:pt x="77" y="26"/>
                  </a:lnTo>
                  <a:lnTo>
                    <a:pt x="84" y="37"/>
                  </a:lnTo>
                  <a:lnTo>
                    <a:pt x="84" y="37"/>
                  </a:lnTo>
                  <a:lnTo>
                    <a:pt x="94" y="37"/>
                  </a:lnTo>
                  <a:lnTo>
                    <a:pt x="97" y="24"/>
                  </a:lnTo>
                  <a:lnTo>
                    <a:pt x="101" y="24"/>
                  </a:lnTo>
                  <a:lnTo>
                    <a:pt x="110" y="24"/>
                  </a:lnTo>
                  <a:lnTo>
                    <a:pt x="116" y="24"/>
                  </a:lnTo>
                  <a:lnTo>
                    <a:pt x="116" y="39"/>
                  </a:lnTo>
                  <a:lnTo>
                    <a:pt x="116" y="39"/>
                  </a:lnTo>
                  <a:lnTo>
                    <a:pt x="125" y="42"/>
                  </a:lnTo>
                  <a:lnTo>
                    <a:pt x="134" y="33"/>
                  </a:lnTo>
                  <a:lnTo>
                    <a:pt x="138" y="35"/>
                  </a:lnTo>
                  <a:lnTo>
                    <a:pt x="145" y="40"/>
                  </a:lnTo>
                  <a:lnTo>
                    <a:pt x="149" y="42"/>
                  </a:lnTo>
                  <a:lnTo>
                    <a:pt x="141" y="55"/>
                  </a:lnTo>
                  <a:lnTo>
                    <a:pt x="141" y="55"/>
                  </a:lnTo>
                  <a:lnTo>
                    <a:pt x="147" y="62"/>
                  </a:lnTo>
                  <a:lnTo>
                    <a:pt x="160" y="59"/>
                  </a:lnTo>
                  <a:lnTo>
                    <a:pt x="162" y="62"/>
                  </a:lnTo>
                  <a:lnTo>
                    <a:pt x="167" y="72"/>
                  </a:lnTo>
                  <a:lnTo>
                    <a:pt x="169" y="75"/>
                  </a:lnTo>
                  <a:lnTo>
                    <a:pt x="156" y="84"/>
                  </a:lnTo>
                  <a:lnTo>
                    <a:pt x="156" y="84"/>
                  </a:lnTo>
                  <a:lnTo>
                    <a:pt x="158" y="94"/>
                  </a:lnTo>
                  <a:lnTo>
                    <a:pt x="171" y="95"/>
                  </a:lnTo>
                  <a:lnTo>
                    <a:pt x="171" y="99"/>
                  </a:lnTo>
                  <a:lnTo>
                    <a:pt x="169" y="110"/>
                  </a:lnTo>
                  <a:lnTo>
                    <a:pt x="169" y="114"/>
                  </a:lnTo>
                  <a:lnTo>
                    <a:pt x="154" y="114"/>
                  </a:lnTo>
                  <a:lnTo>
                    <a:pt x="154" y="114"/>
                  </a:lnTo>
                  <a:lnTo>
                    <a:pt x="151" y="123"/>
                  </a:lnTo>
                  <a:lnTo>
                    <a:pt x="156" y="129"/>
                  </a:lnTo>
                  <a:lnTo>
                    <a:pt x="239" y="129"/>
                  </a:lnTo>
                  <a:lnTo>
                    <a:pt x="239" y="0"/>
                  </a:lnTo>
                  <a:lnTo>
                    <a:pt x="0" y="0"/>
                  </a:lnTo>
                  <a:close/>
                  <a:moveTo>
                    <a:pt x="220" y="46"/>
                  </a:moveTo>
                  <a:lnTo>
                    <a:pt x="215" y="48"/>
                  </a:lnTo>
                  <a:lnTo>
                    <a:pt x="215" y="48"/>
                  </a:lnTo>
                  <a:lnTo>
                    <a:pt x="213" y="51"/>
                  </a:lnTo>
                  <a:lnTo>
                    <a:pt x="213" y="51"/>
                  </a:lnTo>
                  <a:lnTo>
                    <a:pt x="211" y="55"/>
                  </a:lnTo>
                  <a:lnTo>
                    <a:pt x="211" y="55"/>
                  </a:lnTo>
                  <a:lnTo>
                    <a:pt x="211" y="55"/>
                  </a:lnTo>
                  <a:lnTo>
                    <a:pt x="215" y="61"/>
                  </a:lnTo>
                  <a:lnTo>
                    <a:pt x="215" y="61"/>
                  </a:lnTo>
                  <a:lnTo>
                    <a:pt x="217" y="62"/>
                  </a:lnTo>
                  <a:lnTo>
                    <a:pt x="215" y="64"/>
                  </a:lnTo>
                  <a:lnTo>
                    <a:pt x="207" y="70"/>
                  </a:lnTo>
                  <a:lnTo>
                    <a:pt x="207" y="70"/>
                  </a:lnTo>
                  <a:lnTo>
                    <a:pt x="206" y="72"/>
                  </a:lnTo>
                  <a:lnTo>
                    <a:pt x="204" y="70"/>
                  </a:lnTo>
                  <a:lnTo>
                    <a:pt x="200" y="64"/>
                  </a:lnTo>
                  <a:lnTo>
                    <a:pt x="200" y="64"/>
                  </a:lnTo>
                  <a:lnTo>
                    <a:pt x="191" y="64"/>
                  </a:lnTo>
                  <a:lnTo>
                    <a:pt x="191" y="64"/>
                  </a:lnTo>
                  <a:lnTo>
                    <a:pt x="191" y="66"/>
                  </a:lnTo>
                  <a:lnTo>
                    <a:pt x="187" y="72"/>
                  </a:lnTo>
                  <a:lnTo>
                    <a:pt x="187" y="72"/>
                  </a:lnTo>
                  <a:lnTo>
                    <a:pt x="187" y="73"/>
                  </a:lnTo>
                  <a:lnTo>
                    <a:pt x="185" y="73"/>
                  </a:lnTo>
                  <a:lnTo>
                    <a:pt x="176" y="70"/>
                  </a:lnTo>
                  <a:lnTo>
                    <a:pt x="176" y="70"/>
                  </a:lnTo>
                  <a:lnTo>
                    <a:pt x="174" y="68"/>
                  </a:lnTo>
                  <a:lnTo>
                    <a:pt x="174" y="66"/>
                  </a:lnTo>
                  <a:lnTo>
                    <a:pt x="178" y="61"/>
                  </a:lnTo>
                  <a:lnTo>
                    <a:pt x="178" y="61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73" y="53"/>
                  </a:lnTo>
                  <a:lnTo>
                    <a:pt x="165" y="53"/>
                  </a:lnTo>
                  <a:lnTo>
                    <a:pt x="165" y="53"/>
                  </a:lnTo>
                  <a:lnTo>
                    <a:pt x="163" y="53"/>
                  </a:lnTo>
                  <a:lnTo>
                    <a:pt x="162" y="51"/>
                  </a:lnTo>
                  <a:lnTo>
                    <a:pt x="162" y="42"/>
                  </a:lnTo>
                  <a:lnTo>
                    <a:pt x="162" y="42"/>
                  </a:lnTo>
                  <a:lnTo>
                    <a:pt x="162" y="40"/>
                  </a:lnTo>
                  <a:lnTo>
                    <a:pt x="163" y="40"/>
                  </a:lnTo>
                  <a:lnTo>
                    <a:pt x="171" y="39"/>
                  </a:lnTo>
                  <a:lnTo>
                    <a:pt x="171" y="39"/>
                  </a:lnTo>
                  <a:lnTo>
                    <a:pt x="173" y="33"/>
                  </a:lnTo>
                  <a:lnTo>
                    <a:pt x="173" y="33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73" y="31"/>
                  </a:lnTo>
                  <a:lnTo>
                    <a:pt x="169" y="24"/>
                  </a:lnTo>
                  <a:lnTo>
                    <a:pt x="169" y="24"/>
                  </a:lnTo>
                  <a:lnTo>
                    <a:pt x="169" y="22"/>
                  </a:lnTo>
                  <a:lnTo>
                    <a:pt x="169" y="20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78" y="15"/>
                  </a:lnTo>
                  <a:lnTo>
                    <a:pt x="180" y="17"/>
                  </a:lnTo>
                  <a:lnTo>
                    <a:pt x="185" y="22"/>
                  </a:lnTo>
                  <a:lnTo>
                    <a:pt x="185" y="22"/>
                  </a:lnTo>
                  <a:lnTo>
                    <a:pt x="193" y="20"/>
                  </a:lnTo>
                  <a:lnTo>
                    <a:pt x="193" y="20"/>
                  </a:lnTo>
                  <a:lnTo>
                    <a:pt x="193" y="20"/>
                  </a:lnTo>
                  <a:lnTo>
                    <a:pt x="196" y="13"/>
                  </a:lnTo>
                  <a:lnTo>
                    <a:pt x="196" y="13"/>
                  </a:lnTo>
                  <a:lnTo>
                    <a:pt x="198" y="13"/>
                  </a:lnTo>
                  <a:lnTo>
                    <a:pt x="200" y="13"/>
                  </a:lnTo>
                  <a:lnTo>
                    <a:pt x="209" y="17"/>
                  </a:lnTo>
                  <a:lnTo>
                    <a:pt x="209" y="17"/>
                  </a:lnTo>
                  <a:lnTo>
                    <a:pt x="209" y="18"/>
                  </a:lnTo>
                  <a:lnTo>
                    <a:pt x="209" y="20"/>
                  </a:lnTo>
                  <a:lnTo>
                    <a:pt x="207" y="26"/>
                  </a:lnTo>
                  <a:lnTo>
                    <a:pt x="207" y="26"/>
                  </a:lnTo>
                  <a:lnTo>
                    <a:pt x="211" y="33"/>
                  </a:lnTo>
                  <a:lnTo>
                    <a:pt x="211" y="33"/>
                  </a:lnTo>
                  <a:lnTo>
                    <a:pt x="213" y="33"/>
                  </a:lnTo>
                  <a:lnTo>
                    <a:pt x="220" y="31"/>
                  </a:lnTo>
                  <a:lnTo>
                    <a:pt x="220" y="31"/>
                  </a:lnTo>
                  <a:lnTo>
                    <a:pt x="222" y="33"/>
                  </a:lnTo>
                  <a:lnTo>
                    <a:pt x="222" y="35"/>
                  </a:lnTo>
                  <a:lnTo>
                    <a:pt x="224" y="44"/>
                  </a:lnTo>
                  <a:lnTo>
                    <a:pt x="224" y="44"/>
                  </a:lnTo>
                  <a:lnTo>
                    <a:pt x="222" y="46"/>
                  </a:lnTo>
                  <a:lnTo>
                    <a:pt x="220" y="46"/>
                  </a:lnTo>
                  <a:lnTo>
                    <a:pt x="220" y="46"/>
                  </a:lnTo>
                  <a:close/>
                </a:path>
              </a:pathLst>
            </a:custGeom>
            <a:solidFill>
              <a:srgbClr val="919D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0" name="Freeform 107">
              <a:extLst>
                <a:ext uri="{FF2B5EF4-FFF2-40B4-BE49-F238E27FC236}">
                  <a16:creationId xmlns:a16="http://schemas.microsoft.com/office/drawing/2014/main" id="{F2299234-28A5-49D7-A430-E0C5E239D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58114" y="1838137"/>
              <a:ext cx="197390" cy="189155"/>
            </a:xfrm>
            <a:custGeom>
              <a:avLst/>
              <a:gdLst>
                <a:gd name="T0" fmla="*/ 77 w 85"/>
                <a:gd name="T1" fmla="*/ 66 h 76"/>
                <a:gd name="T2" fmla="*/ 77 w 85"/>
                <a:gd name="T3" fmla="*/ 66 h 76"/>
                <a:gd name="T4" fmla="*/ 81 w 85"/>
                <a:gd name="T5" fmla="*/ 59 h 76"/>
                <a:gd name="T6" fmla="*/ 85 w 85"/>
                <a:gd name="T7" fmla="*/ 52 h 76"/>
                <a:gd name="T8" fmla="*/ 85 w 85"/>
                <a:gd name="T9" fmla="*/ 44 h 76"/>
                <a:gd name="T10" fmla="*/ 85 w 85"/>
                <a:gd name="T11" fmla="*/ 35 h 76"/>
                <a:gd name="T12" fmla="*/ 81 w 85"/>
                <a:gd name="T13" fmla="*/ 28 h 76"/>
                <a:gd name="T14" fmla="*/ 77 w 85"/>
                <a:gd name="T15" fmla="*/ 20 h 76"/>
                <a:gd name="T16" fmla="*/ 74 w 85"/>
                <a:gd name="T17" fmla="*/ 15 h 76"/>
                <a:gd name="T18" fmla="*/ 66 w 85"/>
                <a:gd name="T19" fmla="*/ 9 h 76"/>
                <a:gd name="T20" fmla="*/ 66 w 85"/>
                <a:gd name="T21" fmla="*/ 9 h 76"/>
                <a:gd name="T22" fmla="*/ 59 w 85"/>
                <a:gd name="T23" fmla="*/ 4 h 76"/>
                <a:gd name="T24" fmla="*/ 52 w 85"/>
                <a:gd name="T25" fmla="*/ 2 h 76"/>
                <a:gd name="T26" fmla="*/ 42 w 85"/>
                <a:gd name="T27" fmla="*/ 0 h 76"/>
                <a:gd name="T28" fmla="*/ 35 w 85"/>
                <a:gd name="T29" fmla="*/ 2 h 76"/>
                <a:gd name="T30" fmla="*/ 26 w 85"/>
                <a:gd name="T31" fmla="*/ 4 h 76"/>
                <a:gd name="T32" fmla="*/ 20 w 85"/>
                <a:gd name="T33" fmla="*/ 8 h 76"/>
                <a:gd name="T34" fmla="*/ 13 w 85"/>
                <a:gd name="T35" fmla="*/ 13 h 76"/>
                <a:gd name="T36" fmla="*/ 7 w 85"/>
                <a:gd name="T37" fmla="*/ 19 h 76"/>
                <a:gd name="T38" fmla="*/ 7 w 85"/>
                <a:gd name="T39" fmla="*/ 19 h 76"/>
                <a:gd name="T40" fmla="*/ 4 w 85"/>
                <a:gd name="T41" fmla="*/ 26 h 76"/>
                <a:gd name="T42" fmla="*/ 2 w 85"/>
                <a:gd name="T43" fmla="*/ 33 h 76"/>
                <a:gd name="T44" fmla="*/ 0 w 85"/>
                <a:gd name="T45" fmla="*/ 41 h 76"/>
                <a:gd name="T46" fmla="*/ 0 w 85"/>
                <a:gd name="T47" fmla="*/ 48 h 76"/>
                <a:gd name="T48" fmla="*/ 2 w 85"/>
                <a:gd name="T49" fmla="*/ 57 h 76"/>
                <a:gd name="T50" fmla="*/ 6 w 85"/>
                <a:gd name="T51" fmla="*/ 63 h 76"/>
                <a:gd name="T52" fmla="*/ 9 w 85"/>
                <a:gd name="T53" fmla="*/ 70 h 76"/>
                <a:gd name="T54" fmla="*/ 17 w 85"/>
                <a:gd name="T55" fmla="*/ 76 h 76"/>
                <a:gd name="T56" fmla="*/ 70 w 85"/>
                <a:gd name="T57" fmla="*/ 76 h 76"/>
                <a:gd name="T58" fmla="*/ 70 w 85"/>
                <a:gd name="T59" fmla="*/ 76 h 76"/>
                <a:gd name="T60" fmla="*/ 77 w 85"/>
                <a:gd name="T61" fmla="*/ 66 h 76"/>
                <a:gd name="T62" fmla="*/ 77 w 85"/>
                <a:gd name="T63" fmla="*/ 66 h 76"/>
                <a:gd name="T64" fmla="*/ 63 w 85"/>
                <a:gd name="T65" fmla="*/ 57 h 76"/>
                <a:gd name="T66" fmla="*/ 63 w 85"/>
                <a:gd name="T67" fmla="*/ 57 h 76"/>
                <a:gd name="T68" fmla="*/ 57 w 85"/>
                <a:gd name="T69" fmla="*/ 64 h 76"/>
                <a:gd name="T70" fmla="*/ 48 w 85"/>
                <a:gd name="T71" fmla="*/ 68 h 76"/>
                <a:gd name="T72" fmla="*/ 37 w 85"/>
                <a:gd name="T73" fmla="*/ 68 h 76"/>
                <a:gd name="T74" fmla="*/ 28 w 85"/>
                <a:gd name="T75" fmla="*/ 64 h 76"/>
                <a:gd name="T76" fmla="*/ 28 w 85"/>
                <a:gd name="T77" fmla="*/ 64 h 76"/>
                <a:gd name="T78" fmla="*/ 20 w 85"/>
                <a:gd name="T79" fmla="*/ 57 h 76"/>
                <a:gd name="T80" fmla="*/ 17 w 85"/>
                <a:gd name="T81" fmla="*/ 48 h 76"/>
                <a:gd name="T82" fmla="*/ 17 w 85"/>
                <a:gd name="T83" fmla="*/ 39 h 76"/>
                <a:gd name="T84" fmla="*/ 22 w 85"/>
                <a:gd name="T85" fmla="*/ 28 h 76"/>
                <a:gd name="T86" fmla="*/ 22 w 85"/>
                <a:gd name="T87" fmla="*/ 28 h 76"/>
                <a:gd name="T88" fmla="*/ 29 w 85"/>
                <a:gd name="T89" fmla="*/ 22 h 76"/>
                <a:gd name="T90" fmla="*/ 39 w 85"/>
                <a:gd name="T91" fmla="*/ 19 h 76"/>
                <a:gd name="T92" fmla="*/ 48 w 85"/>
                <a:gd name="T93" fmla="*/ 19 h 76"/>
                <a:gd name="T94" fmla="*/ 57 w 85"/>
                <a:gd name="T95" fmla="*/ 22 h 76"/>
                <a:gd name="T96" fmla="*/ 57 w 85"/>
                <a:gd name="T97" fmla="*/ 22 h 76"/>
                <a:gd name="T98" fmla="*/ 64 w 85"/>
                <a:gd name="T99" fmla="*/ 30 h 76"/>
                <a:gd name="T100" fmla="*/ 68 w 85"/>
                <a:gd name="T101" fmla="*/ 39 h 76"/>
                <a:gd name="T102" fmla="*/ 68 w 85"/>
                <a:gd name="T103" fmla="*/ 48 h 76"/>
                <a:gd name="T104" fmla="*/ 63 w 85"/>
                <a:gd name="T105" fmla="*/ 57 h 76"/>
                <a:gd name="T106" fmla="*/ 63 w 85"/>
                <a:gd name="T107" fmla="*/ 5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" h="76">
                  <a:moveTo>
                    <a:pt x="77" y="66"/>
                  </a:moveTo>
                  <a:lnTo>
                    <a:pt x="77" y="66"/>
                  </a:lnTo>
                  <a:lnTo>
                    <a:pt x="81" y="59"/>
                  </a:lnTo>
                  <a:lnTo>
                    <a:pt x="85" y="52"/>
                  </a:lnTo>
                  <a:lnTo>
                    <a:pt x="85" y="44"/>
                  </a:lnTo>
                  <a:lnTo>
                    <a:pt x="85" y="35"/>
                  </a:lnTo>
                  <a:lnTo>
                    <a:pt x="81" y="28"/>
                  </a:lnTo>
                  <a:lnTo>
                    <a:pt x="77" y="20"/>
                  </a:lnTo>
                  <a:lnTo>
                    <a:pt x="74" y="15"/>
                  </a:lnTo>
                  <a:lnTo>
                    <a:pt x="66" y="9"/>
                  </a:lnTo>
                  <a:lnTo>
                    <a:pt x="66" y="9"/>
                  </a:lnTo>
                  <a:lnTo>
                    <a:pt x="59" y="4"/>
                  </a:lnTo>
                  <a:lnTo>
                    <a:pt x="52" y="2"/>
                  </a:lnTo>
                  <a:lnTo>
                    <a:pt x="42" y="0"/>
                  </a:lnTo>
                  <a:lnTo>
                    <a:pt x="35" y="2"/>
                  </a:lnTo>
                  <a:lnTo>
                    <a:pt x="26" y="4"/>
                  </a:lnTo>
                  <a:lnTo>
                    <a:pt x="20" y="8"/>
                  </a:lnTo>
                  <a:lnTo>
                    <a:pt x="13" y="13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4" y="26"/>
                  </a:lnTo>
                  <a:lnTo>
                    <a:pt x="2" y="33"/>
                  </a:lnTo>
                  <a:lnTo>
                    <a:pt x="0" y="41"/>
                  </a:lnTo>
                  <a:lnTo>
                    <a:pt x="0" y="48"/>
                  </a:lnTo>
                  <a:lnTo>
                    <a:pt x="2" y="57"/>
                  </a:lnTo>
                  <a:lnTo>
                    <a:pt x="6" y="63"/>
                  </a:lnTo>
                  <a:lnTo>
                    <a:pt x="9" y="70"/>
                  </a:lnTo>
                  <a:lnTo>
                    <a:pt x="17" y="76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7" y="66"/>
                  </a:lnTo>
                  <a:lnTo>
                    <a:pt x="77" y="66"/>
                  </a:lnTo>
                  <a:close/>
                  <a:moveTo>
                    <a:pt x="63" y="57"/>
                  </a:moveTo>
                  <a:lnTo>
                    <a:pt x="63" y="57"/>
                  </a:lnTo>
                  <a:lnTo>
                    <a:pt x="57" y="64"/>
                  </a:lnTo>
                  <a:lnTo>
                    <a:pt x="48" y="68"/>
                  </a:lnTo>
                  <a:lnTo>
                    <a:pt x="37" y="68"/>
                  </a:lnTo>
                  <a:lnTo>
                    <a:pt x="28" y="64"/>
                  </a:lnTo>
                  <a:lnTo>
                    <a:pt x="28" y="64"/>
                  </a:lnTo>
                  <a:lnTo>
                    <a:pt x="20" y="57"/>
                  </a:lnTo>
                  <a:lnTo>
                    <a:pt x="17" y="48"/>
                  </a:lnTo>
                  <a:lnTo>
                    <a:pt x="17" y="39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9" y="22"/>
                  </a:lnTo>
                  <a:lnTo>
                    <a:pt x="39" y="19"/>
                  </a:lnTo>
                  <a:lnTo>
                    <a:pt x="48" y="19"/>
                  </a:lnTo>
                  <a:lnTo>
                    <a:pt x="57" y="22"/>
                  </a:lnTo>
                  <a:lnTo>
                    <a:pt x="57" y="22"/>
                  </a:lnTo>
                  <a:lnTo>
                    <a:pt x="64" y="30"/>
                  </a:lnTo>
                  <a:lnTo>
                    <a:pt x="68" y="39"/>
                  </a:lnTo>
                  <a:lnTo>
                    <a:pt x="68" y="48"/>
                  </a:lnTo>
                  <a:lnTo>
                    <a:pt x="63" y="57"/>
                  </a:lnTo>
                  <a:lnTo>
                    <a:pt x="63" y="57"/>
                  </a:lnTo>
                  <a:close/>
                </a:path>
              </a:pathLst>
            </a:custGeom>
            <a:solidFill>
              <a:srgbClr val="C7D0DE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59C4F24-B165-44B3-B7EA-516CFD92675C}"/>
              </a:ext>
            </a:extLst>
          </p:cNvPr>
          <p:cNvGrpSpPr/>
          <p:nvPr/>
        </p:nvGrpSpPr>
        <p:grpSpPr>
          <a:xfrm>
            <a:off x="1192112" y="1492469"/>
            <a:ext cx="690589" cy="746409"/>
            <a:chOff x="6653213" y="3114675"/>
            <a:chExt cx="473075" cy="565150"/>
          </a:xfrm>
        </p:grpSpPr>
        <p:sp>
          <p:nvSpPr>
            <p:cNvPr id="32" name="Freeform 126">
              <a:extLst>
                <a:ext uri="{FF2B5EF4-FFF2-40B4-BE49-F238E27FC236}">
                  <a16:creationId xmlns:a16="http://schemas.microsoft.com/office/drawing/2014/main" id="{521E02BC-89D9-4AEB-B21A-2478EC10C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100" y="3324225"/>
              <a:ext cx="4762" cy="11112"/>
            </a:xfrm>
            <a:custGeom>
              <a:avLst/>
              <a:gdLst>
                <a:gd name="T0" fmla="*/ 2 w 3"/>
                <a:gd name="T1" fmla="*/ 0 h 7"/>
                <a:gd name="T2" fmla="*/ 2 w 3"/>
                <a:gd name="T3" fmla="*/ 0 h 7"/>
                <a:gd name="T4" fmla="*/ 2 w 3"/>
                <a:gd name="T5" fmla="*/ 2 h 7"/>
                <a:gd name="T6" fmla="*/ 2 w 3"/>
                <a:gd name="T7" fmla="*/ 2 h 7"/>
                <a:gd name="T8" fmla="*/ 3 w 3"/>
                <a:gd name="T9" fmla="*/ 2 h 7"/>
                <a:gd name="T10" fmla="*/ 3 w 3"/>
                <a:gd name="T11" fmla="*/ 2 h 7"/>
                <a:gd name="T12" fmla="*/ 3 w 3"/>
                <a:gd name="T13" fmla="*/ 3 h 7"/>
                <a:gd name="T14" fmla="*/ 3 w 3"/>
                <a:gd name="T15" fmla="*/ 3 h 7"/>
                <a:gd name="T16" fmla="*/ 0 w 3"/>
                <a:gd name="T17" fmla="*/ 7 h 7"/>
                <a:gd name="T18" fmla="*/ 0 w 3"/>
                <a:gd name="T19" fmla="*/ 7 h 7"/>
                <a:gd name="T20" fmla="*/ 0 w 3"/>
                <a:gd name="T21" fmla="*/ 3 h 7"/>
                <a:gd name="T22" fmla="*/ 2 w 3"/>
                <a:gd name="T23" fmla="*/ 0 h 7"/>
                <a:gd name="T24" fmla="*/ 2 w 3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" h="7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A4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3" name="Freeform 127">
              <a:extLst>
                <a:ext uri="{FF2B5EF4-FFF2-40B4-BE49-F238E27FC236}">
                  <a16:creationId xmlns:a16="http://schemas.microsoft.com/office/drawing/2014/main" id="{FD1020F6-EE6B-4F6E-925D-4E9BF9D01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325" y="3335338"/>
              <a:ext cx="9525" cy="9525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6 w 6"/>
                <a:gd name="T5" fmla="*/ 0 h 6"/>
                <a:gd name="T6" fmla="*/ 6 w 6"/>
                <a:gd name="T7" fmla="*/ 0 h 6"/>
                <a:gd name="T8" fmla="*/ 6 w 6"/>
                <a:gd name="T9" fmla="*/ 0 h 6"/>
                <a:gd name="T10" fmla="*/ 6 w 6"/>
                <a:gd name="T11" fmla="*/ 0 h 6"/>
                <a:gd name="T12" fmla="*/ 6 w 6"/>
                <a:gd name="T13" fmla="*/ 0 h 6"/>
                <a:gd name="T14" fmla="*/ 6 w 6"/>
                <a:gd name="T15" fmla="*/ 0 h 6"/>
                <a:gd name="T16" fmla="*/ 4 w 6"/>
                <a:gd name="T17" fmla="*/ 2 h 6"/>
                <a:gd name="T18" fmla="*/ 0 w 6"/>
                <a:gd name="T19" fmla="*/ 6 h 6"/>
                <a:gd name="T20" fmla="*/ 0 w 6"/>
                <a:gd name="T21" fmla="*/ 6 h 6"/>
                <a:gd name="T22" fmla="*/ 4 w 6"/>
                <a:gd name="T23" fmla="*/ 0 h 6"/>
                <a:gd name="T24" fmla="*/ 4 w 6"/>
                <a:gd name="T2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A4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4" name="Freeform 128">
              <a:extLst>
                <a:ext uri="{FF2B5EF4-FFF2-40B4-BE49-F238E27FC236}">
                  <a16:creationId xmlns:a16="http://schemas.microsoft.com/office/drawing/2014/main" id="{B55182D3-D6F2-44A3-A4C9-3631BF430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0" y="3344863"/>
              <a:ext cx="66675" cy="88900"/>
            </a:xfrm>
            <a:custGeom>
              <a:avLst/>
              <a:gdLst>
                <a:gd name="T0" fmla="*/ 0 w 42"/>
                <a:gd name="T1" fmla="*/ 53 h 56"/>
                <a:gd name="T2" fmla="*/ 11 w 42"/>
                <a:gd name="T3" fmla="*/ 27 h 56"/>
                <a:gd name="T4" fmla="*/ 11 w 42"/>
                <a:gd name="T5" fmla="*/ 27 h 56"/>
                <a:gd name="T6" fmla="*/ 13 w 42"/>
                <a:gd name="T7" fmla="*/ 25 h 56"/>
                <a:gd name="T8" fmla="*/ 11 w 42"/>
                <a:gd name="T9" fmla="*/ 0 h 56"/>
                <a:gd name="T10" fmla="*/ 11 w 42"/>
                <a:gd name="T11" fmla="*/ 0 h 56"/>
                <a:gd name="T12" fmla="*/ 13 w 42"/>
                <a:gd name="T13" fmla="*/ 0 h 56"/>
                <a:gd name="T14" fmla="*/ 13 w 42"/>
                <a:gd name="T15" fmla="*/ 0 h 56"/>
                <a:gd name="T16" fmla="*/ 20 w 42"/>
                <a:gd name="T17" fmla="*/ 0 h 56"/>
                <a:gd name="T18" fmla="*/ 20 w 42"/>
                <a:gd name="T19" fmla="*/ 0 h 56"/>
                <a:gd name="T20" fmla="*/ 22 w 42"/>
                <a:gd name="T21" fmla="*/ 3 h 56"/>
                <a:gd name="T22" fmla="*/ 24 w 42"/>
                <a:gd name="T23" fmla="*/ 5 h 56"/>
                <a:gd name="T24" fmla="*/ 24 w 42"/>
                <a:gd name="T25" fmla="*/ 5 h 56"/>
                <a:gd name="T26" fmla="*/ 29 w 42"/>
                <a:gd name="T27" fmla="*/ 7 h 56"/>
                <a:gd name="T28" fmla="*/ 35 w 42"/>
                <a:gd name="T29" fmla="*/ 7 h 56"/>
                <a:gd name="T30" fmla="*/ 35 w 42"/>
                <a:gd name="T31" fmla="*/ 7 h 56"/>
                <a:gd name="T32" fmla="*/ 35 w 42"/>
                <a:gd name="T33" fmla="*/ 7 h 56"/>
                <a:gd name="T34" fmla="*/ 35 w 42"/>
                <a:gd name="T35" fmla="*/ 7 h 56"/>
                <a:gd name="T36" fmla="*/ 37 w 42"/>
                <a:gd name="T37" fmla="*/ 11 h 56"/>
                <a:gd name="T38" fmla="*/ 38 w 42"/>
                <a:gd name="T39" fmla="*/ 14 h 56"/>
                <a:gd name="T40" fmla="*/ 38 w 42"/>
                <a:gd name="T41" fmla="*/ 14 h 56"/>
                <a:gd name="T42" fmla="*/ 40 w 42"/>
                <a:gd name="T43" fmla="*/ 14 h 56"/>
                <a:gd name="T44" fmla="*/ 40 w 42"/>
                <a:gd name="T45" fmla="*/ 14 h 56"/>
                <a:gd name="T46" fmla="*/ 42 w 42"/>
                <a:gd name="T47" fmla="*/ 14 h 56"/>
                <a:gd name="T48" fmla="*/ 22 w 42"/>
                <a:gd name="T49" fmla="*/ 29 h 56"/>
                <a:gd name="T50" fmla="*/ 22 w 42"/>
                <a:gd name="T51" fmla="*/ 29 h 56"/>
                <a:gd name="T52" fmla="*/ 22 w 42"/>
                <a:gd name="T53" fmla="*/ 31 h 56"/>
                <a:gd name="T54" fmla="*/ 9 w 42"/>
                <a:gd name="T55" fmla="*/ 56 h 56"/>
                <a:gd name="T56" fmla="*/ 0 w 42"/>
                <a:gd name="T57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56">
                  <a:moveTo>
                    <a:pt x="0" y="53"/>
                  </a:moveTo>
                  <a:lnTo>
                    <a:pt x="11" y="27"/>
                  </a:lnTo>
                  <a:lnTo>
                    <a:pt x="11" y="27"/>
                  </a:lnTo>
                  <a:lnTo>
                    <a:pt x="13" y="2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3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29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7" y="11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22" y="29"/>
                  </a:lnTo>
                  <a:lnTo>
                    <a:pt x="22" y="29"/>
                  </a:lnTo>
                  <a:lnTo>
                    <a:pt x="22" y="31"/>
                  </a:lnTo>
                  <a:lnTo>
                    <a:pt x="9" y="56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42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5" name="Freeform 129">
              <a:extLst>
                <a:ext uri="{FF2B5EF4-FFF2-40B4-BE49-F238E27FC236}">
                  <a16:creationId xmlns:a16="http://schemas.microsoft.com/office/drawing/2014/main" id="{1E73CF0A-03BD-4612-908C-5DE3A3965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7363" y="3248025"/>
              <a:ext cx="157162" cy="198437"/>
            </a:xfrm>
            <a:custGeom>
              <a:avLst/>
              <a:gdLst>
                <a:gd name="T0" fmla="*/ 90 w 99"/>
                <a:gd name="T1" fmla="*/ 77 h 125"/>
                <a:gd name="T2" fmla="*/ 90 w 99"/>
                <a:gd name="T3" fmla="*/ 79 h 125"/>
                <a:gd name="T4" fmla="*/ 79 w 99"/>
                <a:gd name="T5" fmla="*/ 90 h 125"/>
                <a:gd name="T6" fmla="*/ 53 w 99"/>
                <a:gd name="T7" fmla="*/ 108 h 125"/>
                <a:gd name="T8" fmla="*/ 48 w 99"/>
                <a:gd name="T9" fmla="*/ 112 h 125"/>
                <a:gd name="T10" fmla="*/ 39 w 99"/>
                <a:gd name="T11" fmla="*/ 125 h 125"/>
                <a:gd name="T12" fmla="*/ 40 w 99"/>
                <a:gd name="T13" fmla="*/ 95 h 125"/>
                <a:gd name="T14" fmla="*/ 64 w 99"/>
                <a:gd name="T15" fmla="*/ 77 h 125"/>
                <a:gd name="T16" fmla="*/ 64 w 99"/>
                <a:gd name="T17" fmla="*/ 73 h 125"/>
                <a:gd name="T18" fmla="*/ 62 w 99"/>
                <a:gd name="T19" fmla="*/ 72 h 125"/>
                <a:gd name="T20" fmla="*/ 59 w 99"/>
                <a:gd name="T21" fmla="*/ 72 h 125"/>
                <a:gd name="T22" fmla="*/ 53 w 99"/>
                <a:gd name="T23" fmla="*/ 72 h 125"/>
                <a:gd name="T24" fmla="*/ 51 w 99"/>
                <a:gd name="T25" fmla="*/ 68 h 125"/>
                <a:gd name="T26" fmla="*/ 51 w 99"/>
                <a:gd name="T27" fmla="*/ 66 h 125"/>
                <a:gd name="T28" fmla="*/ 51 w 99"/>
                <a:gd name="T29" fmla="*/ 66 h 125"/>
                <a:gd name="T30" fmla="*/ 57 w 99"/>
                <a:gd name="T31" fmla="*/ 61 h 125"/>
                <a:gd name="T32" fmla="*/ 61 w 99"/>
                <a:gd name="T33" fmla="*/ 55 h 125"/>
                <a:gd name="T34" fmla="*/ 59 w 99"/>
                <a:gd name="T35" fmla="*/ 53 h 125"/>
                <a:gd name="T36" fmla="*/ 57 w 99"/>
                <a:gd name="T37" fmla="*/ 51 h 125"/>
                <a:gd name="T38" fmla="*/ 53 w 99"/>
                <a:gd name="T39" fmla="*/ 51 h 125"/>
                <a:gd name="T40" fmla="*/ 50 w 99"/>
                <a:gd name="T41" fmla="*/ 57 h 125"/>
                <a:gd name="T42" fmla="*/ 48 w 99"/>
                <a:gd name="T43" fmla="*/ 62 h 125"/>
                <a:gd name="T44" fmla="*/ 39 w 99"/>
                <a:gd name="T45" fmla="*/ 64 h 125"/>
                <a:gd name="T46" fmla="*/ 37 w 99"/>
                <a:gd name="T47" fmla="*/ 59 h 125"/>
                <a:gd name="T48" fmla="*/ 40 w 99"/>
                <a:gd name="T49" fmla="*/ 57 h 125"/>
                <a:gd name="T50" fmla="*/ 44 w 99"/>
                <a:gd name="T51" fmla="*/ 53 h 125"/>
                <a:gd name="T52" fmla="*/ 42 w 99"/>
                <a:gd name="T53" fmla="*/ 46 h 125"/>
                <a:gd name="T54" fmla="*/ 40 w 99"/>
                <a:gd name="T55" fmla="*/ 46 h 125"/>
                <a:gd name="T56" fmla="*/ 37 w 99"/>
                <a:gd name="T57" fmla="*/ 46 h 125"/>
                <a:gd name="T58" fmla="*/ 33 w 99"/>
                <a:gd name="T59" fmla="*/ 55 h 125"/>
                <a:gd name="T60" fmla="*/ 31 w 99"/>
                <a:gd name="T61" fmla="*/ 57 h 125"/>
                <a:gd name="T62" fmla="*/ 26 w 99"/>
                <a:gd name="T63" fmla="*/ 57 h 125"/>
                <a:gd name="T64" fmla="*/ 24 w 99"/>
                <a:gd name="T65" fmla="*/ 57 h 125"/>
                <a:gd name="T66" fmla="*/ 24 w 99"/>
                <a:gd name="T67" fmla="*/ 55 h 125"/>
                <a:gd name="T68" fmla="*/ 20 w 99"/>
                <a:gd name="T69" fmla="*/ 51 h 125"/>
                <a:gd name="T70" fmla="*/ 20 w 99"/>
                <a:gd name="T71" fmla="*/ 51 h 125"/>
                <a:gd name="T72" fmla="*/ 20 w 99"/>
                <a:gd name="T73" fmla="*/ 51 h 125"/>
                <a:gd name="T74" fmla="*/ 20 w 99"/>
                <a:gd name="T75" fmla="*/ 51 h 125"/>
                <a:gd name="T76" fmla="*/ 20 w 99"/>
                <a:gd name="T77" fmla="*/ 51 h 125"/>
                <a:gd name="T78" fmla="*/ 20 w 99"/>
                <a:gd name="T79" fmla="*/ 51 h 125"/>
                <a:gd name="T80" fmla="*/ 17 w 99"/>
                <a:gd name="T81" fmla="*/ 53 h 125"/>
                <a:gd name="T82" fmla="*/ 18 w 99"/>
                <a:gd name="T83" fmla="*/ 84 h 125"/>
                <a:gd name="T84" fmla="*/ 0 w 99"/>
                <a:gd name="T85" fmla="*/ 108 h 125"/>
                <a:gd name="T86" fmla="*/ 4 w 99"/>
                <a:gd name="T87" fmla="*/ 95 h 125"/>
                <a:gd name="T88" fmla="*/ 4 w 99"/>
                <a:gd name="T89" fmla="*/ 84 h 125"/>
                <a:gd name="T90" fmla="*/ 0 w 99"/>
                <a:gd name="T91" fmla="*/ 68 h 125"/>
                <a:gd name="T92" fmla="*/ 0 w 99"/>
                <a:gd name="T93" fmla="*/ 44 h 125"/>
                <a:gd name="T94" fmla="*/ 2 w 99"/>
                <a:gd name="T95" fmla="*/ 37 h 125"/>
                <a:gd name="T96" fmla="*/ 6 w 99"/>
                <a:gd name="T97" fmla="*/ 29 h 125"/>
                <a:gd name="T98" fmla="*/ 6 w 99"/>
                <a:gd name="T99" fmla="*/ 28 h 125"/>
                <a:gd name="T100" fmla="*/ 17 w 99"/>
                <a:gd name="T101" fmla="*/ 13 h 125"/>
                <a:gd name="T102" fmla="*/ 33 w 99"/>
                <a:gd name="T103" fmla="*/ 2 h 125"/>
                <a:gd name="T104" fmla="*/ 51 w 99"/>
                <a:gd name="T105" fmla="*/ 0 h 125"/>
                <a:gd name="T106" fmla="*/ 72 w 99"/>
                <a:gd name="T107" fmla="*/ 4 h 125"/>
                <a:gd name="T108" fmla="*/ 79 w 99"/>
                <a:gd name="T109" fmla="*/ 9 h 125"/>
                <a:gd name="T110" fmla="*/ 92 w 99"/>
                <a:gd name="T111" fmla="*/ 24 h 125"/>
                <a:gd name="T112" fmla="*/ 99 w 99"/>
                <a:gd name="T113" fmla="*/ 40 h 125"/>
                <a:gd name="T114" fmla="*/ 99 w 99"/>
                <a:gd name="T115" fmla="*/ 61 h 125"/>
                <a:gd name="T116" fmla="*/ 96 w 99"/>
                <a:gd name="T117" fmla="*/ 70 h 125"/>
                <a:gd name="T118" fmla="*/ 94 w 99"/>
                <a:gd name="T119" fmla="*/ 7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" h="125">
                  <a:moveTo>
                    <a:pt x="94" y="72"/>
                  </a:moveTo>
                  <a:lnTo>
                    <a:pt x="90" y="77"/>
                  </a:lnTo>
                  <a:lnTo>
                    <a:pt x="90" y="79"/>
                  </a:lnTo>
                  <a:lnTo>
                    <a:pt x="90" y="79"/>
                  </a:lnTo>
                  <a:lnTo>
                    <a:pt x="86" y="83"/>
                  </a:lnTo>
                  <a:lnTo>
                    <a:pt x="79" y="90"/>
                  </a:lnTo>
                  <a:lnTo>
                    <a:pt x="68" y="99"/>
                  </a:lnTo>
                  <a:lnTo>
                    <a:pt x="53" y="108"/>
                  </a:lnTo>
                  <a:lnTo>
                    <a:pt x="53" y="108"/>
                  </a:lnTo>
                  <a:lnTo>
                    <a:pt x="48" y="112"/>
                  </a:lnTo>
                  <a:lnTo>
                    <a:pt x="44" y="116"/>
                  </a:lnTo>
                  <a:lnTo>
                    <a:pt x="39" y="125"/>
                  </a:lnTo>
                  <a:lnTo>
                    <a:pt x="29" y="121"/>
                  </a:lnTo>
                  <a:lnTo>
                    <a:pt x="40" y="95"/>
                  </a:lnTo>
                  <a:lnTo>
                    <a:pt x="64" y="77"/>
                  </a:lnTo>
                  <a:lnTo>
                    <a:pt x="64" y="77"/>
                  </a:lnTo>
                  <a:lnTo>
                    <a:pt x="64" y="75"/>
                  </a:lnTo>
                  <a:lnTo>
                    <a:pt x="64" y="73"/>
                  </a:lnTo>
                  <a:lnTo>
                    <a:pt x="64" y="73"/>
                  </a:lnTo>
                  <a:lnTo>
                    <a:pt x="62" y="72"/>
                  </a:lnTo>
                  <a:lnTo>
                    <a:pt x="59" y="72"/>
                  </a:lnTo>
                  <a:lnTo>
                    <a:pt x="59" y="72"/>
                  </a:lnTo>
                  <a:lnTo>
                    <a:pt x="53" y="72"/>
                  </a:lnTo>
                  <a:lnTo>
                    <a:pt x="53" y="72"/>
                  </a:lnTo>
                  <a:lnTo>
                    <a:pt x="51" y="70"/>
                  </a:lnTo>
                  <a:lnTo>
                    <a:pt x="51" y="68"/>
                  </a:lnTo>
                  <a:lnTo>
                    <a:pt x="51" y="68"/>
                  </a:lnTo>
                  <a:lnTo>
                    <a:pt x="51" y="66"/>
                  </a:lnTo>
                  <a:lnTo>
                    <a:pt x="51" y="66"/>
                  </a:lnTo>
                  <a:lnTo>
                    <a:pt x="51" y="66"/>
                  </a:lnTo>
                  <a:lnTo>
                    <a:pt x="51" y="66"/>
                  </a:lnTo>
                  <a:lnTo>
                    <a:pt x="57" y="61"/>
                  </a:lnTo>
                  <a:lnTo>
                    <a:pt x="59" y="57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9" y="53"/>
                  </a:lnTo>
                  <a:lnTo>
                    <a:pt x="57" y="51"/>
                  </a:lnTo>
                  <a:lnTo>
                    <a:pt x="57" y="51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53" y="51"/>
                  </a:lnTo>
                  <a:lnTo>
                    <a:pt x="50" y="57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2" y="64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7" y="59"/>
                  </a:lnTo>
                  <a:lnTo>
                    <a:pt x="37" y="59"/>
                  </a:lnTo>
                  <a:lnTo>
                    <a:pt x="40" y="57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44" y="50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3" y="50"/>
                  </a:lnTo>
                  <a:lnTo>
                    <a:pt x="33" y="55"/>
                  </a:lnTo>
                  <a:lnTo>
                    <a:pt x="33" y="55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4" y="57"/>
                  </a:lnTo>
                  <a:lnTo>
                    <a:pt x="24" y="55"/>
                  </a:lnTo>
                  <a:lnTo>
                    <a:pt x="24" y="55"/>
                  </a:lnTo>
                  <a:lnTo>
                    <a:pt x="22" y="53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20" y="51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18" y="84"/>
                  </a:lnTo>
                  <a:lnTo>
                    <a:pt x="6" y="110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4" y="95"/>
                  </a:lnTo>
                  <a:lnTo>
                    <a:pt x="4" y="90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0" y="68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2" y="37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8"/>
                  </a:lnTo>
                  <a:lnTo>
                    <a:pt x="11" y="20"/>
                  </a:lnTo>
                  <a:lnTo>
                    <a:pt x="17" y="13"/>
                  </a:lnTo>
                  <a:lnTo>
                    <a:pt x="26" y="7"/>
                  </a:lnTo>
                  <a:lnTo>
                    <a:pt x="33" y="2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9" y="9"/>
                  </a:lnTo>
                  <a:lnTo>
                    <a:pt x="86" y="17"/>
                  </a:lnTo>
                  <a:lnTo>
                    <a:pt x="92" y="24"/>
                  </a:lnTo>
                  <a:lnTo>
                    <a:pt x="97" y="31"/>
                  </a:lnTo>
                  <a:lnTo>
                    <a:pt x="99" y="40"/>
                  </a:lnTo>
                  <a:lnTo>
                    <a:pt x="99" y="51"/>
                  </a:lnTo>
                  <a:lnTo>
                    <a:pt x="99" y="61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4" y="72"/>
                  </a:lnTo>
                  <a:lnTo>
                    <a:pt x="94" y="72"/>
                  </a:lnTo>
                  <a:close/>
                </a:path>
              </a:pathLst>
            </a:custGeom>
            <a:solidFill>
              <a:srgbClr val="F424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6" name="Freeform 130">
              <a:extLst>
                <a:ext uri="{FF2B5EF4-FFF2-40B4-BE49-F238E27FC236}">
                  <a16:creationId xmlns:a16="http://schemas.microsoft.com/office/drawing/2014/main" id="{06D481D4-64C9-4136-B157-6672772F96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3213" y="3114675"/>
              <a:ext cx="473075" cy="565150"/>
            </a:xfrm>
            <a:custGeom>
              <a:avLst/>
              <a:gdLst>
                <a:gd name="T0" fmla="*/ 153 w 298"/>
                <a:gd name="T1" fmla="*/ 0 h 356"/>
                <a:gd name="T2" fmla="*/ 74 w 298"/>
                <a:gd name="T3" fmla="*/ 31 h 356"/>
                <a:gd name="T4" fmla="*/ 39 w 298"/>
                <a:gd name="T5" fmla="*/ 110 h 356"/>
                <a:gd name="T6" fmla="*/ 24 w 298"/>
                <a:gd name="T7" fmla="*/ 143 h 356"/>
                <a:gd name="T8" fmla="*/ 4 w 298"/>
                <a:gd name="T9" fmla="*/ 168 h 356"/>
                <a:gd name="T10" fmla="*/ 15 w 298"/>
                <a:gd name="T11" fmla="*/ 192 h 356"/>
                <a:gd name="T12" fmla="*/ 13 w 298"/>
                <a:gd name="T13" fmla="*/ 209 h 356"/>
                <a:gd name="T14" fmla="*/ 13 w 298"/>
                <a:gd name="T15" fmla="*/ 214 h 356"/>
                <a:gd name="T16" fmla="*/ 13 w 298"/>
                <a:gd name="T17" fmla="*/ 229 h 356"/>
                <a:gd name="T18" fmla="*/ 19 w 298"/>
                <a:gd name="T19" fmla="*/ 247 h 356"/>
                <a:gd name="T20" fmla="*/ 21 w 298"/>
                <a:gd name="T21" fmla="*/ 284 h 356"/>
                <a:gd name="T22" fmla="*/ 65 w 298"/>
                <a:gd name="T23" fmla="*/ 293 h 356"/>
                <a:gd name="T24" fmla="*/ 101 w 298"/>
                <a:gd name="T25" fmla="*/ 334 h 356"/>
                <a:gd name="T26" fmla="*/ 153 w 298"/>
                <a:gd name="T27" fmla="*/ 356 h 356"/>
                <a:gd name="T28" fmla="*/ 237 w 298"/>
                <a:gd name="T29" fmla="*/ 308 h 356"/>
                <a:gd name="T30" fmla="*/ 290 w 298"/>
                <a:gd name="T31" fmla="*/ 176 h 356"/>
                <a:gd name="T32" fmla="*/ 290 w 298"/>
                <a:gd name="T33" fmla="*/ 88 h 356"/>
                <a:gd name="T34" fmla="*/ 241 w 298"/>
                <a:gd name="T35" fmla="*/ 23 h 356"/>
                <a:gd name="T36" fmla="*/ 212 w 298"/>
                <a:gd name="T37" fmla="*/ 31 h 356"/>
                <a:gd name="T38" fmla="*/ 212 w 298"/>
                <a:gd name="T39" fmla="*/ 58 h 356"/>
                <a:gd name="T40" fmla="*/ 199 w 298"/>
                <a:gd name="T41" fmla="*/ 53 h 356"/>
                <a:gd name="T42" fmla="*/ 169 w 298"/>
                <a:gd name="T43" fmla="*/ 45 h 356"/>
                <a:gd name="T44" fmla="*/ 158 w 298"/>
                <a:gd name="T45" fmla="*/ 51 h 356"/>
                <a:gd name="T46" fmla="*/ 160 w 298"/>
                <a:gd name="T47" fmla="*/ 20 h 356"/>
                <a:gd name="T48" fmla="*/ 127 w 298"/>
                <a:gd name="T49" fmla="*/ 56 h 356"/>
                <a:gd name="T50" fmla="*/ 118 w 298"/>
                <a:gd name="T51" fmla="*/ 66 h 356"/>
                <a:gd name="T52" fmla="*/ 105 w 298"/>
                <a:gd name="T53" fmla="*/ 38 h 356"/>
                <a:gd name="T54" fmla="*/ 57 w 298"/>
                <a:gd name="T55" fmla="*/ 141 h 356"/>
                <a:gd name="T56" fmla="*/ 81 w 298"/>
                <a:gd name="T57" fmla="*/ 128 h 356"/>
                <a:gd name="T58" fmla="*/ 83 w 298"/>
                <a:gd name="T59" fmla="*/ 141 h 356"/>
                <a:gd name="T60" fmla="*/ 70 w 298"/>
                <a:gd name="T61" fmla="*/ 77 h 356"/>
                <a:gd name="T62" fmla="*/ 98 w 298"/>
                <a:gd name="T63" fmla="*/ 95 h 356"/>
                <a:gd name="T64" fmla="*/ 151 w 298"/>
                <a:gd name="T65" fmla="*/ 235 h 356"/>
                <a:gd name="T66" fmla="*/ 149 w 298"/>
                <a:gd name="T67" fmla="*/ 246 h 356"/>
                <a:gd name="T68" fmla="*/ 127 w 298"/>
                <a:gd name="T69" fmla="*/ 251 h 356"/>
                <a:gd name="T70" fmla="*/ 100 w 298"/>
                <a:gd name="T71" fmla="*/ 235 h 356"/>
                <a:gd name="T72" fmla="*/ 96 w 298"/>
                <a:gd name="T73" fmla="*/ 214 h 356"/>
                <a:gd name="T74" fmla="*/ 100 w 298"/>
                <a:gd name="T75" fmla="*/ 201 h 356"/>
                <a:gd name="T76" fmla="*/ 164 w 298"/>
                <a:gd name="T77" fmla="*/ 214 h 356"/>
                <a:gd name="T78" fmla="*/ 127 w 298"/>
                <a:gd name="T79" fmla="*/ 207 h 356"/>
                <a:gd name="T80" fmla="*/ 109 w 298"/>
                <a:gd name="T81" fmla="*/ 170 h 356"/>
                <a:gd name="T82" fmla="*/ 111 w 298"/>
                <a:gd name="T83" fmla="*/ 113 h 356"/>
                <a:gd name="T84" fmla="*/ 145 w 298"/>
                <a:gd name="T85" fmla="*/ 77 h 356"/>
                <a:gd name="T86" fmla="*/ 202 w 298"/>
                <a:gd name="T87" fmla="*/ 86 h 356"/>
                <a:gd name="T88" fmla="*/ 224 w 298"/>
                <a:gd name="T89" fmla="*/ 146 h 356"/>
                <a:gd name="T90" fmla="*/ 208 w 298"/>
                <a:gd name="T91" fmla="*/ 176 h 356"/>
                <a:gd name="T92" fmla="*/ 228 w 298"/>
                <a:gd name="T93" fmla="*/ 224 h 356"/>
                <a:gd name="T94" fmla="*/ 208 w 298"/>
                <a:gd name="T95" fmla="*/ 205 h 356"/>
                <a:gd name="T96" fmla="*/ 230 w 298"/>
                <a:gd name="T97" fmla="*/ 214 h 356"/>
                <a:gd name="T98" fmla="*/ 232 w 298"/>
                <a:gd name="T99" fmla="*/ 90 h 356"/>
                <a:gd name="T100" fmla="*/ 259 w 298"/>
                <a:gd name="T101" fmla="*/ 69 h 356"/>
                <a:gd name="T102" fmla="*/ 237 w 298"/>
                <a:gd name="T103" fmla="*/ 91 h 356"/>
                <a:gd name="T104" fmla="*/ 267 w 298"/>
                <a:gd name="T105" fmla="*/ 181 h 356"/>
                <a:gd name="T106" fmla="*/ 235 w 298"/>
                <a:gd name="T107" fmla="*/ 167 h 356"/>
                <a:gd name="T108" fmla="*/ 267 w 298"/>
                <a:gd name="T109" fmla="*/ 176 h 356"/>
                <a:gd name="T110" fmla="*/ 248 w 298"/>
                <a:gd name="T111" fmla="*/ 132 h 356"/>
                <a:gd name="T112" fmla="*/ 250 w 298"/>
                <a:gd name="T113" fmla="*/ 121 h 356"/>
                <a:gd name="T114" fmla="*/ 276 w 298"/>
                <a:gd name="T115" fmla="*/ 13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8" h="356">
                  <a:moveTo>
                    <a:pt x="224" y="16"/>
                  </a:moveTo>
                  <a:lnTo>
                    <a:pt x="224" y="16"/>
                  </a:lnTo>
                  <a:lnTo>
                    <a:pt x="206" y="9"/>
                  </a:lnTo>
                  <a:lnTo>
                    <a:pt x="188" y="3"/>
                  </a:lnTo>
                  <a:lnTo>
                    <a:pt x="171" y="0"/>
                  </a:lnTo>
                  <a:lnTo>
                    <a:pt x="153" y="0"/>
                  </a:lnTo>
                  <a:lnTo>
                    <a:pt x="136" y="0"/>
                  </a:lnTo>
                  <a:lnTo>
                    <a:pt x="120" y="5"/>
                  </a:lnTo>
                  <a:lnTo>
                    <a:pt x="103" y="12"/>
                  </a:lnTo>
                  <a:lnTo>
                    <a:pt x="87" y="22"/>
                  </a:lnTo>
                  <a:lnTo>
                    <a:pt x="87" y="22"/>
                  </a:lnTo>
                  <a:lnTo>
                    <a:pt x="74" y="31"/>
                  </a:lnTo>
                  <a:lnTo>
                    <a:pt x="65" y="44"/>
                  </a:lnTo>
                  <a:lnTo>
                    <a:pt x="56" y="58"/>
                  </a:lnTo>
                  <a:lnTo>
                    <a:pt x="50" y="71"/>
                  </a:lnTo>
                  <a:lnTo>
                    <a:pt x="41" y="95"/>
                  </a:lnTo>
                  <a:lnTo>
                    <a:pt x="39" y="110"/>
                  </a:lnTo>
                  <a:lnTo>
                    <a:pt x="39" y="110"/>
                  </a:lnTo>
                  <a:lnTo>
                    <a:pt x="41" y="115"/>
                  </a:lnTo>
                  <a:lnTo>
                    <a:pt x="41" y="123"/>
                  </a:lnTo>
                  <a:lnTo>
                    <a:pt x="39" y="126"/>
                  </a:lnTo>
                  <a:lnTo>
                    <a:pt x="37" y="132"/>
                  </a:lnTo>
                  <a:lnTo>
                    <a:pt x="32" y="137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4" y="154"/>
                  </a:lnTo>
                  <a:lnTo>
                    <a:pt x="0" y="157"/>
                  </a:lnTo>
                  <a:lnTo>
                    <a:pt x="2" y="163"/>
                  </a:lnTo>
                  <a:lnTo>
                    <a:pt x="2" y="163"/>
                  </a:lnTo>
                  <a:lnTo>
                    <a:pt x="4" y="168"/>
                  </a:lnTo>
                  <a:lnTo>
                    <a:pt x="6" y="172"/>
                  </a:lnTo>
                  <a:lnTo>
                    <a:pt x="13" y="179"/>
                  </a:lnTo>
                  <a:lnTo>
                    <a:pt x="13" y="179"/>
                  </a:lnTo>
                  <a:lnTo>
                    <a:pt x="17" y="185"/>
                  </a:lnTo>
                  <a:lnTo>
                    <a:pt x="17" y="189"/>
                  </a:lnTo>
                  <a:lnTo>
                    <a:pt x="15" y="192"/>
                  </a:lnTo>
                  <a:lnTo>
                    <a:pt x="15" y="192"/>
                  </a:lnTo>
                  <a:lnTo>
                    <a:pt x="10" y="196"/>
                  </a:lnTo>
                  <a:lnTo>
                    <a:pt x="10" y="200"/>
                  </a:lnTo>
                  <a:lnTo>
                    <a:pt x="10" y="205"/>
                  </a:lnTo>
                  <a:lnTo>
                    <a:pt x="10" y="205"/>
                  </a:lnTo>
                  <a:lnTo>
                    <a:pt x="13" y="209"/>
                  </a:lnTo>
                  <a:lnTo>
                    <a:pt x="19" y="212"/>
                  </a:lnTo>
                  <a:lnTo>
                    <a:pt x="28" y="214"/>
                  </a:lnTo>
                  <a:lnTo>
                    <a:pt x="28" y="214"/>
                  </a:lnTo>
                  <a:lnTo>
                    <a:pt x="22" y="212"/>
                  </a:lnTo>
                  <a:lnTo>
                    <a:pt x="17" y="212"/>
                  </a:lnTo>
                  <a:lnTo>
                    <a:pt x="13" y="214"/>
                  </a:lnTo>
                  <a:lnTo>
                    <a:pt x="13" y="214"/>
                  </a:lnTo>
                  <a:lnTo>
                    <a:pt x="8" y="218"/>
                  </a:lnTo>
                  <a:lnTo>
                    <a:pt x="8" y="222"/>
                  </a:lnTo>
                  <a:lnTo>
                    <a:pt x="8" y="225"/>
                  </a:lnTo>
                  <a:lnTo>
                    <a:pt x="8" y="225"/>
                  </a:lnTo>
                  <a:lnTo>
                    <a:pt x="13" y="229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6"/>
                  </a:lnTo>
                  <a:lnTo>
                    <a:pt x="19" y="242"/>
                  </a:lnTo>
                  <a:lnTo>
                    <a:pt x="19" y="242"/>
                  </a:lnTo>
                  <a:lnTo>
                    <a:pt x="19" y="247"/>
                  </a:lnTo>
                  <a:lnTo>
                    <a:pt x="17" y="251"/>
                  </a:lnTo>
                  <a:lnTo>
                    <a:pt x="11" y="262"/>
                  </a:lnTo>
                  <a:lnTo>
                    <a:pt x="11" y="262"/>
                  </a:lnTo>
                  <a:lnTo>
                    <a:pt x="11" y="269"/>
                  </a:lnTo>
                  <a:lnTo>
                    <a:pt x="13" y="277"/>
                  </a:lnTo>
                  <a:lnTo>
                    <a:pt x="21" y="284"/>
                  </a:lnTo>
                  <a:lnTo>
                    <a:pt x="24" y="288"/>
                  </a:lnTo>
                  <a:lnTo>
                    <a:pt x="30" y="290"/>
                  </a:lnTo>
                  <a:lnTo>
                    <a:pt x="30" y="290"/>
                  </a:lnTo>
                  <a:lnTo>
                    <a:pt x="50" y="291"/>
                  </a:lnTo>
                  <a:lnTo>
                    <a:pt x="65" y="293"/>
                  </a:lnTo>
                  <a:lnTo>
                    <a:pt x="65" y="293"/>
                  </a:lnTo>
                  <a:lnTo>
                    <a:pt x="74" y="295"/>
                  </a:lnTo>
                  <a:lnTo>
                    <a:pt x="81" y="301"/>
                  </a:lnTo>
                  <a:lnTo>
                    <a:pt x="87" y="306"/>
                  </a:lnTo>
                  <a:lnTo>
                    <a:pt x="92" y="315"/>
                  </a:lnTo>
                  <a:lnTo>
                    <a:pt x="98" y="324"/>
                  </a:lnTo>
                  <a:lnTo>
                    <a:pt x="101" y="334"/>
                  </a:lnTo>
                  <a:lnTo>
                    <a:pt x="103" y="345"/>
                  </a:lnTo>
                  <a:lnTo>
                    <a:pt x="105" y="354"/>
                  </a:lnTo>
                  <a:lnTo>
                    <a:pt x="105" y="354"/>
                  </a:lnTo>
                  <a:lnTo>
                    <a:pt x="129" y="356"/>
                  </a:lnTo>
                  <a:lnTo>
                    <a:pt x="153" y="356"/>
                  </a:lnTo>
                  <a:lnTo>
                    <a:pt x="153" y="356"/>
                  </a:lnTo>
                  <a:lnTo>
                    <a:pt x="175" y="354"/>
                  </a:lnTo>
                  <a:lnTo>
                    <a:pt x="199" y="350"/>
                  </a:lnTo>
                  <a:lnTo>
                    <a:pt x="219" y="343"/>
                  </a:lnTo>
                  <a:lnTo>
                    <a:pt x="241" y="334"/>
                  </a:lnTo>
                  <a:lnTo>
                    <a:pt x="241" y="334"/>
                  </a:lnTo>
                  <a:lnTo>
                    <a:pt x="237" y="308"/>
                  </a:lnTo>
                  <a:lnTo>
                    <a:pt x="239" y="288"/>
                  </a:lnTo>
                  <a:lnTo>
                    <a:pt x="245" y="269"/>
                  </a:lnTo>
                  <a:lnTo>
                    <a:pt x="252" y="253"/>
                  </a:lnTo>
                  <a:lnTo>
                    <a:pt x="272" y="220"/>
                  </a:lnTo>
                  <a:lnTo>
                    <a:pt x="281" y="200"/>
                  </a:lnTo>
                  <a:lnTo>
                    <a:pt x="290" y="176"/>
                  </a:lnTo>
                  <a:lnTo>
                    <a:pt x="290" y="176"/>
                  </a:lnTo>
                  <a:lnTo>
                    <a:pt x="294" y="161"/>
                  </a:lnTo>
                  <a:lnTo>
                    <a:pt x="296" y="143"/>
                  </a:lnTo>
                  <a:lnTo>
                    <a:pt x="298" y="123"/>
                  </a:lnTo>
                  <a:lnTo>
                    <a:pt x="294" y="99"/>
                  </a:lnTo>
                  <a:lnTo>
                    <a:pt x="290" y="88"/>
                  </a:lnTo>
                  <a:lnTo>
                    <a:pt x="287" y="77"/>
                  </a:lnTo>
                  <a:lnTo>
                    <a:pt x="281" y="64"/>
                  </a:lnTo>
                  <a:lnTo>
                    <a:pt x="274" y="53"/>
                  </a:lnTo>
                  <a:lnTo>
                    <a:pt x="265" y="44"/>
                  </a:lnTo>
                  <a:lnTo>
                    <a:pt x="254" y="33"/>
                  </a:lnTo>
                  <a:lnTo>
                    <a:pt x="241" y="23"/>
                  </a:lnTo>
                  <a:lnTo>
                    <a:pt x="224" y="16"/>
                  </a:lnTo>
                  <a:lnTo>
                    <a:pt x="224" y="16"/>
                  </a:lnTo>
                  <a:close/>
                  <a:moveTo>
                    <a:pt x="199" y="53"/>
                  </a:moveTo>
                  <a:lnTo>
                    <a:pt x="208" y="34"/>
                  </a:lnTo>
                  <a:lnTo>
                    <a:pt x="208" y="34"/>
                  </a:lnTo>
                  <a:lnTo>
                    <a:pt x="212" y="31"/>
                  </a:lnTo>
                  <a:lnTo>
                    <a:pt x="217" y="31"/>
                  </a:lnTo>
                  <a:lnTo>
                    <a:pt x="217" y="31"/>
                  </a:lnTo>
                  <a:lnTo>
                    <a:pt x="221" y="34"/>
                  </a:lnTo>
                  <a:lnTo>
                    <a:pt x="221" y="40"/>
                  </a:lnTo>
                  <a:lnTo>
                    <a:pt x="212" y="58"/>
                  </a:lnTo>
                  <a:lnTo>
                    <a:pt x="212" y="58"/>
                  </a:lnTo>
                  <a:lnTo>
                    <a:pt x="208" y="62"/>
                  </a:lnTo>
                  <a:lnTo>
                    <a:pt x="202" y="62"/>
                  </a:lnTo>
                  <a:lnTo>
                    <a:pt x="202" y="62"/>
                  </a:lnTo>
                  <a:lnTo>
                    <a:pt x="199" y="58"/>
                  </a:lnTo>
                  <a:lnTo>
                    <a:pt x="199" y="53"/>
                  </a:lnTo>
                  <a:lnTo>
                    <a:pt x="199" y="53"/>
                  </a:lnTo>
                  <a:close/>
                  <a:moveTo>
                    <a:pt x="160" y="20"/>
                  </a:moveTo>
                  <a:lnTo>
                    <a:pt x="160" y="20"/>
                  </a:lnTo>
                  <a:lnTo>
                    <a:pt x="166" y="22"/>
                  </a:lnTo>
                  <a:lnTo>
                    <a:pt x="167" y="25"/>
                  </a:lnTo>
                  <a:lnTo>
                    <a:pt x="169" y="45"/>
                  </a:lnTo>
                  <a:lnTo>
                    <a:pt x="169" y="45"/>
                  </a:lnTo>
                  <a:lnTo>
                    <a:pt x="167" y="51"/>
                  </a:lnTo>
                  <a:lnTo>
                    <a:pt x="164" y="53"/>
                  </a:lnTo>
                  <a:lnTo>
                    <a:pt x="164" y="53"/>
                  </a:lnTo>
                  <a:lnTo>
                    <a:pt x="160" y="53"/>
                  </a:lnTo>
                  <a:lnTo>
                    <a:pt x="160" y="53"/>
                  </a:lnTo>
                  <a:lnTo>
                    <a:pt x="158" y="51"/>
                  </a:lnTo>
                  <a:lnTo>
                    <a:pt x="156" y="47"/>
                  </a:lnTo>
                  <a:lnTo>
                    <a:pt x="155" y="27"/>
                  </a:lnTo>
                  <a:lnTo>
                    <a:pt x="155" y="27"/>
                  </a:lnTo>
                  <a:lnTo>
                    <a:pt x="156" y="22"/>
                  </a:lnTo>
                  <a:lnTo>
                    <a:pt x="160" y="20"/>
                  </a:lnTo>
                  <a:lnTo>
                    <a:pt x="160" y="20"/>
                  </a:lnTo>
                  <a:close/>
                  <a:moveTo>
                    <a:pt x="105" y="38"/>
                  </a:moveTo>
                  <a:lnTo>
                    <a:pt x="105" y="38"/>
                  </a:lnTo>
                  <a:lnTo>
                    <a:pt x="111" y="36"/>
                  </a:lnTo>
                  <a:lnTo>
                    <a:pt x="114" y="40"/>
                  </a:lnTo>
                  <a:lnTo>
                    <a:pt x="127" y="56"/>
                  </a:lnTo>
                  <a:lnTo>
                    <a:pt x="127" y="56"/>
                  </a:lnTo>
                  <a:lnTo>
                    <a:pt x="127" y="60"/>
                  </a:lnTo>
                  <a:lnTo>
                    <a:pt x="125" y="66"/>
                  </a:lnTo>
                  <a:lnTo>
                    <a:pt x="125" y="66"/>
                  </a:lnTo>
                  <a:lnTo>
                    <a:pt x="122" y="66"/>
                  </a:lnTo>
                  <a:lnTo>
                    <a:pt x="118" y="66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03" y="47"/>
                  </a:lnTo>
                  <a:lnTo>
                    <a:pt x="103" y="47"/>
                  </a:lnTo>
                  <a:lnTo>
                    <a:pt x="103" y="42"/>
                  </a:lnTo>
                  <a:lnTo>
                    <a:pt x="105" y="38"/>
                  </a:lnTo>
                  <a:lnTo>
                    <a:pt x="105" y="38"/>
                  </a:lnTo>
                  <a:close/>
                  <a:moveTo>
                    <a:pt x="83" y="141"/>
                  </a:moveTo>
                  <a:lnTo>
                    <a:pt x="63" y="143"/>
                  </a:lnTo>
                  <a:lnTo>
                    <a:pt x="63" y="143"/>
                  </a:lnTo>
                  <a:lnTo>
                    <a:pt x="59" y="143"/>
                  </a:lnTo>
                  <a:lnTo>
                    <a:pt x="59" y="143"/>
                  </a:lnTo>
                  <a:lnTo>
                    <a:pt x="57" y="141"/>
                  </a:lnTo>
                  <a:lnTo>
                    <a:pt x="56" y="137"/>
                  </a:lnTo>
                  <a:lnTo>
                    <a:pt x="56" y="137"/>
                  </a:lnTo>
                  <a:lnTo>
                    <a:pt x="57" y="132"/>
                  </a:lnTo>
                  <a:lnTo>
                    <a:pt x="61" y="130"/>
                  </a:lnTo>
                  <a:lnTo>
                    <a:pt x="81" y="128"/>
                  </a:lnTo>
                  <a:lnTo>
                    <a:pt x="81" y="128"/>
                  </a:lnTo>
                  <a:lnTo>
                    <a:pt x="87" y="130"/>
                  </a:lnTo>
                  <a:lnTo>
                    <a:pt x="89" y="134"/>
                  </a:lnTo>
                  <a:lnTo>
                    <a:pt x="89" y="134"/>
                  </a:lnTo>
                  <a:lnTo>
                    <a:pt x="87" y="139"/>
                  </a:lnTo>
                  <a:lnTo>
                    <a:pt x="83" y="141"/>
                  </a:lnTo>
                  <a:lnTo>
                    <a:pt x="83" y="141"/>
                  </a:lnTo>
                  <a:close/>
                  <a:moveTo>
                    <a:pt x="70" y="90"/>
                  </a:moveTo>
                  <a:lnTo>
                    <a:pt x="70" y="90"/>
                  </a:lnTo>
                  <a:lnTo>
                    <a:pt x="67" y="86"/>
                  </a:lnTo>
                  <a:lnTo>
                    <a:pt x="67" y="80"/>
                  </a:lnTo>
                  <a:lnTo>
                    <a:pt x="67" y="80"/>
                  </a:lnTo>
                  <a:lnTo>
                    <a:pt x="70" y="77"/>
                  </a:lnTo>
                  <a:lnTo>
                    <a:pt x="76" y="77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98" y="90"/>
                  </a:lnTo>
                  <a:lnTo>
                    <a:pt x="98" y="95"/>
                  </a:lnTo>
                  <a:lnTo>
                    <a:pt x="98" y="95"/>
                  </a:lnTo>
                  <a:lnTo>
                    <a:pt x="94" y="99"/>
                  </a:lnTo>
                  <a:lnTo>
                    <a:pt x="89" y="97"/>
                  </a:lnTo>
                  <a:lnTo>
                    <a:pt x="70" y="90"/>
                  </a:lnTo>
                  <a:close/>
                  <a:moveTo>
                    <a:pt x="155" y="233"/>
                  </a:moveTo>
                  <a:lnTo>
                    <a:pt x="153" y="231"/>
                  </a:lnTo>
                  <a:lnTo>
                    <a:pt x="151" y="235"/>
                  </a:lnTo>
                  <a:lnTo>
                    <a:pt x="153" y="236"/>
                  </a:lnTo>
                  <a:lnTo>
                    <a:pt x="151" y="240"/>
                  </a:lnTo>
                  <a:lnTo>
                    <a:pt x="149" y="240"/>
                  </a:lnTo>
                  <a:lnTo>
                    <a:pt x="147" y="244"/>
                  </a:lnTo>
                  <a:lnTo>
                    <a:pt x="149" y="246"/>
                  </a:lnTo>
                  <a:lnTo>
                    <a:pt x="149" y="246"/>
                  </a:lnTo>
                  <a:lnTo>
                    <a:pt x="145" y="247"/>
                  </a:lnTo>
                  <a:lnTo>
                    <a:pt x="142" y="249"/>
                  </a:lnTo>
                  <a:lnTo>
                    <a:pt x="136" y="251"/>
                  </a:lnTo>
                  <a:lnTo>
                    <a:pt x="131" y="249"/>
                  </a:lnTo>
                  <a:lnTo>
                    <a:pt x="131" y="249"/>
                  </a:lnTo>
                  <a:lnTo>
                    <a:pt x="127" y="251"/>
                  </a:lnTo>
                  <a:lnTo>
                    <a:pt x="122" y="251"/>
                  </a:lnTo>
                  <a:lnTo>
                    <a:pt x="105" y="242"/>
                  </a:lnTo>
                  <a:lnTo>
                    <a:pt x="105" y="242"/>
                  </a:lnTo>
                  <a:lnTo>
                    <a:pt x="101" y="238"/>
                  </a:lnTo>
                  <a:lnTo>
                    <a:pt x="100" y="235"/>
                  </a:lnTo>
                  <a:lnTo>
                    <a:pt x="100" y="235"/>
                  </a:lnTo>
                  <a:lnTo>
                    <a:pt x="96" y="231"/>
                  </a:lnTo>
                  <a:lnTo>
                    <a:pt x="92" y="227"/>
                  </a:lnTo>
                  <a:lnTo>
                    <a:pt x="90" y="222"/>
                  </a:lnTo>
                  <a:lnTo>
                    <a:pt x="92" y="218"/>
                  </a:lnTo>
                  <a:lnTo>
                    <a:pt x="94" y="220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6" y="209"/>
                  </a:lnTo>
                  <a:lnTo>
                    <a:pt x="98" y="211"/>
                  </a:lnTo>
                  <a:lnTo>
                    <a:pt x="100" y="207"/>
                  </a:lnTo>
                  <a:lnTo>
                    <a:pt x="98" y="205"/>
                  </a:lnTo>
                  <a:lnTo>
                    <a:pt x="100" y="201"/>
                  </a:lnTo>
                  <a:lnTo>
                    <a:pt x="156" y="227"/>
                  </a:lnTo>
                  <a:lnTo>
                    <a:pt x="155" y="233"/>
                  </a:lnTo>
                  <a:close/>
                  <a:moveTo>
                    <a:pt x="175" y="201"/>
                  </a:moveTo>
                  <a:lnTo>
                    <a:pt x="175" y="201"/>
                  </a:lnTo>
                  <a:lnTo>
                    <a:pt x="167" y="207"/>
                  </a:lnTo>
                  <a:lnTo>
                    <a:pt x="164" y="214"/>
                  </a:lnTo>
                  <a:lnTo>
                    <a:pt x="160" y="224"/>
                  </a:lnTo>
                  <a:lnTo>
                    <a:pt x="160" y="224"/>
                  </a:lnTo>
                  <a:lnTo>
                    <a:pt x="134" y="211"/>
                  </a:lnTo>
                  <a:lnTo>
                    <a:pt x="134" y="211"/>
                  </a:lnTo>
                  <a:lnTo>
                    <a:pt x="127" y="207"/>
                  </a:lnTo>
                  <a:lnTo>
                    <a:pt x="127" y="207"/>
                  </a:lnTo>
                  <a:lnTo>
                    <a:pt x="101" y="196"/>
                  </a:lnTo>
                  <a:lnTo>
                    <a:pt x="101" y="196"/>
                  </a:lnTo>
                  <a:lnTo>
                    <a:pt x="107" y="187"/>
                  </a:lnTo>
                  <a:lnTo>
                    <a:pt x="109" y="179"/>
                  </a:lnTo>
                  <a:lnTo>
                    <a:pt x="109" y="170"/>
                  </a:lnTo>
                  <a:lnTo>
                    <a:pt x="109" y="170"/>
                  </a:lnTo>
                  <a:lnTo>
                    <a:pt x="107" y="157"/>
                  </a:lnTo>
                  <a:lnTo>
                    <a:pt x="105" y="146"/>
                  </a:lnTo>
                  <a:lnTo>
                    <a:pt x="107" y="128"/>
                  </a:lnTo>
                  <a:lnTo>
                    <a:pt x="109" y="117"/>
                  </a:lnTo>
                  <a:lnTo>
                    <a:pt x="111" y="113"/>
                  </a:lnTo>
                  <a:lnTo>
                    <a:pt x="111" y="113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8" y="97"/>
                  </a:lnTo>
                  <a:lnTo>
                    <a:pt x="127" y="88"/>
                  </a:lnTo>
                  <a:lnTo>
                    <a:pt x="136" y="82"/>
                  </a:lnTo>
                  <a:lnTo>
                    <a:pt x="145" y="77"/>
                  </a:lnTo>
                  <a:lnTo>
                    <a:pt x="156" y="75"/>
                  </a:lnTo>
                  <a:lnTo>
                    <a:pt x="169" y="73"/>
                  </a:lnTo>
                  <a:lnTo>
                    <a:pt x="180" y="75"/>
                  </a:lnTo>
                  <a:lnTo>
                    <a:pt x="191" y="79"/>
                  </a:lnTo>
                  <a:lnTo>
                    <a:pt x="191" y="79"/>
                  </a:lnTo>
                  <a:lnTo>
                    <a:pt x="202" y="86"/>
                  </a:lnTo>
                  <a:lnTo>
                    <a:pt x="212" y="93"/>
                  </a:lnTo>
                  <a:lnTo>
                    <a:pt x="217" y="102"/>
                  </a:lnTo>
                  <a:lnTo>
                    <a:pt x="223" y="113"/>
                  </a:lnTo>
                  <a:lnTo>
                    <a:pt x="224" y="124"/>
                  </a:lnTo>
                  <a:lnTo>
                    <a:pt x="226" y="135"/>
                  </a:lnTo>
                  <a:lnTo>
                    <a:pt x="224" y="146"/>
                  </a:lnTo>
                  <a:lnTo>
                    <a:pt x="221" y="157"/>
                  </a:lnTo>
                  <a:lnTo>
                    <a:pt x="221" y="157"/>
                  </a:lnTo>
                  <a:lnTo>
                    <a:pt x="217" y="163"/>
                  </a:lnTo>
                  <a:lnTo>
                    <a:pt x="217" y="163"/>
                  </a:lnTo>
                  <a:lnTo>
                    <a:pt x="215" y="167"/>
                  </a:lnTo>
                  <a:lnTo>
                    <a:pt x="208" y="176"/>
                  </a:lnTo>
                  <a:lnTo>
                    <a:pt x="195" y="189"/>
                  </a:lnTo>
                  <a:lnTo>
                    <a:pt x="186" y="194"/>
                  </a:lnTo>
                  <a:lnTo>
                    <a:pt x="175" y="201"/>
                  </a:lnTo>
                  <a:lnTo>
                    <a:pt x="175" y="201"/>
                  </a:lnTo>
                  <a:close/>
                  <a:moveTo>
                    <a:pt x="228" y="224"/>
                  </a:moveTo>
                  <a:lnTo>
                    <a:pt x="228" y="224"/>
                  </a:lnTo>
                  <a:lnTo>
                    <a:pt x="224" y="225"/>
                  </a:lnTo>
                  <a:lnTo>
                    <a:pt x="221" y="224"/>
                  </a:lnTo>
                  <a:lnTo>
                    <a:pt x="221" y="224"/>
                  </a:lnTo>
                  <a:lnTo>
                    <a:pt x="219" y="222"/>
                  </a:lnTo>
                  <a:lnTo>
                    <a:pt x="208" y="205"/>
                  </a:lnTo>
                  <a:lnTo>
                    <a:pt x="208" y="205"/>
                  </a:lnTo>
                  <a:lnTo>
                    <a:pt x="206" y="200"/>
                  </a:lnTo>
                  <a:lnTo>
                    <a:pt x="208" y="196"/>
                  </a:lnTo>
                  <a:lnTo>
                    <a:pt x="208" y="196"/>
                  </a:lnTo>
                  <a:lnTo>
                    <a:pt x="213" y="196"/>
                  </a:lnTo>
                  <a:lnTo>
                    <a:pt x="217" y="198"/>
                  </a:lnTo>
                  <a:lnTo>
                    <a:pt x="230" y="214"/>
                  </a:lnTo>
                  <a:lnTo>
                    <a:pt x="230" y="214"/>
                  </a:lnTo>
                  <a:lnTo>
                    <a:pt x="230" y="220"/>
                  </a:lnTo>
                  <a:lnTo>
                    <a:pt x="228" y="224"/>
                  </a:lnTo>
                  <a:lnTo>
                    <a:pt x="228" y="224"/>
                  </a:lnTo>
                  <a:close/>
                  <a:moveTo>
                    <a:pt x="232" y="90"/>
                  </a:moveTo>
                  <a:lnTo>
                    <a:pt x="232" y="90"/>
                  </a:lnTo>
                  <a:lnTo>
                    <a:pt x="232" y="84"/>
                  </a:lnTo>
                  <a:lnTo>
                    <a:pt x="234" y="80"/>
                  </a:lnTo>
                  <a:lnTo>
                    <a:pt x="250" y="67"/>
                  </a:lnTo>
                  <a:lnTo>
                    <a:pt x="250" y="67"/>
                  </a:lnTo>
                  <a:lnTo>
                    <a:pt x="256" y="67"/>
                  </a:lnTo>
                  <a:lnTo>
                    <a:pt x="259" y="69"/>
                  </a:lnTo>
                  <a:lnTo>
                    <a:pt x="259" y="69"/>
                  </a:lnTo>
                  <a:lnTo>
                    <a:pt x="261" y="75"/>
                  </a:lnTo>
                  <a:lnTo>
                    <a:pt x="257" y="79"/>
                  </a:lnTo>
                  <a:lnTo>
                    <a:pt x="241" y="90"/>
                  </a:lnTo>
                  <a:lnTo>
                    <a:pt x="241" y="90"/>
                  </a:lnTo>
                  <a:lnTo>
                    <a:pt x="237" y="91"/>
                  </a:lnTo>
                  <a:lnTo>
                    <a:pt x="235" y="91"/>
                  </a:lnTo>
                  <a:lnTo>
                    <a:pt x="235" y="91"/>
                  </a:lnTo>
                  <a:lnTo>
                    <a:pt x="232" y="90"/>
                  </a:lnTo>
                  <a:lnTo>
                    <a:pt x="232" y="90"/>
                  </a:lnTo>
                  <a:close/>
                  <a:moveTo>
                    <a:pt x="267" y="181"/>
                  </a:moveTo>
                  <a:lnTo>
                    <a:pt x="267" y="181"/>
                  </a:lnTo>
                  <a:lnTo>
                    <a:pt x="263" y="183"/>
                  </a:lnTo>
                  <a:lnTo>
                    <a:pt x="257" y="183"/>
                  </a:lnTo>
                  <a:lnTo>
                    <a:pt x="239" y="176"/>
                  </a:lnTo>
                  <a:lnTo>
                    <a:pt x="239" y="176"/>
                  </a:lnTo>
                  <a:lnTo>
                    <a:pt x="235" y="172"/>
                  </a:lnTo>
                  <a:lnTo>
                    <a:pt x="235" y="167"/>
                  </a:lnTo>
                  <a:lnTo>
                    <a:pt x="235" y="167"/>
                  </a:lnTo>
                  <a:lnTo>
                    <a:pt x="239" y="163"/>
                  </a:lnTo>
                  <a:lnTo>
                    <a:pt x="245" y="163"/>
                  </a:lnTo>
                  <a:lnTo>
                    <a:pt x="263" y="172"/>
                  </a:lnTo>
                  <a:lnTo>
                    <a:pt x="263" y="172"/>
                  </a:lnTo>
                  <a:lnTo>
                    <a:pt x="267" y="176"/>
                  </a:lnTo>
                  <a:lnTo>
                    <a:pt x="267" y="181"/>
                  </a:lnTo>
                  <a:lnTo>
                    <a:pt x="267" y="181"/>
                  </a:lnTo>
                  <a:close/>
                  <a:moveTo>
                    <a:pt x="272" y="132"/>
                  </a:moveTo>
                  <a:lnTo>
                    <a:pt x="252" y="134"/>
                  </a:lnTo>
                  <a:lnTo>
                    <a:pt x="252" y="134"/>
                  </a:lnTo>
                  <a:lnTo>
                    <a:pt x="248" y="132"/>
                  </a:lnTo>
                  <a:lnTo>
                    <a:pt x="248" y="132"/>
                  </a:lnTo>
                  <a:lnTo>
                    <a:pt x="246" y="130"/>
                  </a:lnTo>
                  <a:lnTo>
                    <a:pt x="245" y="128"/>
                  </a:lnTo>
                  <a:lnTo>
                    <a:pt x="245" y="128"/>
                  </a:lnTo>
                  <a:lnTo>
                    <a:pt x="246" y="123"/>
                  </a:lnTo>
                  <a:lnTo>
                    <a:pt x="250" y="121"/>
                  </a:lnTo>
                  <a:lnTo>
                    <a:pt x="270" y="119"/>
                  </a:lnTo>
                  <a:lnTo>
                    <a:pt x="270" y="119"/>
                  </a:lnTo>
                  <a:lnTo>
                    <a:pt x="276" y="121"/>
                  </a:lnTo>
                  <a:lnTo>
                    <a:pt x="278" y="124"/>
                  </a:lnTo>
                  <a:lnTo>
                    <a:pt x="278" y="124"/>
                  </a:lnTo>
                  <a:lnTo>
                    <a:pt x="276" y="130"/>
                  </a:lnTo>
                  <a:lnTo>
                    <a:pt x="272" y="132"/>
                  </a:lnTo>
                  <a:lnTo>
                    <a:pt x="272" y="1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B1A154A-9D07-47E3-B6A4-5D86DAD829DE}"/>
              </a:ext>
            </a:extLst>
          </p:cNvPr>
          <p:cNvGrpSpPr/>
          <p:nvPr/>
        </p:nvGrpSpPr>
        <p:grpSpPr>
          <a:xfrm>
            <a:off x="4672422" y="4585505"/>
            <a:ext cx="1032634" cy="698694"/>
            <a:chOff x="6607175" y="4040188"/>
            <a:chExt cx="560387" cy="344487"/>
          </a:xfrm>
        </p:grpSpPr>
        <p:sp>
          <p:nvSpPr>
            <p:cNvPr id="38" name="Freeform 229">
              <a:extLst>
                <a:ext uri="{FF2B5EF4-FFF2-40B4-BE49-F238E27FC236}">
                  <a16:creationId xmlns:a16="http://schemas.microsoft.com/office/drawing/2014/main" id="{9D32D901-49C4-44E2-AAC6-C2BC5E0F0E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51625" y="4040188"/>
              <a:ext cx="471487" cy="295275"/>
            </a:xfrm>
            <a:custGeom>
              <a:avLst/>
              <a:gdLst>
                <a:gd name="T0" fmla="*/ 7 w 297"/>
                <a:gd name="T1" fmla="*/ 186 h 186"/>
                <a:gd name="T2" fmla="*/ 290 w 297"/>
                <a:gd name="T3" fmla="*/ 186 h 186"/>
                <a:gd name="T4" fmla="*/ 290 w 297"/>
                <a:gd name="T5" fmla="*/ 186 h 186"/>
                <a:gd name="T6" fmla="*/ 291 w 297"/>
                <a:gd name="T7" fmla="*/ 186 h 186"/>
                <a:gd name="T8" fmla="*/ 295 w 297"/>
                <a:gd name="T9" fmla="*/ 184 h 186"/>
                <a:gd name="T10" fmla="*/ 297 w 297"/>
                <a:gd name="T11" fmla="*/ 182 h 186"/>
                <a:gd name="T12" fmla="*/ 297 w 297"/>
                <a:gd name="T13" fmla="*/ 178 h 186"/>
                <a:gd name="T14" fmla="*/ 297 w 297"/>
                <a:gd name="T15" fmla="*/ 8 h 186"/>
                <a:gd name="T16" fmla="*/ 297 w 297"/>
                <a:gd name="T17" fmla="*/ 8 h 186"/>
                <a:gd name="T18" fmla="*/ 297 w 297"/>
                <a:gd name="T19" fmla="*/ 4 h 186"/>
                <a:gd name="T20" fmla="*/ 295 w 297"/>
                <a:gd name="T21" fmla="*/ 2 h 186"/>
                <a:gd name="T22" fmla="*/ 291 w 297"/>
                <a:gd name="T23" fmla="*/ 0 h 186"/>
                <a:gd name="T24" fmla="*/ 290 w 297"/>
                <a:gd name="T25" fmla="*/ 0 h 186"/>
                <a:gd name="T26" fmla="*/ 7 w 297"/>
                <a:gd name="T27" fmla="*/ 0 h 186"/>
                <a:gd name="T28" fmla="*/ 7 w 297"/>
                <a:gd name="T29" fmla="*/ 0 h 186"/>
                <a:gd name="T30" fmla="*/ 3 w 297"/>
                <a:gd name="T31" fmla="*/ 0 h 186"/>
                <a:gd name="T32" fmla="*/ 1 w 297"/>
                <a:gd name="T33" fmla="*/ 2 h 186"/>
                <a:gd name="T34" fmla="*/ 0 w 297"/>
                <a:gd name="T35" fmla="*/ 4 h 186"/>
                <a:gd name="T36" fmla="*/ 0 w 297"/>
                <a:gd name="T37" fmla="*/ 8 h 186"/>
                <a:gd name="T38" fmla="*/ 0 w 297"/>
                <a:gd name="T39" fmla="*/ 178 h 186"/>
                <a:gd name="T40" fmla="*/ 0 w 297"/>
                <a:gd name="T41" fmla="*/ 178 h 186"/>
                <a:gd name="T42" fmla="*/ 0 w 297"/>
                <a:gd name="T43" fmla="*/ 182 h 186"/>
                <a:gd name="T44" fmla="*/ 1 w 297"/>
                <a:gd name="T45" fmla="*/ 184 h 186"/>
                <a:gd name="T46" fmla="*/ 3 w 297"/>
                <a:gd name="T47" fmla="*/ 186 h 186"/>
                <a:gd name="T48" fmla="*/ 7 w 297"/>
                <a:gd name="T49" fmla="*/ 186 h 186"/>
                <a:gd name="T50" fmla="*/ 7 w 297"/>
                <a:gd name="T51" fmla="*/ 186 h 186"/>
                <a:gd name="T52" fmla="*/ 148 w 297"/>
                <a:gd name="T53" fmla="*/ 4 h 186"/>
                <a:gd name="T54" fmla="*/ 148 w 297"/>
                <a:gd name="T55" fmla="*/ 4 h 186"/>
                <a:gd name="T56" fmla="*/ 152 w 297"/>
                <a:gd name="T57" fmla="*/ 6 h 186"/>
                <a:gd name="T58" fmla="*/ 152 w 297"/>
                <a:gd name="T59" fmla="*/ 9 h 186"/>
                <a:gd name="T60" fmla="*/ 152 w 297"/>
                <a:gd name="T61" fmla="*/ 9 h 186"/>
                <a:gd name="T62" fmla="*/ 152 w 297"/>
                <a:gd name="T63" fmla="*/ 11 h 186"/>
                <a:gd name="T64" fmla="*/ 148 w 297"/>
                <a:gd name="T65" fmla="*/ 13 h 186"/>
                <a:gd name="T66" fmla="*/ 148 w 297"/>
                <a:gd name="T67" fmla="*/ 13 h 186"/>
                <a:gd name="T68" fmla="*/ 145 w 297"/>
                <a:gd name="T69" fmla="*/ 11 h 186"/>
                <a:gd name="T70" fmla="*/ 143 w 297"/>
                <a:gd name="T71" fmla="*/ 9 h 186"/>
                <a:gd name="T72" fmla="*/ 143 w 297"/>
                <a:gd name="T73" fmla="*/ 9 h 186"/>
                <a:gd name="T74" fmla="*/ 145 w 297"/>
                <a:gd name="T75" fmla="*/ 6 h 186"/>
                <a:gd name="T76" fmla="*/ 148 w 297"/>
                <a:gd name="T77" fmla="*/ 4 h 186"/>
                <a:gd name="T78" fmla="*/ 148 w 297"/>
                <a:gd name="T79" fmla="*/ 4 h 186"/>
                <a:gd name="T80" fmla="*/ 18 w 297"/>
                <a:gd name="T81" fmla="*/ 17 h 186"/>
                <a:gd name="T82" fmla="*/ 279 w 297"/>
                <a:gd name="T83" fmla="*/ 17 h 186"/>
                <a:gd name="T84" fmla="*/ 279 w 297"/>
                <a:gd name="T85" fmla="*/ 169 h 186"/>
                <a:gd name="T86" fmla="*/ 18 w 297"/>
                <a:gd name="T87" fmla="*/ 169 h 186"/>
                <a:gd name="T88" fmla="*/ 18 w 297"/>
                <a:gd name="T89" fmla="*/ 17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7" h="186">
                  <a:moveTo>
                    <a:pt x="7" y="186"/>
                  </a:moveTo>
                  <a:lnTo>
                    <a:pt x="290" y="186"/>
                  </a:lnTo>
                  <a:lnTo>
                    <a:pt x="290" y="186"/>
                  </a:lnTo>
                  <a:lnTo>
                    <a:pt x="291" y="186"/>
                  </a:lnTo>
                  <a:lnTo>
                    <a:pt x="295" y="184"/>
                  </a:lnTo>
                  <a:lnTo>
                    <a:pt x="297" y="182"/>
                  </a:lnTo>
                  <a:lnTo>
                    <a:pt x="297" y="178"/>
                  </a:lnTo>
                  <a:lnTo>
                    <a:pt x="297" y="8"/>
                  </a:lnTo>
                  <a:lnTo>
                    <a:pt x="297" y="8"/>
                  </a:lnTo>
                  <a:lnTo>
                    <a:pt x="297" y="4"/>
                  </a:lnTo>
                  <a:lnTo>
                    <a:pt x="295" y="2"/>
                  </a:lnTo>
                  <a:lnTo>
                    <a:pt x="291" y="0"/>
                  </a:lnTo>
                  <a:lnTo>
                    <a:pt x="29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78"/>
                  </a:lnTo>
                  <a:lnTo>
                    <a:pt x="0" y="178"/>
                  </a:lnTo>
                  <a:lnTo>
                    <a:pt x="0" y="182"/>
                  </a:lnTo>
                  <a:lnTo>
                    <a:pt x="1" y="184"/>
                  </a:lnTo>
                  <a:lnTo>
                    <a:pt x="3" y="186"/>
                  </a:lnTo>
                  <a:lnTo>
                    <a:pt x="7" y="186"/>
                  </a:lnTo>
                  <a:lnTo>
                    <a:pt x="7" y="186"/>
                  </a:lnTo>
                  <a:close/>
                  <a:moveTo>
                    <a:pt x="148" y="4"/>
                  </a:moveTo>
                  <a:lnTo>
                    <a:pt x="148" y="4"/>
                  </a:lnTo>
                  <a:lnTo>
                    <a:pt x="152" y="6"/>
                  </a:lnTo>
                  <a:lnTo>
                    <a:pt x="152" y="9"/>
                  </a:lnTo>
                  <a:lnTo>
                    <a:pt x="152" y="9"/>
                  </a:lnTo>
                  <a:lnTo>
                    <a:pt x="152" y="11"/>
                  </a:lnTo>
                  <a:lnTo>
                    <a:pt x="148" y="13"/>
                  </a:lnTo>
                  <a:lnTo>
                    <a:pt x="148" y="13"/>
                  </a:lnTo>
                  <a:lnTo>
                    <a:pt x="145" y="11"/>
                  </a:lnTo>
                  <a:lnTo>
                    <a:pt x="143" y="9"/>
                  </a:lnTo>
                  <a:lnTo>
                    <a:pt x="143" y="9"/>
                  </a:lnTo>
                  <a:lnTo>
                    <a:pt x="145" y="6"/>
                  </a:lnTo>
                  <a:lnTo>
                    <a:pt x="148" y="4"/>
                  </a:lnTo>
                  <a:lnTo>
                    <a:pt x="148" y="4"/>
                  </a:lnTo>
                  <a:close/>
                  <a:moveTo>
                    <a:pt x="18" y="17"/>
                  </a:moveTo>
                  <a:lnTo>
                    <a:pt x="279" y="17"/>
                  </a:lnTo>
                  <a:lnTo>
                    <a:pt x="279" y="169"/>
                  </a:lnTo>
                  <a:lnTo>
                    <a:pt x="18" y="169"/>
                  </a:lnTo>
                  <a:lnTo>
                    <a:pt x="1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39" name="Freeform 230">
              <a:extLst>
                <a:ext uri="{FF2B5EF4-FFF2-40B4-BE49-F238E27FC236}">
                  <a16:creationId xmlns:a16="http://schemas.microsoft.com/office/drawing/2014/main" id="{3DBB094B-F934-4AF1-AF25-3F55F189F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75" y="4349750"/>
              <a:ext cx="560387" cy="34925"/>
            </a:xfrm>
            <a:custGeom>
              <a:avLst/>
              <a:gdLst>
                <a:gd name="T0" fmla="*/ 353 w 353"/>
                <a:gd name="T1" fmla="*/ 0 h 22"/>
                <a:gd name="T2" fmla="*/ 230 w 353"/>
                <a:gd name="T3" fmla="*/ 0 h 22"/>
                <a:gd name="T4" fmla="*/ 230 w 353"/>
                <a:gd name="T5" fmla="*/ 0 h 22"/>
                <a:gd name="T6" fmla="*/ 230 w 353"/>
                <a:gd name="T7" fmla="*/ 3 h 22"/>
                <a:gd name="T8" fmla="*/ 226 w 353"/>
                <a:gd name="T9" fmla="*/ 3 h 22"/>
                <a:gd name="T10" fmla="*/ 127 w 353"/>
                <a:gd name="T11" fmla="*/ 3 h 22"/>
                <a:gd name="T12" fmla="*/ 127 w 353"/>
                <a:gd name="T13" fmla="*/ 3 h 22"/>
                <a:gd name="T14" fmla="*/ 123 w 353"/>
                <a:gd name="T15" fmla="*/ 3 h 22"/>
                <a:gd name="T16" fmla="*/ 121 w 353"/>
                <a:gd name="T17" fmla="*/ 0 h 22"/>
                <a:gd name="T18" fmla="*/ 0 w 353"/>
                <a:gd name="T19" fmla="*/ 0 h 22"/>
                <a:gd name="T20" fmla="*/ 0 w 353"/>
                <a:gd name="T21" fmla="*/ 0 h 22"/>
                <a:gd name="T22" fmla="*/ 0 w 353"/>
                <a:gd name="T23" fmla="*/ 2 h 22"/>
                <a:gd name="T24" fmla="*/ 0 w 353"/>
                <a:gd name="T25" fmla="*/ 7 h 22"/>
                <a:gd name="T26" fmla="*/ 0 w 353"/>
                <a:gd name="T27" fmla="*/ 7 h 22"/>
                <a:gd name="T28" fmla="*/ 2 w 353"/>
                <a:gd name="T29" fmla="*/ 13 h 22"/>
                <a:gd name="T30" fmla="*/ 4 w 353"/>
                <a:gd name="T31" fmla="*/ 18 h 22"/>
                <a:gd name="T32" fmla="*/ 9 w 353"/>
                <a:gd name="T33" fmla="*/ 22 h 22"/>
                <a:gd name="T34" fmla="*/ 17 w 353"/>
                <a:gd name="T35" fmla="*/ 22 h 22"/>
                <a:gd name="T36" fmla="*/ 336 w 353"/>
                <a:gd name="T37" fmla="*/ 22 h 22"/>
                <a:gd name="T38" fmla="*/ 336 w 353"/>
                <a:gd name="T39" fmla="*/ 22 h 22"/>
                <a:gd name="T40" fmla="*/ 343 w 353"/>
                <a:gd name="T41" fmla="*/ 22 h 22"/>
                <a:gd name="T42" fmla="*/ 347 w 353"/>
                <a:gd name="T43" fmla="*/ 18 h 22"/>
                <a:gd name="T44" fmla="*/ 351 w 353"/>
                <a:gd name="T45" fmla="*/ 13 h 22"/>
                <a:gd name="T46" fmla="*/ 353 w 353"/>
                <a:gd name="T47" fmla="*/ 7 h 22"/>
                <a:gd name="T48" fmla="*/ 353 w 353"/>
                <a:gd name="T49" fmla="*/ 2 h 22"/>
                <a:gd name="T50" fmla="*/ 353 w 353"/>
                <a:gd name="T51" fmla="*/ 2 h 22"/>
                <a:gd name="T52" fmla="*/ 353 w 353"/>
                <a:gd name="T53" fmla="*/ 0 h 22"/>
                <a:gd name="T54" fmla="*/ 353 w 353"/>
                <a:gd name="T5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3" h="22">
                  <a:moveTo>
                    <a:pt x="353" y="0"/>
                  </a:moveTo>
                  <a:lnTo>
                    <a:pt x="230" y="0"/>
                  </a:lnTo>
                  <a:lnTo>
                    <a:pt x="230" y="0"/>
                  </a:lnTo>
                  <a:lnTo>
                    <a:pt x="230" y="3"/>
                  </a:lnTo>
                  <a:lnTo>
                    <a:pt x="226" y="3"/>
                  </a:lnTo>
                  <a:lnTo>
                    <a:pt x="127" y="3"/>
                  </a:lnTo>
                  <a:lnTo>
                    <a:pt x="127" y="3"/>
                  </a:lnTo>
                  <a:lnTo>
                    <a:pt x="123" y="3"/>
                  </a:lnTo>
                  <a:lnTo>
                    <a:pt x="1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3"/>
                  </a:lnTo>
                  <a:lnTo>
                    <a:pt x="4" y="18"/>
                  </a:lnTo>
                  <a:lnTo>
                    <a:pt x="9" y="22"/>
                  </a:lnTo>
                  <a:lnTo>
                    <a:pt x="17" y="22"/>
                  </a:lnTo>
                  <a:lnTo>
                    <a:pt x="336" y="22"/>
                  </a:lnTo>
                  <a:lnTo>
                    <a:pt x="336" y="22"/>
                  </a:lnTo>
                  <a:lnTo>
                    <a:pt x="343" y="22"/>
                  </a:lnTo>
                  <a:lnTo>
                    <a:pt x="347" y="18"/>
                  </a:lnTo>
                  <a:lnTo>
                    <a:pt x="351" y="13"/>
                  </a:lnTo>
                  <a:lnTo>
                    <a:pt x="353" y="7"/>
                  </a:lnTo>
                  <a:lnTo>
                    <a:pt x="353" y="2"/>
                  </a:lnTo>
                  <a:lnTo>
                    <a:pt x="353" y="2"/>
                  </a:lnTo>
                  <a:lnTo>
                    <a:pt x="353" y="0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0" name="Freeform 231">
              <a:extLst>
                <a:ext uri="{FF2B5EF4-FFF2-40B4-BE49-F238E27FC236}">
                  <a16:creationId xmlns:a16="http://schemas.microsoft.com/office/drawing/2014/main" id="{F5B5936A-3D0C-4DFC-AC9A-5DA1D4ADF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1013" y="4154488"/>
              <a:ext cx="23812" cy="23812"/>
            </a:xfrm>
            <a:custGeom>
              <a:avLst/>
              <a:gdLst>
                <a:gd name="T0" fmla="*/ 8 w 15"/>
                <a:gd name="T1" fmla="*/ 0 h 15"/>
                <a:gd name="T2" fmla="*/ 8 w 15"/>
                <a:gd name="T3" fmla="*/ 0 h 15"/>
                <a:gd name="T4" fmla="*/ 4 w 15"/>
                <a:gd name="T5" fmla="*/ 0 h 15"/>
                <a:gd name="T6" fmla="*/ 2 w 15"/>
                <a:gd name="T7" fmla="*/ 2 h 15"/>
                <a:gd name="T8" fmla="*/ 0 w 15"/>
                <a:gd name="T9" fmla="*/ 3 h 15"/>
                <a:gd name="T10" fmla="*/ 0 w 15"/>
                <a:gd name="T11" fmla="*/ 7 h 15"/>
                <a:gd name="T12" fmla="*/ 0 w 15"/>
                <a:gd name="T13" fmla="*/ 7 h 15"/>
                <a:gd name="T14" fmla="*/ 0 w 15"/>
                <a:gd name="T15" fmla="*/ 9 h 15"/>
                <a:gd name="T16" fmla="*/ 2 w 15"/>
                <a:gd name="T17" fmla="*/ 13 h 15"/>
                <a:gd name="T18" fmla="*/ 4 w 15"/>
                <a:gd name="T19" fmla="*/ 13 h 15"/>
                <a:gd name="T20" fmla="*/ 8 w 15"/>
                <a:gd name="T21" fmla="*/ 15 h 15"/>
                <a:gd name="T22" fmla="*/ 8 w 15"/>
                <a:gd name="T23" fmla="*/ 15 h 15"/>
                <a:gd name="T24" fmla="*/ 10 w 15"/>
                <a:gd name="T25" fmla="*/ 13 h 15"/>
                <a:gd name="T26" fmla="*/ 11 w 15"/>
                <a:gd name="T27" fmla="*/ 13 h 15"/>
                <a:gd name="T28" fmla="*/ 13 w 15"/>
                <a:gd name="T29" fmla="*/ 9 h 15"/>
                <a:gd name="T30" fmla="*/ 15 w 15"/>
                <a:gd name="T31" fmla="*/ 7 h 15"/>
                <a:gd name="T32" fmla="*/ 15 w 15"/>
                <a:gd name="T33" fmla="*/ 7 h 15"/>
                <a:gd name="T34" fmla="*/ 13 w 15"/>
                <a:gd name="T35" fmla="*/ 3 h 15"/>
                <a:gd name="T36" fmla="*/ 13 w 15"/>
                <a:gd name="T37" fmla="*/ 2 h 15"/>
                <a:gd name="T38" fmla="*/ 10 w 15"/>
                <a:gd name="T39" fmla="*/ 0 h 15"/>
                <a:gd name="T40" fmla="*/ 8 w 15"/>
                <a:gd name="T41" fmla="*/ 0 h 15"/>
                <a:gd name="T42" fmla="*/ 8 w 15"/>
                <a:gd name="T4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5">
                  <a:moveTo>
                    <a:pt x="8" y="0"/>
                  </a:moveTo>
                  <a:lnTo>
                    <a:pt x="8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10" y="13"/>
                  </a:lnTo>
                  <a:lnTo>
                    <a:pt x="11" y="13"/>
                  </a:lnTo>
                  <a:lnTo>
                    <a:pt x="13" y="9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1" name="Freeform 232">
              <a:extLst>
                <a:ext uri="{FF2B5EF4-FFF2-40B4-BE49-F238E27FC236}">
                  <a16:creationId xmlns:a16="http://schemas.microsoft.com/office/drawing/2014/main" id="{2F76C55F-E49C-45F9-8D3F-2D21A963F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0" y="4200525"/>
              <a:ext cx="23812" cy="26987"/>
            </a:xfrm>
            <a:custGeom>
              <a:avLst/>
              <a:gdLst>
                <a:gd name="T0" fmla="*/ 8 w 15"/>
                <a:gd name="T1" fmla="*/ 0 h 17"/>
                <a:gd name="T2" fmla="*/ 8 w 15"/>
                <a:gd name="T3" fmla="*/ 0 h 17"/>
                <a:gd name="T4" fmla="*/ 4 w 15"/>
                <a:gd name="T5" fmla="*/ 2 h 17"/>
                <a:gd name="T6" fmla="*/ 2 w 15"/>
                <a:gd name="T7" fmla="*/ 4 h 17"/>
                <a:gd name="T8" fmla="*/ 0 w 15"/>
                <a:gd name="T9" fmla="*/ 6 h 17"/>
                <a:gd name="T10" fmla="*/ 0 w 15"/>
                <a:gd name="T11" fmla="*/ 8 h 17"/>
                <a:gd name="T12" fmla="*/ 0 w 15"/>
                <a:gd name="T13" fmla="*/ 8 h 17"/>
                <a:gd name="T14" fmla="*/ 0 w 15"/>
                <a:gd name="T15" fmla="*/ 11 h 17"/>
                <a:gd name="T16" fmla="*/ 2 w 15"/>
                <a:gd name="T17" fmla="*/ 13 h 17"/>
                <a:gd name="T18" fmla="*/ 4 w 15"/>
                <a:gd name="T19" fmla="*/ 15 h 17"/>
                <a:gd name="T20" fmla="*/ 8 w 15"/>
                <a:gd name="T21" fmla="*/ 17 h 17"/>
                <a:gd name="T22" fmla="*/ 8 w 15"/>
                <a:gd name="T23" fmla="*/ 17 h 17"/>
                <a:gd name="T24" fmla="*/ 9 w 15"/>
                <a:gd name="T25" fmla="*/ 15 h 17"/>
                <a:gd name="T26" fmla="*/ 11 w 15"/>
                <a:gd name="T27" fmla="*/ 13 h 17"/>
                <a:gd name="T28" fmla="*/ 13 w 15"/>
                <a:gd name="T29" fmla="*/ 11 h 17"/>
                <a:gd name="T30" fmla="*/ 15 w 15"/>
                <a:gd name="T31" fmla="*/ 9 h 17"/>
                <a:gd name="T32" fmla="*/ 15 w 15"/>
                <a:gd name="T33" fmla="*/ 9 h 17"/>
                <a:gd name="T34" fmla="*/ 13 w 15"/>
                <a:gd name="T35" fmla="*/ 6 h 17"/>
                <a:gd name="T36" fmla="*/ 13 w 15"/>
                <a:gd name="T37" fmla="*/ 4 h 17"/>
                <a:gd name="T38" fmla="*/ 9 w 15"/>
                <a:gd name="T39" fmla="*/ 2 h 17"/>
                <a:gd name="T40" fmla="*/ 8 w 15"/>
                <a:gd name="T41" fmla="*/ 0 h 17"/>
                <a:gd name="T42" fmla="*/ 8 w 15"/>
                <a:gd name="T4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7">
                  <a:moveTo>
                    <a:pt x="8" y="0"/>
                  </a:move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1"/>
                  </a:lnTo>
                  <a:lnTo>
                    <a:pt x="2" y="13"/>
                  </a:lnTo>
                  <a:lnTo>
                    <a:pt x="4" y="15"/>
                  </a:lnTo>
                  <a:lnTo>
                    <a:pt x="8" y="17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5" y="9"/>
                  </a:lnTo>
                  <a:lnTo>
                    <a:pt x="15" y="9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2" name="Freeform 233">
              <a:extLst>
                <a:ext uri="{FF2B5EF4-FFF2-40B4-BE49-F238E27FC236}">
                  <a16:creationId xmlns:a16="http://schemas.microsoft.com/office/drawing/2014/main" id="{20779736-48FA-4C4F-8EA4-726D389C7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4227513"/>
              <a:ext cx="22225" cy="22225"/>
            </a:xfrm>
            <a:custGeom>
              <a:avLst/>
              <a:gdLst>
                <a:gd name="T0" fmla="*/ 7 w 14"/>
                <a:gd name="T1" fmla="*/ 0 h 14"/>
                <a:gd name="T2" fmla="*/ 7 w 14"/>
                <a:gd name="T3" fmla="*/ 0 h 14"/>
                <a:gd name="T4" fmla="*/ 5 w 14"/>
                <a:gd name="T5" fmla="*/ 0 h 14"/>
                <a:gd name="T6" fmla="*/ 3 w 14"/>
                <a:gd name="T7" fmla="*/ 2 h 14"/>
                <a:gd name="T8" fmla="*/ 2 w 14"/>
                <a:gd name="T9" fmla="*/ 5 h 14"/>
                <a:gd name="T10" fmla="*/ 0 w 14"/>
                <a:gd name="T11" fmla="*/ 7 h 14"/>
                <a:gd name="T12" fmla="*/ 0 w 14"/>
                <a:gd name="T13" fmla="*/ 7 h 14"/>
                <a:gd name="T14" fmla="*/ 2 w 14"/>
                <a:gd name="T15" fmla="*/ 11 h 14"/>
                <a:gd name="T16" fmla="*/ 3 w 14"/>
                <a:gd name="T17" fmla="*/ 13 h 14"/>
                <a:gd name="T18" fmla="*/ 5 w 14"/>
                <a:gd name="T19" fmla="*/ 14 h 14"/>
                <a:gd name="T20" fmla="*/ 7 w 14"/>
                <a:gd name="T21" fmla="*/ 14 h 14"/>
                <a:gd name="T22" fmla="*/ 7 w 14"/>
                <a:gd name="T23" fmla="*/ 14 h 14"/>
                <a:gd name="T24" fmla="*/ 11 w 14"/>
                <a:gd name="T25" fmla="*/ 14 h 14"/>
                <a:gd name="T26" fmla="*/ 13 w 14"/>
                <a:gd name="T27" fmla="*/ 13 h 14"/>
                <a:gd name="T28" fmla="*/ 14 w 14"/>
                <a:gd name="T29" fmla="*/ 11 h 14"/>
                <a:gd name="T30" fmla="*/ 14 w 14"/>
                <a:gd name="T31" fmla="*/ 7 h 14"/>
                <a:gd name="T32" fmla="*/ 14 w 14"/>
                <a:gd name="T33" fmla="*/ 7 h 14"/>
                <a:gd name="T34" fmla="*/ 14 w 14"/>
                <a:gd name="T35" fmla="*/ 5 h 14"/>
                <a:gd name="T36" fmla="*/ 13 w 14"/>
                <a:gd name="T37" fmla="*/ 2 h 14"/>
                <a:gd name="T38" fmla="*/ 11 w 14"/>
                <a:gd name="T39" fmla="*/ 2 h 14"/>
                <a:gd name="T40" fmla="*/ 7 w 14"/>
                <a:gd name="T41" fmla="*/ 0 h 14"/>
                <a:gd name="T42" fmla="*/ 7 w 14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4">
                  <a:moveTo>
                    <a:pt x="7" y="0"/>
                  </a:moveTo>
                  <a:lnTo>
                    <a:pt x="7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4"/>
                  </a:lnTo>
                  <a:lnTo>
                    <a:pt x="11" y="14"/>
                  </a:lnTo>
                  <a:lnTo>
                    <a:pt x="13" y="13"/>
                  </a:lnTo>
                  <a:lnTo>
                    <a:pt x="14" y="11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3" name="Freeform 234">
              <a:extLst>
                <a:ext uri="{FF2B5EF4-FFF2-40B4-BE49-F238E27FC236}">
                  <a16:creationId xmlns:a16="http://schemas.microsoft.com/office/drawing/2014/main" id="{D897F8AA-F00C-485E-ADE3-4BEA4073B5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97663" y="4084638"/>
              <a:ext cx="379412" cy="206375"/>
            </a:xfrm>
            <a:custGeom>
              <a:avLst/>
              <a:gdLst>
                <a:gd name="T0" fmla="*/ 0 w 239"/>
                <a:gd name="T1" fmla="*/ 130 h 130"/>
                <a:gd name="T2" fmla="*/ 239 w 239"/>
                <a:gd name="T3" fmla="*/ 0 h 130"/>
                <a:gd name="T4" fmla="*/ 204 w 239"/>
                <a:gd name="T5" fmla="*/ 51 h 130"/>
                <a:gd name="T6" fmla="*/ 198 w 239"/>
                <a:gd name="T7" fmla="*/ 49 h 130"/>
                <a:gd name="T8" fmla="*/ 169 w 239"/>
                <a:gd name="T9" fmla="*/ 73 h 130"/>
                <a:gd name="T10" fmla="*/ 171 w 239"/>
                <a:gd name="T11" fmla="*/ 82 h 130"/>
                <a:gd name="T12" fmla="*/ 169 w 239"/>
                <a:gd name="T13" fmla="*/ 90 h 130"/>
                <a:gd name="T14" fmla="*/ 156 w 239"/>
                <a:gd name="T15" fmla="*/ 103 h 130"/>
                <a:gd name="T16" fmla="*/ 147 w 239"/>
                <a:gd name="T17" fmla="*/ 104 h 130"/>
                <a:gd name="T18" fmla="*/ 132 w 239"/>
                <a:gd name="T19" fmla="*/ 97 h 130"/>
                <a:gd name="T20" fmla="*/ 127 w 239"/>
                <a:gd name="T21" fmla="*/ 81 h 130"/>
                <a:gd name="T22" fmla="*/ 127 w 239"/>
                <a:gd name="T23" fmla="*/ 79 h 130"/>
                <a:gd name="T24" fmla="*/ 106 w 239"/>
                <a:gd name="T25" fmla="*/ 68 h 130"/>
                <a:gd name="T26" fmla="*/ 90 w 239"/>
                <a:gd name="T27" fmla="*/ 73 h 130"/>
                <a:gd name="T28" fmla="*/ 84 w 239"/>
                <a:gd name="T29" fmla="*/ 71 h 130"/>
                <a:gd name="T30" fmla="*/ 55 w 239"/>
                <a:gd name="T31" fmla="*/ 90 h 130"/>
                <a:gd name="T32" fmla="*/ 55 w 239"/>
                <a:gd name="T33" fmla="*/ 97 h 130"/>
                <a:gd name="T34" fmla="*/ 53 w 239"/>
                <a:gd name="T35" fmla="*/ 106 h 130"/>
                <a:gd name="T36" fmla="*/ 42 w 239"/>
                <a:gd name="T37" fmla="*/ 117 h 130"/>
                <a:gd name="T38" fmla="*/ 33 w 239"/>
                <a:gd name="T39" fmla="*/ 119 h 130"/>
                <a:gd name="T40" fmla="*/ 18 w 239"/>
                <a:gd name="T41" fmla="*/ 114 h 130"/>
                <a:gd name="T42" fmla="*/ 11 w 239"/>
                <a:gd name="T43" fmla="*/ 97 h 130"/>
                <a:gd name="T44" fmla="*/ 13 w 239"/>
                <a:gd name="T45" fmla="*/ 88 h 130"/>
                <a:gd name="T46" fmla="*/ 26 w 239"/>
                <a:gd name="T47" fmla="*/ 77 h 130"/>
                <a:gd name="T48" fmla="*/ 35 w 239"/>
                <a:gd name="T49" fmla="*/ 75 h 130"/>
                <a:gd name="T50" fmla="*/ 46 w 239"/>
                <a:gd name="T51" fmla="*/ 79 h 130"/>
                <a:gd name="T52" fmla="*/ 70 w 239"/>
                <a:gd name="T53" fmla="*/ 57 h 130"/>
                <a:gd name="T54" fmla="*/ 70 w 239"/>
                <a:gd name="T55" fmla="*/ 51 h 130"/>
                <a:gd name="T56" fmla="*/ 75 w 239"/>
                <a:gd name="T57" fmla="*/ 35 h 130"/>
                <a:gd name="T58" fmla="*/ 92 w 239"/>
                <a:gd name="T59" fmla="*/ 29 h 130"/>
                <a:gd name="T60" fmla="*/ 101 w 239"/>
                <a:gd name="T61" fmla="*/ 31 h 130"/>
                <a:gd name="T62" fmla="*/ 112 w 239"/>
                <a:gd name="T63" fmla="*/ 42 h 130"/>
                <a:gd name="T64" fmla="*/ 114 w 239"/>
                <a:gd name="T65" fmla="*/ 51 h 130"/>
                <a:gd name="T66" fmla="*/ 134 w 239"/>
                <a:gd name="T67" fmla="*/ 64 h 130"/>
                <a:gd name="T68" fmla="*/ 139 w 239"/>
                <a:gd name="T69" fmla="*/ 60 h 130"/>
                <a:gd name="T70" fmla="*/ 149 w 239"/>
                <a:gd name="T71" fmla="*/ 59 h 130"/>
                <a:gd name="T72" fmla="*/ 158 w 239"/>
                <a:gd name="T73" fmla="*/ 62 h 130"/>
                <a:gd name="T74" fmla="*/ 184 w 239"/>
                <a:gd name="T75" fmla="*/ 38 h 130"/>
                <a:gd name="T76" fmla="*/ 182 w 239"/>
                <a:gd name="T77" fmla="*/ 29 h 130"/>
                <a:gd name="T78" fmla="*/ 189 w 239"/>
                <a:gd name="T79" fmla="*/ 13 h 130"/>
                <a:gd name="T80" fmla="*/ 206 w 239"/>
                <a:gd name="T81" fmla="*/ 7 h 130"/>
                <a:gd name="T82" fmla="*/ 213 w 239"/>
                <a:gd name="T83" fmla="*/ 9 h 130"/>
                <a:gd name="T84" fmla="*/ 226 w 239"/>
                <a:gd name="T85" fmla="*/ 20 h 130"/>
                <a:gd name="T86" fmla="*/ 226 w 239"/>
                <a:gd name="T87" fmla="*/ 29 h 130"/>
                <a:gd name="T88" fmla="*/ 220 w 239"/>
                <a:gd name="T89" fmla="*/ 44 h 130"/>
                <a:gd name="T90" fmla="*/ 204 w 239"/>
                <a:gd name="T91" fmla="*/ 5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9" h="130">
                  <a:moveTo>
                    <a:pt x="0" y="0"/>
                  </a:moveTo>
                  <a:lnTo>
                    <a:pt x="0" y="130"/>
                  </a:lnTo>
                  <a:lnTo>
                    <a:pt x="239" y="130"/>
                  </a:lnTo>
                  <a:lnTo>
                    <a:pt x="239" y="0"/>
                  </a:lnTo>
                  <a:lnTo>
                    <a:pt x="0" y="0"/>
                  </a:lnTo>
                  <a:close/>
                  <a:moveTo>
                    <a:pt x="204" y="51"/>
                  </a:moveTo>
                  <a:lnTo>
                    <a:pt x="204" y="51"/>
                  </a:lnTo>
                  <a:lnTo>
                    <a:pt x="198" y="49"/>
                  </a:lnTo>
                  <a:lnTo>
                    <a:pt x="195" y="49"/>
                  </a:lnTo>
                  <a:lnTo>
                    <a:pt x="169" y="73"/>
                  </a:lnTo>
                  <a:lnTo>
                    <a:pt x="169" y="73"/>
                  </a:lnTo>
                  <a:lnTo>
                    <a:pt x="171" y="82"/>
                  </a:lnTo>
                  <a:lnTo>
                    <a:pt x="171" y="82"/>
                  </a:lnTo>
                  <a:lnTo>
                    <a:pt x="169" y="90"/>
                  </a:lnTo>
                  <a:lnTo>
                    <a:pt x="163" y="97"/>
                  </a:lnTo>
                  <a:lnTo>
                    <a:pt x="156" y="103"/>
                  </a:lnTo>
                  <a:lnTo>
                    <a:pt x="147" y="104"/>
                  </a:lnTo>
                  <a:lnTo>
                    <a:pt x="147" y="104"/>
                  </a:lnTo>
                  <a:lnTo>
                    <a:pt x="139" y="103"/>
                  </a:lnTo>
                  <a:lnTo>
                    <a:pt x="132" y="97"/>
                  </a:lnTo>
                  <a:lnTo>
                    <a:pt x="127" y="90"/>
                  </a:lnTo>
                  <a:lnTo>
                    <a:pt x="127" y="81"/>
                  </a:lnTo>
                  <a:lnTo>
                    <a:pt x="127" y="81"/>
                  </a:lnTo>
                  <a:lnTo>
                    <a:pt x="127" y="79"/>
                  </a:lnTo>
                  <a:lnTo>
                    <a:pt x="106" y="68"/>
                  </a:lnTo>
                  <a:lnTo>
                    <a:pt x="106" y="68"/>
                  </a:lnTo>
                  <a:lnTo>
                    <a:pt x="99" y="71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84" y="71"/>
                  </a:lnTo>
                  <a:lnTo>
                    <a:pt x="79" y="70"/>
                  </a:lnTo>
                  <a:lnTo>
                    <a:pt x="55" y="90"/>
                  </a:lnTo>
                  <a:lnTo>
                    <a:pt x="55" y="90"/>
                  </a:lnTo>
                  <a:lnTo>
                    <a:pt x="55" y="97"/>
                  </a:lnTo>
                  <a:lnTo>
                    <a:pt x="55" y="97"/>
                  </a:lnTo>
                  <a:lnTo>
                    <a:pt x="53" y="106"/>
                  </a:lnTo>
                  <a:lnTo>
                    <a:pt x="50" y="114"/>
                  </a:lnTo>
                  <a:lnTo>
                    <a:pt x="42" y="117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26" y="117"/>
                  </a:lnTo>
                  <a:lnTo>
                    <a:pt x="18" y="114"/>
                  </a:lnTo>
                  <a:lnTo>
                    <a:pt x="13" y="106"/>
                  </a:lnTo>
                  <a:lnTo>
                    <a:pt x="11" y="97"/>
                  </a:lnTo>
                  <a:lnTo>
                    <a:pt x="11" y="97"/>
                  </a:lnTo>
                  <a:lnTo>
                    <a:pt x="13" y="88"/>
                  </a:lnTo>
                  <a:lnTo>
                    <a:pt x="18" y="82"/>
                  </a:lnTo>
                  <a:lnTo>
                    <a:pt x="26" y="77"/>
                  </a:lnTo>
                  <a:lnTo>
                    <a:pt x="35" y="75"/>
                  </a:lnTo>
                  <a:lnTo>
                    <a:pt x="35" y="75"/>
                  </a:lnTo>
                  <a:lnTo>
                    <a:pt x="40" y="77"/>
                  </a:lnTo>
                  <a:lnTo>
                    <a:pt x="46" y="79"/>
                  </a:lnTo>
                  <a:lnTo>
                    <a:pt x="70" y="57"/>
                  </a:lnTo>
                  <a:lnTo>
                    <a:pt x="70" y="57"/>
                  </a:lnTo>
                  <a:lnTo>
                    <a:pt x="70" y="51"/>
                  </a:lnTo>
                  <a:lnTo>
                    <a:pt x="70" y="51"/>
                  </a:lnTo>
                  <a:lnTo>
                    <a:pt x="72" y="42"/>
                  </a:lnTo>
                  <a:lnTo>
                    <a:pt x="75" y="35"/>
                  </a:lnTo>
                  <a:lnTo>
                    <a:pt x="83" y="31"/>
                  </a:lnTo>
                  <a:lnTo>
                    <a:pt x="92" y="29"/>
                  </a:lnTo>
                  <a:lnTo>
                    <a:pt x="92" y="29"/>
                  </a:lnTo>
                  <a:lnTo>
                    <a:pt x="101" y="31"/>
                  </a:lnTo>
                  <a:lnTo>
                    <a:pt x="106" y="35"/>
                  </a:lnTo>
                  <a:lnTo>
                    <a:pt x="112" y="42"/>
                  </a:lnTo>
                  <a:lnTo>
                    <a:pt x="114" y="51"/>
                  </a:lnTo>
                  <a:lnTo>
                    <a:pt x="114" y="51"/>
                  </a:lnTo>
                  <a:lnTo>
                    <a:pt x="114" y="53"/>
                  </a:lnTo>
                  <a:lnTo>
                    <a:pt x="134" y="64"/>
                  </a:lnTo>
                  <a:lnTo>
                    <a:pt x="134" y="64"/>
                  </a:lnTo>
                  <a:lnTo>
                    <a:pt x="139" y="60"/>
                  </a:lnTo>
                  <a:lnTo>
                    <a:pt x="149" y="59"/>
                  </a:lnTo>
                  <a:lnTo>
                    <a:pt x="149" y="59"/>
                  </a:lnTo>
                  <a:lnTo>
                    <a:pt x="154" y="60"/>
                  </a:lnTo>
                  <a:lnTo>
                    <a:pt x="158" y="62"/>
                  </a:lnTo>
                  <a:lnTo>
                    <a:pt x="184" y="38"/>
                  </a:lnTo>
                  <a:lnTo>
                    <a:pt x="184" y="38"/>
                  </a:lnTo>
                  <a:lnTo>
                    <a:pt x="182" y="29"/>
                  </a:lnTo>
                  <a:lnTo>
                    <a:pt x="182" y="29"/>
                  </a:lnTo>
                  <a:lnTo>
                    <a:pt x="184" y="20"/>
                  </a:lnTo>
                  <a:lnTo>
                    <a:pt x="189" y="13"/>
                  </a:lnTo>
                  <a:lnTo>
                    <a:pt x="196" y="9"/>
                  </a:lnTo>
                  <a:lnTo>
                    <a:pt x="206" y="7"/>
                  </a:lnTo>
                  <a:lnTo>
                    <a:pt x="206" y="7"/>
                  </a:lnTo>
                  <a:lnTo>
                    <a:pt x="213" y="9"/>
                  </a:lnTo>
                  <a:lnTo>
                    <a:pt x="220" y="13"/>
                  </a:lnTo>
                  <a:lnTo>
                    <a:pt x="226" y="20"/>
                  </a:lnTo>
                  <a:lnTo>
                    <a:pt x="226" y="29"/>
                  </a:lnTo>
                  <a:lnTo>
                    <a:pt x="226" y="29"/>
                  </a:lnTo>
                  <a:lnTo>
                    <a:pt x="224" y="38"/>
                  </a:lnTo>
                  <a:lnTo>
                    <a:pt x="220" y="44"/>
                  </a:lnTo>
                  <a:lnTo>
                    <a:pt x="213" y="49"/>
                  </a:lnTo>
                  <a:lnTo>
                    <a:pt x="204" y="51"/>
                  </a:lnTo>
                  <a:lnTo>
                    <a:pt x="204" y="51"/>
                  </a:lnTo>
                  <a:close/>
                </a:path>
              </a:pathLst>
            </a:custGeom>
            <a:solidFill>
              <a:srgbClr val="C7D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4" name="Freeform 235">
              <a:extLst>
                <a:ext uri="{FF2B5EF4-FFF2-40B4-BE49-F238E27FC236}">
                  <a16:creationId xmlns:a16="http://schemas.microsoft.com/office/drawing/2014/main" id="{24BF60D1-6576-43FE-8BB1-6512207C4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813" y="4119563"/>
              <a:ext cx="23812" cy="22225"/>
            </a:xfrm>
            <a:custGeom>
              <a:avLst/>
              <a:gdLst>
                <a:gd name="T0" fmla="*/ 8 w 15"/>
                <a:gd name="T1" fmla="*/ 0 h 14"/>
                <a:gd name="T2" fmla="*/ 8 w 15"/>
                <a:gd name="T3" fmla="*/ 0 h 14"/>
                <a:gd name="T4" fmla="*/ 6 w 15"/>
                <a:gd name="T5" fmla="*/ 0 h 14"/>
                <a:gd name="T6" fmla="*/ 4 w 15"/>
                <a:gd name="T7" fmla="*/ 2 h 14"/>
                <a:gd name="T8" fmla="*/ 2 w 15"/>
                <a:gd name="T9" fmla="*/ 3 h 14"/>
                <a:gd name="T10" fmla="*/ 0 w 15"/>
                <a:gd name="T11" fmla="*/ 7 h 14"/>
                <a:gd name="T12" fmla="*/ 0 w 15"/>
                <a:gd name="T13" fmla="*/ 7 h 14"/>
                <a:gd name="T14" fmla="*/ 2 w 15"/>
                <a:gd name="T15" fmla="*/ 9 h 14"/>
                <a:gd name="T16" fmla="*/ 2 w 15"/>
                <a:gd name="T17" fmla="*/ 13 h 14"/>
                <a:gd name="T18" fmla="*/ 6 w 15"/>
                <a:gd name="T19" fmla="*/ 13 h 14"/>
                <a:gd name="T20" fmla="*/ 8 w 15"/>
                <a:gd name="T21" fmla="*/ 14 h 14"/>
                <a:gd name="T22" fmla="*/ 8 w 15"/>
                <a:gd name="T23" fmla="*/ 14 h 14"/>
                <a:gd name="T24" fmla="*/ 11 w 15"/>
                <a:gd name="T25" fmla="*/ 14 h 14"/>
                <a:gd name="T26" fmla="*/ 13 w 15"/>
                <a:gd name="T27" fmla="*/ 13 h 14"/>
                <a:gd name="T28" fmla="*/ 15 w 15"/>
                <a:gd name="T29" fmla="*/ 9 h 14"/>
                <a:gd name="T30" fmla="*/ 15 w 15"/>
                <a:gd name="T31" fmla="*/ 7 h 14"/>
                <a:gd name="T32" fmla="*/ 15 w 15"/>
                <a:gd name="T33" fmla="*/ 7 h 14"/>
                <a:gd name="T34" fmla="*/ 15 w 15"/>
                <a:gd name="T35" fmla="*/ 3 h 14"/>
                <a:gd name="T36" fmla="*/ 13 w 15"/>
                <a:gd name="T37" fmla="*/ 2 h 14"/>
                <a:gd name="T38" fmla="*/ 11 w 15"/>
                <a:gd name="T39" fmla="*/ 0 h 14"/>
                <a:gd name="T40" fmla="*/ 8 w 15"/>
                <a:gd name="T41" fmla="*/ 0 h 14"/>
                <a:gd name="T42" fmla="*/ 8 w 15"/>
                <a:gd name="T4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9"/>
                  </a:lnTo>
                  <a:lnTo>
                    <a:pt x="2" y="13"/>
                  </a:lnTo>
                  <a:lnTo>
                    <a:pt x="6" y="13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1" y="14"/>
                  </a:lnTo>
                  <a:lnTo>
                    <a:pt x="13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7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BECE8F6-A93D-B447-B97D-63FA798098AA}"/>
              </a:ext>
            </a:extLst>
          </p:cNvPr>
          <p:cNvGrpSpPr/>
          <p:nvPr/>
        </p:nvGrpSpPr>
        <p:grpSpPr>
          <a:xfrm>
            <a:off x="6795292" y="4604612"/>
            <a:ext cx="747159" cy="687270"/>
            <a:chOff x="6274902" y="4329353"/>
            <a:chExt cx="747159" cy="687270"/>
          </a:xfrm>
        </p:grpSpPr>
        <p:sp>
          <p:nvSpPr>
            <p:cNvPr id="46" name="Freeform 240">
              <a:extLst>
                <a:ext uri="{FF2B5EF4-FFF2-40B4-BE49-F238E27FC236}">
                  <a16:creationId xmlns:a16="http://schemas.microsoft.com/office/drawing/2014/main" id="{17D4FA1F-1193-4793-BE63-24AF3466F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0937" y="4565603"/>
              <a:ext cx="156811" cy="324544"/>
            </a:xfrm>
            <a:custGeom>
              <a:avLst/>
              <a:gdLst>
                <a:gd name="T0" fmla="*/ 19 w 68"/>
                <a:gd name="T1" fmla="*/ 87 h 136"/>
                <a:gd name="T2" fmla="*/ 23 w 68"/>
                <a:gd name="T3" fmla="*/ 100 h 136"/>
                <a:gd name="T4" fmla="*/ 34 w 68"/>
                <a:gd name="T5" fmla="*/ 104 h 136"/>
                <a:gd name="T6" fmla="*/ 40 w 68"/>
                <a:gd name="T7" fmla="*/ 104 h 136"/>
                <a:gd name="T8" fmla="*/ 47 w 68"/>
                <a:gd name="T9" fmla="*/ 96 h 136"/>
                <a:gd name="T10" fmla="*/ 49 w 68"/>
                <a:gd name="T11" fmla="*/ 91 h 136"/>
                <a:gd name="T12" fmla="*/ 43 w 68"/>
                <a:gd name="T13" fmla="*/ 79 h 136"/>
                <a:gd name="T14" fmla="*/ 32 w 68"/>
                <a:gd name="T15" fmla="*/ 75 h 136"/>
                <a:gd name="T16" fmla="*/ 23 w 68"/>
                <a:gd name="T17" fmla="*/ 72 h 136"/>
                <a:gd name="T18" fmla="*/ 11 w 68"/>
                <a:gd name="T19" fmla="*/ 66 h 136"/>
                <a:gd name="T20" fmla="*/ 4 w 68"/>
                <a:gd name="T21" fmla="*/ 57 h 136"/>
                <a:gd name="T22" fmla="*/ 0 w 68"/>
                <a:gd name="T23" fmla="*/ 43 h 136"/>
                <a:gd name="T24" fmla="*/ 2 w 68"/>
                <a:gd name="T25" fmla="*/ 32 h 136"/>
                <a:gd name="T26" fmla="*/ 15 w 68"/>
                <a:gd name="T27" fmla="*/ 17 h 136"/>
                <a:gd name="T28" fmla="*/ 26 w 68"/>
                <a:gd name="T29" fmla="*/ 0 h 136"/>
                <a:gd name="T30" fmla="*/ 40 w 68"/>
                <a:gd name="T31" fmla="*/ 17 h 136"/>
                <a:gd name="T32" fmla="*/ 45 w 68"/>
                <a:gd name="T33" fmla="*/ 17 h 136"/>
                <a:gd name="T34" fmla="*/ 49 w 68"/>
                <a:gd name="T35" fmla="*/ 15 h 136"/>
                <a:gd name="T36" fmla="*/ 62 w 68"/>
                <a:gd name="T37" fmla="*/ 43 h 136"/>
                <a:gd name="T38" fmla="*/ 47 w 68"/>
                <a:gd name="T39" fmla="*/ 43 h 136"/>
                <a:gd name="T40" fmla="*/ 42 w 68"/>
                <a:gd name="T41" fmla="*/ 34 h 136"/>
                <a:gd name="T42" fmla="*/ 32 w 68"/>
                <a:gd name="T43" fmla="*/ 30 h 136"/>
                <a:gd name="T44" fmla="*/ 28 w 68"/>
                <a:gd name="T45" fmla="*/ 32 h 136"/>
                <a:gd name="T46" fmla="*/ 21 w 68"/>
                <a:gd name="T47" fmla="*/ 38 h 136"/>
                <a:gd name="T48" fmla="*/ 19 w 68"/>
                <a:gd name="T49" fmla="*/ 43 h 136"/>
                <a:gd name="T50" fmla="*/ 23 w 68"/>
                <a:gd name="T51" fmla="*/ 53 h 136"/>
                <a:gd name="T52" fmla="*/ 34 w 68"/>
                <a:gd name="T53" fmla="*/ 57 h 136"/>
                <a:gd name="T54" fmla="*/ 45 w 68"/>
                <a:gd name="T55" fmla="*/ 60 h 136"/>
                <a:gd name="T56" fmla="*/ 57 w 68"/>
                <a:gd name="T57" fmla="*/ 66 h 136"/>
                <a:gd name="T58" fmla="*/ 64 w 68"/>
                <a:gd name="T59" fmla="*/ 75 h 136"/>
                <a:gd name="T60" fmla="*/ 68 w 68"/>
                <a:gd name="T61" fmla="*/ 89 h 136"/>
                <a:gd name="T62" fmla="*/ 66 w 68"/>
                <a:gd name="T63" fmla="*/ 100 h 136"/>
                <a:gd name="T64" fmla="*/ 51 w 68"/>
                <a:gd name="T65" fmla="*/ 117 h 136"/>
                <a:gd name="T66" fmla="*/ 40 w 68"/>
                <a:gd name="T67" fmla="*/ 136 h 136"/>
                <a:gd name="T68" fmla="*/ 26 w 68"/>
                <a:gd name="T69" fmla="*/ 119 h 136"/>
                <a:gd name="T70" fmla="*/ 24 w 68"/>
                <a:gd name="T71" fmla="*/ 119 h 136"/>
                <a:gd name="T72" fmla="*/ 15 w 68"/>
                <a:gd name="T73" fmla="*/ 113 h 136"/>
                <a:gd name="T74" fmla="*/ 2 w 68"/>
                <a:gd name="T75" fmla="*/ 119 h 136"/>
                <a:gd name="T76" fmla="*/ 19 w 68"/>
                <a:gd name="T77" fmla="*/ 87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" h="136">
                  <a:moveTo>
                    <a:pt x="19" y="87"/>
                  </a:moveTo>
                  <a:lnTo>
                    <a:pt x="19" y="87"/>
                  </a:lnTo>
                  <a:lnTo>
                    <a:pt x="19" y="94"/>
                  </a:lnTo>
                  <a:lnTo>
                    <a:pt x="23" y="100"/>
                  </a:lnTo>
                  <a:lnTo>
                    <a:pt x="28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40" y="104"/>
                  </a:lnTo>
                  <a:lnTo>
                    <a:pt x="45" y="100"/>
                  </a:lnTo>
                  <a:lnTo>
                    <a:pt x="47" y="96"/>
                  </a:lnTo>
                  <a:lnTo>
                    <a:pt x="49" y="91"/>
                  </a:lnTo>
                  <a:lnTo>
                    <a:pt x="49" y="91"/>
                  </a:lnTo>
                  <a:lnTo>
                    <a:pt x="47" y="85"/>
                  </a:lnTo>
                  <a:lnTo>
                    <a:pt x="43" y="79"/>
                  </a:lnTo>
                  <a:lnTo>
                    <a:pt x="38" y="77"/>
                  </a:lnTo>
                  <a:lnTo>
                    <a:pt x="32" y="75"/>
                  </a:lnTo>
                  <a:lnTo>
                    <a:pt x="32" y="75"/>
                  </a:lnTo>
                  <a:lnTo>
                    <a:pt x="23" y="72"/>
                  </a:lnTo>
                  <a:lnTo>
                    <a:pt x="11" y="66"/>
                  </a:lnTo>
                  <a:lnTo>
                    <a:pt x="11" y="66"/>
                  </a:lnTo>
                  <a:lnTo>
                    <a:pt x="7" y="62"/>
                  </a:lnTo>
                  <a:lnTo>
                    <a:pt x="4" y="57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2"/>
                  </a:lnTo>
                  <a:lnTo>
                    <a:pt x="7" y="24"/>
                  </a:lnTo>
                  <a:lnTo>
                    <a:pt x="15" y="17"/>
                  </a:lnTo>
                  <a:lnTo>
                    <a:pt x="26" y="15"/>
                  </a:lnTo>
                  <a:lnTo>
                    <a:pt x="26" y="0"/>
                  </a:lnTo>
                  <a:lnTo>
                    <a:pt x="40" y="0"/>
                  </a:lnTo>
                  <a:lnTo>
                    <a:pt x="40" y="17"/>
                  </a:lnTo>
                  <a:lnTo>
                    <a:pt x="40" y="17"/>
                  </a:lnTo>
                  <a:lnTo>
                    <a:pt x="45" y="17"/>
                  </a:lnTo>
                  <a:lnTo>
                    <a:pt x="49" y="21"/>
                  </a:lnTo>
                  <a:lnTo>
                    <a:pt x="49" y="15"/>
                  </a:lnTo>
                  <a:lnTo>
                    <a:pt x="62" y="15"/>
                  </a:lnTo>
                  <a:lnTo>
                    <a:pt x="62" y="43"/>
                  </a:lnTo>
                  <a:lnTo>
                    <a:pt x="47" y="43"/>
                  </a:lnTo>
                  <a:lnTo>
                    <a:pt x="47" y="43"/>
                  </a:lnTo>
                  <a:lnTo>
                    <a:pt x="45" y="38"/>
                  </a:lnTo>
                  <a:lnTo>
                    <a:pt x="42" y="34"/>
                  </a:lnTo>
                  <a:lnTo>
                    <a:pt x="38" y="32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28" y="32"/>
                  </a:lnTo>
                  <a:lnTo>
                    <a:pt x="23" y="34"/>
                  </a:lnTo>
                  <a:lnTo>
                    <a:pt x="21" y="38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1" y="49"/>
                  </a:lnTo>
                  <a:lnTo>
                    <a:pt x="23" y="53"/>
                  </a:lnTo>
                  <a:lnTo>
                    <a:pt x="28" y="55"/>
                  </a:lnTo>
                  <a:lnTo>
                    <a:pt x="34" y="57"/>
                  </a:lnTo>
                  <a:lnTo>
                    <a:pt x="34" y="57"/>
                  </a:lnTo>
                  <a:lnTo>
                    <a:pt x="45" y="60"/>
                  </a:lnTo>
                  <a:lnTo>
                    <a:pt x="57" y="66"/>
                  </a:lnTo>
                  <a:lnTo>
                    <a:pt x="57" y="66"/>
                  </a:lnTo>
                  <a:lnTo>
                    <a:pt x="60" y="70"/>
                  </a:lnTo>
                  <a:lnTo>
                    <a:pt x="64" y="75"/>
                  </a:lnTo>
                  <a:lnTo>
                    <a:pt x="68" y="83"/>
                  </a:lnTo>
                  <a:lnTo>
                    <a:pt x="68" y="89"/>
                  </a:lnTo>
                  <a:lnTo>
                    <a:pt x="68" y="89"/>
                  </a:lnTo>
                  <a:lnTo>
                    <a:pt x="66" y="100"/>
                  </a:lnTo>
                  <a:lnTo>
                    <a:pt x="60" y="110"/>
                  </a:lnTo>
                  <a:lnTo>
                    <a:pt x="51" y="117"/>
                  </a:lnTo>
                  <a:lnTo>
                    <a:pt x="40" y="121"/>
                  </a:lnTo>
                  <a:lnTo>
                    <a:pt x="40" y="136"/>
                  </a:lnTo>
                  <a:lnTo>
                    <a:pt x="26" y="136"/>
                  </a:lnTo>
                  <a:lnTo>
                    <a:pt x="26" y="119"/>
                  </a:lnTo>
                  <a:lnTo>
                    <a:pt x="24" y="119"/>
                  </a:lnTo>
                  <a:lnTo>
                    <a:pt x="24" y="119"/>
                  </a:lnTo>
                  <a:lnTo>
                    <a:pt x="19" y="115"/>
                  </a:lnTo>
                  <a:lnTo>
                    <a:pt x="15" y="113"/>
                  </a:lnTo>
                  <a:lnTo>
                    <a:pt x="15" y="119"/>
                  </a:lnTo>
                  <a:lnTo>
                    <a:pt x="2" y="119"/>
                  </a:lnTo>
                  <a:lnTo>
                    <a:pt x="2" y="87"/>
                  </a:lnTo>
                  <a:lnTo>
                    <a:pt x="19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47" name="Freeform 241">
              <a:extLst>
                <a:ext uri="{FF2B5EF4-FFF2-40B4-BE49-F238E27FC236}">
                  <a16:creationId xmlns:a16="http://schemas.microsoft.com/office/drawing/2014/main" id="{83242540-1331-44AC-9357-FCC02A65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5378" y="4682533"/>
              <a:ext cx="225993" cy="229090"/>
            </a:xfrm>
            <a:custGeom>
              <a:avLst/>
              <a:gdLst>
                <a:gd name="T0" fmla="*/ 98 w 98"/>
                <a:gd name="T1" fmla="*/ 72 h 96"/>
                <a:gd name="T2" fmla="*/ 74 w 98"/>
                <a:gd name="T3" fmla="*/ 96 h 96"/>
                <a:gd name="T4" fmla="*/ 43 w 98"/>
                <a:gd name="T5" fmla="*/ 66 h 96"/>
                <a:gd name="T6" fmla="*/ 26 w 98"/>
                <a:gd name="T7" fmla="*/ 96 h 96"/>
                <a:gd name="T8" fmla="*/ 0 w 98"/>
                <a:gd name="T9" fmla="*/ 0 h 96"/>
                <a:gd name="T10" fmla="*/ 98 w 98"/>
                <a:gd name="T11" fmla="*/ 25 h 96"/>
                <a:gd name="T12" fmla="*/ 66 w 98"/>
                <a:gd name="T13" fmla="*/ 42 h 96"/>
                <a:gd name="T14" fmla="*/ 98 w 98"/>
                <a:gd name="T15" fmla="*/ 7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96">
                  <a:moveTo>
                    <a:pt x="98" y="72"/>
                  </a:moveTo>
                  <a:lnTo>
                    <a:pt x="74" y="96"/>
                  </a:lnTo>
                  <a:lnTo>
                    <a:pt x="43" y="66"/>
                  </a:lnTo>
                  <a:lnTo>
                    <a:pt x="26" y="96"/>
                  </a:lnTo>
                  <a:lnTo>
                    <a:pt x="0" y="0"/>
                  </a:lnTo>
                  <a:lnTo>
                    <a:pt x="98" y="25"/>
                  </a:lnTo>
                  <a:lnTo>
                    <a:pt x="66" y="42"/>
                  </a:lnTo>
                  <a:lnTo>
                    <a:pt x="98" y="72"/>
                  </a:lnTo>
                  <a:close/>
                </a:path>
              </a:pathLst>
            </a:custGeom>
            <a:solidFill>
              <a:srgbClr val="B5C1D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>
                <a:solidFill>
                  <a:srgbClr val="B5C1D3"/>
                </a:solidFill>
              </a:endParaRPr>
            </a:p>
          </p:txBody>
        </p:sp>
        <p:sp>
          <p:nvSpPr>
            <p:cNvPr id="48" name="Freeform 242">
              <a:extLst>
                <a:ext uri="{FF2B5EF4-FFF2-40B4-BE49-F238E27FC236}">
                  <a16:creationId xmlns:a16="http://schemas.microsoft.com/office/drawing/2014/main" id="{E43DEBB4-A943-4B92-8DAE-53C05EBD90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4902" y="4329353"/>
              <a:ext cx="747159" cy="687270"/>
            </a:xfrm>
            <a:custGeom>
              <a:avLst/>
              <a:gdLst>
                <a:gd name="T0" fmla="*/ 9 w 324"/>
                <a:gd name="T1" fmla="*/ 0 h 288"/>
                <a:gd name="T2" fmla="*/ 6 w 324"/>
                <a:gd name="T3" fmla="*/ 2 h 288"/>
                <a:gd name="T4" fmla="*/ 0 w 324"/>
                <a:gd name="T5" fmla="*/ 8 h 288"/>
                <a:gd name="T6" fmla="*/ 0 w 324"/>
                <a:gd name="T7" fmla="*/ 279 h 288"/>
                <a:gd name="T8" fmla="*/ 0 w 324"/>
                <a:gd name="T9" fmla="*/ 282 h 288"/>
                <a:gd name="T10" fmla="*/ 6 w 324"/>
                <a:gd name="T11" fmla="*/ 288 h 288"/>
                <a:gd name="T12" fmla="*/ 312 w 324"/>
                <a:gd name="T13" fmla="*/ 288 h 288"/>
                <a:gd name="T14" fmla="*/ 316 w 324"/>
                <a:gd name="T15" fmla="*/ 288 h 288"/>
                <a:gd name="T16" fmla="*/ 322 w 324"/>
                <a:gd name="T17" fmla="*/ 282 h 288"/>
                <a:gd name="T18" fmla="*/ 324 w 324"/>
                <a:gd name="T19" fmla="*/ 12 h 288"/>
                <a:gd name="T20" fmla="*/ 322 w 324"/>
                <a:gd name="T21" fmla="*/ 8 h 288"/>
                <a:gd name="T22" fmla="*/ 316 w 324"/>
                <a:gd name="T23" fmla="*/ 2 h 288"/>
                <a:gd name="T24" fmla="*/ 312 w 324"/>
                <a:gd name="T25" fmla="*/ 0 h 288"/>
                <a:gd name="T26" fmla="*/ 248 w 324"/>
                <a:gd name="T27" fmla="*/ 23 h 288"/>
                <a:gd name="T28" fmla="*/ 257 w 324"/>
                <a:gd name="T29" fmla="*/ 27 h 288"/>
                <a:gd name="T30" fmla="*/ 261 w 324"/>
                <a:gd name="T31" fmla="*/ 36 h 288"/>
                <a:gd name="T32" fmla="*/ 261 w 324"/>
                <a:gd name="T33" fmla="*/ 42 h 288"/>
                <a:gd name="T34" fmla="*/ 254 w 324"/>
                <a:gd name="T35" fmla="*/ 50 h 288"/>
                <a:gd name="T36" fmla="*/ 248 w 324"/>
                <a:gd name="T37" fmla="*/ 50 h 288"/>
                <a:gd name="T38" fmla="*/ 238 w 324"/>
                <a:gd name="T39" fmla="*/ 46 h 288"/>
                <a:gd name="T40" fmla="*/ 235 w 324"/>
                <a:gd name="T41" fmla="*/ 36 h 288"/>
                <a:gd name="T42" fmla="*/ 237 w 324"/>
                <a:gd name="T43" fmla="*/ 31 h 288"/>
                <a:gd name="T44" fmla="*/ 242 w 324"/>
                <a:gd name="T45" fmla="*/ 25 h 288"/>
                <a:gd name="T46" fmla="*/ 248 w 324"/>
                <a:gd name="T47" fmla="*/ 23 h 288"/>
                <a:gd name="T48" fmla="*/ 208 w 324"/>
                <a:gd name="T49" fmla="*/ 23 h 288"/>
                <a:gd name="T50" fmla="*/ 218 w 324"/>
                <a:gd name="T51" fmla="*/ 27 h 288"/>
                <a:gd name="T52" fmla="*/ 221 w 324"/>
                <a:gd name="T53" fmla="*/ 36 h 288"/>
                <a:gd name="T54" fmla="*/ 221 w 324"/>
                <a:gd name="T55" fmla="*/ 42 h 288"/>
                <a:gd name="T56" fmla="*/ 214 w 324"/>
                <a:gd name="T57" fmla="*/ 50 h 288"/>
                <a:gd name="T58" fmla="*/ 208 w 324"/>
                <a:gd name="T59" fmla="*/ 50 h 288"/>
                <a:gd name="T60" fmla="*/ 199 w 324"/>
                <a:gd name="T61" fmla="*/ 46 h 288"/>
                <a:gd name="T62" fmla="*/ 195 w 324"/>
                <a:gd name="T63" fmla="*/ 36 h 288"/>
                <a:gd name="T64" fmla="*/ 195 w 324"/>
                <a:gd name="T65" fmla="*/ 31 h 288"/>
                <a:gd name="T66" fmla="*/ 202 w 324"/>
                <a:gd name="T67" fmla="*/ 25 h 288"/>
                <a:gd name="T68" fmla="*/ 208 w 324"/>
                <a:gd name="T69" fmla="*/ 23 h 288"/>
                <a:gd name="T70" fmla="*/ 19 w 324"/>
                <a:gd name="T71" fmla="*/ 267 h 288"/>
                <a:gd name="T72" fmla="*/ 303 w 324"/>
                <a:gd name="T73" fmla="*/ 72 h 288"/>
                <a:gd name="T74" fmla="*/ 288 w 324"/>
                <a:gd name="T75" fmla="*/ 50 h 288"/>
                <a:gd name="T76" fmla="*/ 284 w 324"/>
                <a:gd name="T77" fmla="*/ 50 h 288"/>
                <a:gd name="T78" fmla="*/ 276 w 324"/>
                <a:gd name="T79" fmla="*/ 42 h 288"/>
                <a:gd name="T80" fmla="*/ 274 w 324"/>
                <a:gd name="T81" fmla="*/ 36 h 288"/>
                <a:gd name="T82" fmla="*/ 278 w 324"/>
                <a:gd name="T83" fmla="*/ 27 h 288"/>
                <a:gd name="T84" fmla="*/ 288 w 324"/>
                <a:gd name="T85" fmla="*/ 23 h 288"/>
                <a:gd name="T86" fmla="*/ 293 w 324"/>
                <a:gd name="T87" fmla="*/ 25 h 288"/>
                <a:gd name="T88" fmla="*/ 301 w 324"/>
                <a:gd name="T89" fmla="*/ 31 h 288"/>
                <a:gd name="T90" fmla="*/ 303 w 324"/>
                <a:gd name="T91" fmla="*/ 36 h 288"/>
                <a:gd name="T92" fmla="*/ 299 w 324"/>
                <a:gd name="T93" fmla="*/ 46 h 288"/>
                <a:gd name="T94" fmla="*/ 288 w 324"/>
                <a:gd name="T95" fmla="*/ 5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4" h="288">
                  <a:moveTo>
                    <a:pt x="312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279"/>
                  </a:lnTo>
                  <a:lnTo>
                    <a:pt x="0" y="279"/>
                  </a:lnTo>
                  <a:lnTo>
                    <a:pt x="0" y="282"/>
                  </a:lnTo>
                  <a:lnTo>
                    <a:pt x="2" y="286"/>
                  </a:lnTo>
                  <a:lnTo>
                    <a:pt x="6" y="288"/>
                  </a:lnTo>
                  <a:lnTo>
                    <a:pt x="9" y="288"/>
                  </a:lnTo>
                  <a:lnTo>
                    <a:pt x="312" y="288"/>
                  </a:lnTo>
                  <a:lnTo>
                    <a:pt x="312" y="288"/>
                  </a:lnTo>
                  <a:lnTo>
                    <a:pt x="316" y="288"/>
                  </a:lnTo>
                  <a:lnTo>
                    <a:pt x="320" y="286"/>
                  </a:lnTo>
                  <a:lnTo>
                    <a:pt x="322" y="282"/>
                  </a:lnTo>
                  <a:lnTo>
                    <a:pt x="324" y="279"/>
                  </a:lnTo>
                  <a:lnTo>
                    <a:pt x="324" y="12"/>
                  </a:lnTo>
                  <a:lnTo>
                    <a:pt x="324" y="12"/>
                  </a:lnTo>
                  <a:lnTo>
                    <a:pt x="322" y="8"/>
                  </a:lnTo>
                  <a:lnTo>
                    <a:pt x="320" y="4"/>
                  </a:lnTo>
                  <a:lnTo>
                    <a:pt x="316" y="2"/>
                  </a:lnTo>
                  <a:lnTo>
                    <a:pt x="312" y="0"/>
                  </a:lnTo>
                  <a:lnTo>
                    <a:pt x="312" y="0"/>
                  </a:lnTo>
                  <a:close/>
                  <a:moveTo>
                    <a:pt x="248" y="23"/>
                  </a:moveTo>
                  <a:lnTo>
                    <a:pt x="248" y="23"/>
                  </a:lnTo>
                  <a:lnTo>
                    <a:pt x="254" y="25"/>
                  </a:lnTo>
                  <a:lnTo>
                    <a:pt x="257" y="27"/>
                  </a:lnTo>
                  <a:lnTo>
                    <a:pt x="261" y="31"/>
                  </a:lnTo>
                  <a:lnTo>
                    <a:pt x="261" y="36"/>
                  </a:lnTo>
                  <a:lnTo>
                    <a:pt x="261" y="36"/>
                  </a:lnTo>
                  <a:lnTo>
                    <a:pt x="261" y="42"/>
                  </a:lnTo>
                  <a:lnTo>
                    <a:pt x="257" y="46"/>
                  </a:lnTo>
                  <a:lnTo>
                    <a:pt x="254" y="50"/>
                  </a:lnTo>
                  <a:lnTo>
                    <a:pt x="248" y="50"/>
                  </a:lnTo>
                  <a:lnTo>
                    <a:pt x="248" y="50"/>
                  </a:lnTo>
                  <a:lnTo>
                    <a:pt x="242" y="50"/>
                  </a:lnTo>
                  <a:lnTo>
                    <a:pt x="238" y="46"/>
                  </a:lnTo>
                  <a:lnTo>
                    <a:pt x="237" y="42"/>
                  </a:lnTo>
                  <a:lnTo>
                    <a:pt x="235" y="36"/>
                  </a:lnTo>
                  <a:lnTo>
                    <a:pt x="235" y="36"/>
                  </a:lnTo>
                  <a:lnTo>
                    <a:pt x="237" y="31"/>
                  </a:lnTo>
                  <a:lnTo>
                    <a:pt x="238" y="27"/>
                  </a:lnTo>
                  <a:lnTo>
                    <a:pt x="242" y="25"/>
                  </a:lnTo>
                  <a:lnTo>
                    <a:pt x="248" y="23"/>
                  </a:lnTo>
                  <a:lnTo>
                    <a:pt x="248" y="23"/>
                  </a:lnTo>
                  <a:close/>
                  <a:moveTo>
                    <a:pt x="208" y="23"/>
                  </a:moveTo>
                  <a:lnTo>
                    <a:pt x="208" y="23"/>
                  </a:lnTo>
                  <a:lnTo>
                    <a:pt x="214" y="25"/>
                  </a:lnTo>
                  <a:lnTo>
                    <a:pt x="218" y="27"/>
                  </a:lnTo>
                  <a:lnTo>
                    <a:pt x="221" y="31"/>
                  </a:lnTo>
                  <a:lnTo>
                    <a:pt x="221" y="36"/>
                  </a:lnTo>
                  <a:lnTo>
                    <a:pt x="221" y="36"/>
                  </a:lnTo>
                  <a:lnTo>
                    <a:pt x="221" y="42"/>
                  </a:lnTo>
                  <a:lnTo>
                    <a:pt x="218" y="46"/>
                  </a:lnTo>
                  <a:lnTo>
                    <a:pt x="214" y="50"/>
                  </a:lnTo>
                  <a:lnTo>
                    <a:pt x="208" y="50"/>
                  </a:lnTo>
                  <a:lnTo>
                    <a:pt x="208" y="50"/>
                  </a:lnTo>
                  <a:lnTo>
                    <a:pt x="202" y="50"/>
                  </a:lnTo>
                  <a:lnTo>
                    <a:pt x="199" y="46"/>
                  </a:lnTo>
                  <a:lnTo>
                    <a:pt x="195" y="42"/>
                  </a:lnTo>
                  <a:lnTo>
                    <a:pt x="195" y="36"/>
                  </a:lnTo>
                  <a:lnTo>
                    <a:pt x="195" y="36"/>
                  </a:lnTo>
                  <a:lnTo>
                    <a:pt x="195" y="31"/>
                  </a:lnTo>
                  <a:lnTo>
                    <a:pt x="199" y="27"/>
                  </a:lnTo>
                  <a:lnTo>
                    <a:pt x="202" y="25"/>
                  </a:lnTo>
                  <a:lnTo>
                    <a:pt x="208" y="23"/>
                  </a:lnTo>
                  <a:lnTo>
                    <a:pt x="208" y="23"/>
                  </a:lnTo>
                  <a:close/>
                  <a:moveTo>
                    <a:pt x="303" y="267"/>
                  </a:moveTo>
                  <a:lnTo>
                    <a:pt x="19" y="267"/>
                  </a:lnTo>
                  <a:lnTo>
                    <a:pt x="19" y="72"/>
                  </a:lnTo>
                  <a:lnTo>
                    <a:pt x="303" y="72"/>
                  </a:lnTo>
                  <a:lnTo>
                    <a:pt x="303" y="267"/>
                  </a:lnTo>
                  <a:close/>
                  <a:moveTo>
                    <a:pt x="288" y="50"/>
                  </a:moveTo>
                  <a:lnTo>
                    <a:pt x="288" y="50"/>
                  </a:lnTo>
                  <a:lnTo>
                    <a:pt x="284" y="50"/>
                  </a:lnTo>
                  <a:lnTo>
                    <a:pt x="278" y="46"/>
                  </a:lnTo>
                  <a:lnTo>
                    <a:pt x="276" y="42"/>
                  </a:lnTo>
                  <a:lnTo>
                    <a:pt x="274" y="36"/>
                  </a:lnTo>
                  <a:lnTo>
                    <a:pt x="274" y="36"/>
                  </a:lnTo>
                  <a:lnTo>
                    <a:pt x="276" y="31"/>
                  </a:lnTo>
                  <a:lnTo>
                    <a:pt x="278" y="27"/>
                  </a:lnTo>
                  <a:lnTo>
                    <a:pt x="284" y="25"/>
                  </a:lnTo>
                  <a:lnTo>
                    <a:pt x="288" y="23"/>
                  </a:lnTo>
                  <a:lnTo>
                    <a:pt x="288" y="23"/>
                  </a:lnTo>
                  <a:lnTo>
                    <a:pt x="293" y="25"/>
                  </a:lnTo>
                  <a:lnTo>
                    <a:pt x="299" y="27"/>
                  </a:lnTo>
                  <a:lnTo>
                    <a:pt x="301" y="31"/>
                  </a:lnTo>
                  <a:lnTo>
                    <a:pt x="303" y="36"/>
                  </a:lnTo>
                  <a:lnTo>
                    <a:pt x="303" y="36"/>
                  </a:lnTo>
                  <a:lnTo>
                    <a:pt x="301" y="42"/>
                  </a:lnTo>
                  <a:lnTo>
                    <a:pt x="299" y="46"/>
                  </a:lnTo>
                  <a:lnTo>
                    <a:pt x="293" y="50"/>
                  </a:lnTo>
                  <a:lnTo>
                    <a:pt x="288" y="50"/>
                  </a:lnTo>
                  <a:lnTo>
                    <a:pt x="288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05D0DD2-49B6-4C55-8C1A-43BC7B9E1D3E}"/>
              </a:ext>
            </a:extLst>
          </p:cNvPr>
          <p:cNvGrpSpPr/>
          <p:nvPr/>
        </p:nvGrpSpPr>
        <p:grpSpPr>
          <a:xfrm>
            <a:off x="2835026" y="4585505"/>
            <a:ext cx="747160" cy="676566"/>
            <a:chOff x="8213725" y="4268788"/>
            <a:chExt cx="520700" cy="461963"/>
          </a:xfrm>
        </p:grpSpPr>
        <p:sp>
          <p:nvSpPr>
            <p:cNvPr id="50" name="Freeform 92">
              <a:extLst>
                <a:ext uri="{FF2B5EF4-FFF2-40B4-BE49-F238E27FC236}">
                  <a16:creationId xmlns:a16="http://schemas.microsoft.com/office/drawing/2014/main" id="{12175F24-96AF-4DAA-9E4A-F149B2D00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3250" y="4424363"/>
              <a:ext cx="427038" cy="298450"/>
            </a:xfrm>
            <a:custGeom>
              <a:avLst/>
              <a:gdLst>
                <a:gd name="T0" fmla="*/ 19 w 269"/>
                <a:gd name="T1" fmla="*/ 188 h 188"/>
                <a:gd name="T2" fmla="*/ 0 w 269"/>
                <a:gd name="T3" fmla="*/ 174 h 188"/>
                <a:gd name="T4" fmla="*/ 94 w 269"/>
                <a:gd name="T5" fmla="*/ 55 h 188"/>
                <a:gd name="T6" fmla="*/ 167 w 269"/>
                <a:gd name="T7" fmla="*/ 99 h 188"/>
                <a:gd name="T8" fmla="*/ 251 w 269"/>
                <a:gd name="T9" fmla="*/ 0 h 188"/>
                <a:gd name="T10" fmla="*/ 269 w 269"/>
                <a:gd name="T11" fmla="*/ 17 h 188"/>
                <a:gd name="T12" fmla="*/ 173 w 269"/>
                <a:gd name="T13" fmla="*/ 130 h 188"/>
                <a:gd name="T14" fmla="*/ 100 w 269"/>
                <a:gd name="T15" fmla="*/ 86 h 188"/>
                <a:gd name="T16" fmla="*/ 19 w 269"/>
                <a:gd name="T17" fmla="*/ 188 h 188"/>
                <a:gd name="T18" fmla="*/ 19 w 269"/>
                <a:gd name="T1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9" h="188">
                  <a:moveTo>
                    <a:pt x="19" y="188"/>
                  </a:moveTo>
                  <a:lnTo>
                    <a:pt x="0" y="174"/>
                  </a:lnTo>
                  <a:lnTo>
                    <a:pt x="94" y="55"/>
                  </a:lnTo>
                  <a:lnTo>
                    <a:pt x="167" y="99"/>
                  </a:lnTo>
                  <a:lnTo>
                    <a:pt x="251" y="0"/>
                  </a:lnTo>
                  <a:lnTo>
                    <a:pt x="269" y="17"/>
                  </a:lnTo>
                  <a:lnTo>
                    <a:pt x="173" y="130"/>
                  </a:lnTo>
                  <a:lnTo>
                    <a:pt x="100" y="86"/>
                  </a:lnTo>
                  <a:lnTo>
                    <a:pt x="19" y="188"/>
                  </a:lnTo>
                  <a:lnTo>
                    <a:pt x="19" y="188"/>
                  </a:lnTo>
                  <a:close/>
                </a:path>
              </a:pathLst>
            </a:custGeom>
            <a:solidFill>
              <a:srgbClr val="C7D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1" name="Freeform 93">
              <a:extLst>
                <a:ext uri="{FF2B5EF4-FFF2-40B4-BE49-F238E27FC236}">
                  <a16:creationId xmlns:a16="http://schemas.microsoft.com/office/drawing/2014/main" id="{DD767C7E-F93C-484A-9BD9-BD8A3E752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725" y="4418013"/>
              <a:ext cx="66675" cy="66675"/>
            </a:xfrm>
            <a:custGeom>
              <a:avLst/>
              <a:gdLst>
                <a:gd name="T0" fmla="*/ 0 w 42"/>
                <a:gd name="T1" fmla="*/ 0 h 42"/>
                <a:gd name="T2" fmla="*/ 42 w 42"/>
                <a:gd name="T3" fmla="*/ 0 h 42"/>
                <a:gd name="T4" fmla="*/ 42 w 42"/>
                <a:gd name="T5" fmla="*/ 42 h 42"/>
                <a:gd name="T6" fmla="*/ 0 w 42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42">
                  <a:moveTo>
                    <a:pt x="0" y="0"/>
                  </a:moveTo>
                  <a:lnTo>
                    <a:pt x="42" y="0"/>
                  </a:lnTo>
                  <a:lnTo>
                    <a:pt x="42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D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2" name="Freeform 94">
              <a:extLst>
                <a:ext uri="{FF2B5EF4-FFF2-40B4-BE49-F238E27FC236}">
                  <a16:creationId xmlns:a16="http://schemas.microsoft.com/office/drawing/2014/main" id="{2AE72440-6B6E-44CB-A4A6-F681A6A440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3725" y="4268788"/>
              <a:ext cx="520700" cy="461963"/>
            </a:xfrm>
            <a:custGeom>
              <a:avLst/>
              <a:gdLst>
                <a:gd name="T0" fmla="*/ 12 w 328"/>
                <a:gd name="T1" fmla="*/ 0 h 291"/>
                <a:gd name="T2" fmla="*/ 8 w 328"/>
                <a:gd name="T3" fmla="*/ 0 h 291"/>
                <a:gd name="T4" fmla="*/ 2 w 328"/>
                <a:gd name="T5" fmla="*/ 6 h 291"/>
                <a:gd name="T6" fmla="*/ 0 w 328"/>
                <a:gd name="T7" fmla="*/ 280 h 291"/>
                <a:gd name="T8" fmla="*/ 2 w 328"/>
                <a:gd name="T9" fmla="*/ 284 h 291"/>
                <a:gd name="T10" fmla="*/ 8 w 328"/>
                <a:gd name="T11" fmla="*/ 289 h 291"/>
                <a:gd name="T12" fmla="*/ 319 w 328"/>
                <a:gd name="T13" fmla="*/ 291 h 291"/>
                <a:gd name="T14" fmla="*/ 323 w 328"/>
                <a:gd name="T15" fmla="*/ 289 h 291"/>
                <a:gd name="T16" fmla="*/ 328 w 328"/>
                <a:gd name="T17" fmla="*/ 284 h 291"/>
                <a:gd name="T18" fmla="*/ 328 w 328"/>
                <a:gd name="T19" fmla="*/ 9 h 291"/>
                <a:gd name="T20" fmla="*/ 328 w 328"/>
                <a:gd name="T21" fmla="*/ 6 h 291"/>
                <a:gd name="T22" fmla="*/ 323 w 328"/>
                <a:gd name="T23" fmla="*/ 0 h 291"/>
                <a:gd name="T24" fmla="*/ 319 w 328"/>
                <a:gd name="T25" fmla="*/ 0 h 291"/>
                <a:gd name="T26" fmla="*/ 254 w 328"/>
                <a:gd name="T27" fmla="*/ 23 h 291"/>
                <a:gd name="T28" fmla="*/ 263 w 328"/>
                <a:gd name="T29" fmla="*/ 27 h 291"/>
                <a:gd name="T30" fmla="*/ 267 w 328"/>
                <a:gd name="T31" fmla="*/ 36 h 291"/>
                <a:gd name="T32" fmla="*/ 267 w 328"/>
                <a:gd name="T33" fmla="*/ 42 h 291"/>
                <a:gd name="T34" fmla="*/ 259 w 328"/>
                <a:gd name="T35" fmla="*/ 48 h 291"/>
                <a:gd name="T36" fmla="*/ 254 w 328"/>
                <a:gd name="T37" fmla="*/ 50 h 291"/>
                <a:gd name="T38" fmla="*/ 244 w 328"/>
                <a:gd name="T39" fmla="*/ 46 h 291"/>
                <a:gd name="T40" fmla="*/ 240 w 328"/>
                <a:gd name="T41" fmla="*/ 36 h 291"/>
                <a:gd name="T42" fmla="*/ 240 w 328"/>
                <a:gd name="T43" fmla="*/ 30 h 291"/>
                <a:gd name="T44" fmla="*/ 248 w 328"/>
                <a:gd name="T45" fmla="*/ 23 h 291"/>
                <a:gd name="T46" fmla="*/ 254 w 328"/>
                <a:gd name="T47" fmla="*/ 23 h 291"/>
                <a:gd name="T48" fmla="*/ 213 w 328"/>
                <a:gd name="T49" fmla="*/ 23 h 291"/>
                <a:gd name="T50" fmla="*/ 223 w 328"/>
                <a:gd name="T51" fmla="*/ 27 h 291"/>
                <a:gd name="T52" fmla="*/ 227 w 328"/>
                <a:gd name="T53" fmla="*/ 36 h 291"/>
                <a:gd name="T54" fmla="*/ 225 w 328"/>
                <a:gd name="T55" fmla="*/ 42 h 291"/>
                <a:gd name="T56" fmla="*/ 219 w 328"/>
                <a:gd name="T57" fmla="*/ 48 h 291"/>
                <a:gd name="T58" fmla="*/ 213 w 328"/>
                <a:gd name="T59" fmla="*/ 50 h 291"/>
                <a:gd name="T60" fmla="*/ 204 w 328"/>
                <a:gd name="T61" fmla="*/ 46 h 291"/>
                <a:gd name="T62" fmla="*/ 200 w 328"/>
                <a:gd name="T63" fmla="*/ 36 h 291"/>
                <a:gd name="T64" fmla="*/ 200 w 328"/>
                <a:gd name="T65" fmla="*/ 30 h 291"/>
                <a:gd name="T66" fmla="*/ 208 w 328"/>
                <a:gd name="T67" fmla="*/ 23 h 291"/>
                <a:gd name="T68" fmla="*/ 213 w 328"/>
                <a:gd name="T69" fmla="*/ 23 h 291"/>
                <a:gd name="T70" fmla="*/ 22 w 328"/>
                <a:gd name="T71" fmla="*/ 270 h 291"/>
                <a:gd name="T72" fmla="*/ 309 w 328"/>
                <a:gd name="T73" fmla="*/ 73 h 291"/>
                <a:gd name="T74" fmla="*/ 294 w 328"/>
                <a:gd name="T75" fmla="*/ 50 h 291"/>
                <a:gd name="T76" fmla="*/ 288 w 328"/>
                <a:gd name="T77" fmla="*/ 48 h 291"/>
                <a:gd name="T78" fmla="*/ 282 w 328"/>
                <a:gd name="T79" fmla="*/ 42 h 291"/>
                <a:gd name="T80" fmla="*/ 280 w 328"/>
                <a:gd name="T81" fmla="*/ 36 h 291"/>
                <a:gd name="T82" fmla="*/ 284 w 328"/>
                <a:gd name="T83" fmla="*/ 27 h 291"/>
                <a:gd name="T84" fmla="*/ 294 w 328"/>
                <a:gd name="T85" fmla="*/ 23 h 291"/>
                <a:gd name="T86" fmla="*/ 300 w 328"/>
                <a:gd name="T87" fmla="*/ 23 h 291"/>
                <a:gd name="T88" fmla="*/ 307 w 328"/>
                <a:gd name="T89" fmla="*/ 30 h 291"/>
                <a:gd name="T90" fmla="*/ 309 w 328"/>
                <a:gd name="T91" fmla="*/ 36 h 291"/>
                <a:gd name="T92" fmla="*/ 303 w 328"/>
                <a:gd name="T93" fmla="*/ 46 h 291"/>
                <a:gd name="T94" fmla="*/ 294 w 328"/>
                <a:gd name="T95" fmla="*/ 5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8" h="291">
                  <a:moveTo>
                    <a:pt x="319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9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2" y="284"/>
                  </a:lnTo>
                  <a:lnTo>
                    <a:pt x="4" y="287"/>
                  </a:lnTo>
                  <a:lnTo>
                    <a:pt x="8" y="289"/>
                  </a:lnTo>
                  <a:lnTo>
                    <a:pt x="12" y="291"/>
                  </a:lnTo>
                  <a:lnTo>
                    <a:pt x="319" y="291"/>
                  </a:lnTo>
                  <a:lnTo>
                    <a:pt x="319" y="291"/>
                  </a:lnTo>
                  <a:lnTo>
                    <a:pt x="323" y="289"/>
                  </a:lnTo>
                  <a:lnTo>
                    <a:pt x="326" y="287"/>
                  </a:lnTo>
                  <a:lnTo>
                    <a:pt x="328" y="284"/>
                  </a:lnTo>
                  <a:lnTo>
                    <a:pt x="328" y="280"/>
                  </a:lnTo>
                  <a:lnTo>
                    <a:pt x="328" y="9"/>
                  </a:lnTo>
                  <a:lnTo>
                    <a:pt x="328" y="9"/>
                  </a:lnTo>
                  <a:lnTo>
                    <a:pt x="328" y="6"/>
                  </a:lnTo>
                  <a:lnTo>
                    <a:pt x="326" y="2"/>
                  </a:lnTo>
                  <a:lnTo>
                    <a:pt x="323" y="0"/>
                  </a:lnTo>
                  <a:lnTo>
                    <a:pt x="319" y="0"/>
                  </a:lnTo>
                  <a:lnTo>
                    <a:pt x="319" y="0"/>
                  </a:lnTo>
                  <a:close/>
                  <a:moveTo>
                    <a:pt x="254" y="23"/>
                  </a:moveTo>
                  <a:lnTo>
                    <a:pt x="254" y="23"/>
                  </a:lnTo>
                  <a:lnTo>
                    <a:pt x="259" y="23"/>
                  </a:lnTo>
                  <a:lnTo>
                    <a:pt x="263" y="27"/>
                  </a:lnTo>
                  <a:lnTo>
                    <a:pt x="267" y="30"/>
                  </a:lnTo>
                  <a:lnTo>
                    <a:pt x="267" y="36"/>
                  </a:lnTo>
                  <a:lnTo>
                    <a:pt x="267" y="36"/>
                  </a:lnTo>
                  <a:lnTo>
                    <a:pt x="267" y="42"/>
                  </a:lnTo>
                  <a:lnTo>
                    <a:pt x="263" y="46"/>
                  </a:lnTo>
                  <a:lnTo>
                    <a:pt x="259" y="48"/>
                  </a:lnTo>
                  <a:lnTo>
                    <a:pt x="254" y="50"/>
                  </a:lnTo>
                  <a:lnTo>
                    <a:pt x="254" y="50"/>
                  </a:lnTo>
                  <a:lnTo>
                    <a:pt x="248" y="48"/>
                  </a:lnTo>
                  <a:lnTo>
                    <a:pt x="244" y="46"/>
                  </a:lnTo>
                  <a:lnTo>
                    <a:pt x="240" y="42"/>
                  </a:lnTo>
                  <a:lnTo>
                    <a:pt x="240" y="36"/>
                  </a:lnTo>
                  <a:lnTo>
                    <a:pt x="240" y="36"/>
                  </a:lnTo>
                  <a:lnTo>
                    <a:pt x="240" y="30"/>
                  </a:lnTo>
                  <a:lnTo>
                    <a:pt x="244" y="27"/>
                  </a:lnTo>
                  <a:lnTo>
                    <a:pt x="248" y="23"/>
                  </a:lnTo>
                  <a:lnTo>
                    <a:pt x="254" y="23"/>
                  </a:lnTo>
                  <a:lnTo>
                    <a:pt x="254" y="23"/>
                  </a:lnTo>
                  <a:close/>
                  <a:moveTo>
                    <a:pt x="213" y="23"/>
                  </a:moveTo>
                  <a:lnTo>
                    <a:pt x="213" y="23"/>
                  </a:lnTo>
                  <a:lnTo>
                    <a:pt x="219" y="23"/>
                  </a:lnTo>
                  <a:lnTo>
                    <a:pt x="223" y="27"/>
                  </a:lnTo>
                  <a:lnTo>
                    <a:pt x="225" y="30"/>
                  </a:lnTo>
                  <a:lnTo>
                    <a:pt x="227" y="36"/>
                  </a:lnTo>
                  <a:lnTo>
                    <a:pt x="227" y="36"/>
                  </a:lnTo>
                  <a:lnTo>
                    <a:pt x="225" y="42"/>
                  </a:lnTo>
                  <a:lnTo>
                    <a:pt x="223" y="46"/>
                  </a:lnTo>
                  <a:lnTo>
                    <a:pt x="219" y="48"/>
                  </a:lnTo>
                  <a:lnTo>
                    <a:pt x="213" y="50"/>
                  </a:lnTo>
                  <a:lnTo>
                    <a:pt x="213" y="50"/>
                  </a:lnTo>
                  <a:lnTo>
                    <a:pt x="208" y="48"/>
                  </a:lnTo>
                  <a:lnTo>
                    <a:pt x="204" y="46"/>
                  </a:lnTo>
                  <a:lnTo>
                    <a:pt x="200" y="42"/>
                  </a:lnTo>
                  <a:lnTo>
                    <a:pt x="200" y="36"/>
                  </a:lnTo>
                  <a:lnTo>
                    <a:pt x="200" y="36"/>
                  </a:lnTo>
                  <a:lnTo>
                    <a:pt x="200" y="30"/>
                  </a:lnTo>
                  <a:lnTo>
                    <a:pt x="204" y="27"/>
                  </a:lnTo>
                  <a:lnTo>
                    <a:pt x="208" y="23"/>
                  </a:lnTo>
                  <a:lnTo>
                    <a:pt x="213" y="23"/>
                  </a:lnTo>
                  <a:lnTo>
                    <a:pt x="213" y="23"/>
                  </a:lnTo>
                  <a:close/>
                  <a:moveTo>
                    <a:pt x="309" y="270"/>
                  </a:moveTo>
                  <a:lnTo>
                    <a:pt x="22" y="270"/>
                  </a:lnTo>
                  <a:lnTo>
                    <a:pt x="22" y="73"/>
                  </a:lnTo>
                  <a:lnTo>
                    <a:pt x="309" y="73"/>
                  </a:lnTo>
                  <a:lnTo>
                    <a:pt x="309" y="270"/>
                  </a:lnTo>
                  <a:close/>
                  <a:moveTo>
                    <a:pt x="294" y="50"/>
                  </a:moveTo>
                  <a:lnTo>
                    <a:pt x="294" y="50"/>
                  </a:lnTo>
                  <a:lnTo>
                    <a:pt x="288" y="48"/>
                  </a:lnTo>
                  <a:lnTo>
                    <a:pt x="284" y="46"/>
                  </a:lnTo>
                  <a:lnTo>
                    <a:pt x="282" y="42"/>
                  </a:lnTo>
                  <a:lnTo>
                    <a:pt x="280" y="36"/>
                  </a:lnTo>
                  <a:lnTo>
                    <a:pt x="280" y="36"/>
                  </a:lnTo>
                  <a:lnTo>
                    <a:pt x="282" y="30"/>
                  </a:lnTo>
                  <a:lnTo>
                    <a:pt x="284" y="27"/>
                  </a:lnTo>
                  <a:lnTo>
                    <a:pt x="288" y="23"/>
                  </a:lnTo>
                  <a:lnTo>
                    <a:pt x="294" y="23"/>
                  </a:lnTo>
                  <a:lnTo>
                    <a:pt x="294" y="23"/>
                  </a:lnTo>
                  <a:lnTo>
                    <a:pt x="300" y="23"/>
                  </a:lnTo>
                  <a:lnTo>
                    <a:pt x="303" y="27"/>
                  </a:lnTo>
                  <a:lnTo>
                    <a:pt x="307" y="30"/>
                  </a:lnTo>
                  <a:lnTo>
                    <a:pt x="309" y="36"/>
                  </a:lnTo>
                  <a:lnTo>
                    <a:pt x="309" y="36"/>
                  </a:lnTo>
                  <a:lnTo>
                    <a:pt x="307" y="42"/>
                  </a:lnTo>
                  <a:lnTo>
                    <a:pt x="303" y="46"/>
                  </a:lnTo>
                  <a:lnTo>
                    <a:pt x="300" y="48"/>
                  </a:lnTo>
                  <a:lnTo>
                    <a:pt x="294" y="50"/>
                  </a:lnTo>
                  <a:lnTo>
                    <a:pt x="294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3" name="Freeform 95">
              <a:extLst>
                <a:ext uri="{FF2B5EF4-FFF2-40B4-BE49-F238E27FC236}">
                  <a16:creationId xmlns:a16="http://schemas.microsoft.com/office/drawing/2014/main" id="{36B7E3CB-0235-4C4A-B5D8-EC8F31415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8188" y="4657726"/>
              <a:ext cx="33338" cy="49213"/>
            </a:xfrm>
            <a:custGeom>
              <a:avLst/>
              <a:gdLst>
                <a:gd name="T0" fmla="*/ 21 w 21"/>
                <a:gd name="T1" fmla="*/ 31 h 31"/>
                <a:gd name="T2" fmla="*/ 0 w 21"/>
                <a:gd name="T3" fmla="*/ 31 h 31"/>
                <a:gd name="T4" fmla="*/ 0 w 21"/>
                <a:gd name="T5" fmla="*/ 0 h 31"/>
                <a:gd name="T6" fmla="*/ 21 w 21"/>
                <a:gd name="T7" fmla="*/ 0 h 31"/>
                <a:gd name="T8" fmla="*/ 21 w 21"/>
                <a:gd name="T9" fmla="*/ 31 h 31"/>
                <a:gd name="T10" fmla="*/ 21 w 21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21" y="31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31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4" name="Freeform 96">
              <a:extLst>
                <a:ext uri="{FF2B5EF4-FFF2-40B4-BE49-F238E27FC236}">
                  <a16:creationId xmlns:a16="http://schemas.microsoft.com/office/drawing/2014/main" id="{8F85870C-E7B4-41FD-8DDB-4D5F21A69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4863" y="4657726"/>
              <a:ext cx="33338" cy="49213"/>
            </a:xfrm>
            <a:custGeom>
              <a:avLst/>
              <a:gdLst>
                <a:gd name="T0" fmla="*/ 21 w 21"/>
                <a:gd name="T1" fmla="*/ 31 h 31"/>
                <a:gd name="T2" fmla="*/ 0 w 21"/>
                <a:gd name="T3" fmla="*/ 31 h 31"/>
                <a:gd name="T4" fmla="*/ 0 w 21"/>
                <a:gd name="T5" fmla="*/ 0 h 31"/>
                <a:gd name="T6" fmla="*/ 21 w 21"/>
                <a:gd name="T7" fmla="*/ 0 h 31"/>
                <a:gd name="T8" fmla="*/ 21 w 21"/>
                <a:gd name="T9" fmla="*/ 31 h 31"/>
                <a:gd name="T10" fmla="*/ 21 w 21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21" y="31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31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5" name="Freeform 97">
              <a:extLst>
                <a:ext uri="{FF2B5EF4-FFF2-40B4-BE49-F238E27FC236}">
                  <a16:creationId xmlns:a16="http://schemas.microsoft.com/office/drawing/2014/main" id="{2FD9E1C8-C475-4205-8248-A52662D73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4713" y="4657726"/>
              <a:ext cx="33338" cy="49213"/>
            </a:xfrm>
            <a:custGeom>
              <a:avLst/>
              <a:gdLst>
                <a:gd name="T0" fmla="*/ 21 w 21"/>
                <a:gd name="T1" fmla="*/ 31 h 31"/>
                <a:gd name="T2" fmla="*/ 0 w 21"/>
                <a:gd name="T3" fmla="*/ 31 h 31"/>
                <a:gd name="T4" fmla="*/ 0 w 21"/>
                <a:gd name="T5" fmla="*/ 0 h 31"/>
                <a:gd name="T6" fmla="*/ 21 w 21"/>
                <a:gd name="T7" fmla="*/ 0 h 31"/>
                <a:gd name="T8" fmla="*/ 21 w 21"/>
                <a:gd name="T9" fmla="*/ 31 h 31"/>
                <a:gd name="T10" fmla="*/ 21 w 21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21" y="31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31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6" name="Freeform 98">
              <a:extLst>
                <a:ext uri="{FF2B5EF4-FFF2-40B4-BE49-F238E27FC236}">
                  <a16:creationId xmlns:a16="http://schemas.microsoft.com/office/drawing/2014/main" id="{9AD73EFD-1BF2-4FC6-98DA-866CC8FB6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4563" y="4657726"/>
              <a:ext cx="30163" cy="49213"/>
            </a:xfrm>
            <a:custGeom>
              <a:avLst/>
              <a:gdLst>
                <a:gd name="T0" fmla="*/ 19 w 19"/>
                <a:gd name="T1" fmla="*/ 31 h 31"/>
                <a:gd name="T2" fmla="*/ 0 w 19"/>
                <a:gd name="T3" fmla="*/ 31 h 31"/>
                <a:gd name="T4" fmla="*/ 0 w 19"/>
                <a:gd name="T5" fmla="*/ 0 h 31"/>
                <a:gd name="T6" fmla="*/ 19 w 19"/>
                <a:gd name="T7" fmla="*/ 0 h 31"/>
                <a:gd name="T8" fmla="*/ 19 w 19"/>
                <a:gd name="T9" fmla="*/ 31 h 31"/>
                <a:gd name="T10" fmla="*/ 19 w 19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1">
                  <a:moveTo>
                    <a:pt x="19" y="31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31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" name="Freeform 99">
              <a:extLst>
                <a:ext uri="{FF2B5EF4-FFF2-40B4-BE49-F238E27FC236}">
                  <a16:creationId xmlns:a16="http://schemas.microsoft.com/office/drawing/2014/main" id="{01453B15-FCFA-446D-AA3C-B912C84B6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1238" y="4657726"/>
              <a:ext cx="33338" cy="49213"/>
            </a:xfrm>
            <a:custGeom>
              <a:avLst/>
              <a:gdLst>
                <a:gd name="T0" fmla="*/ 21 w 21"/>
                <a:gd name="T1" fmla="*/ 31 h 31"/>
                <a:gd name="T2" fmla="*/ 0 w 21"/>
                <a:gd name="T3" fmla="*/ 31 h 31"/>
                <a:gd name="T4" fmla="*/ 0 w 21"/>
                <a:gd name="T5" fmla="*/ 0 h 31"/>
                <a:gd name="T6" fmla="*/ 21 w 21"/>
                <a:gd name="T7" fmla="*/ 0 h 31"/>
                <a:gd name="T8" fmla="*/ 21 w 21"/>
                <a:gd name="T9" fmla="*/ 31 h 31"/>
                <a:gd name="T10" fmla="*/ 21 w 21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31">
                  <a:moveTo>
                    <a:pt x="21" y="31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31"/>
                  </a:lnTo>
                  <a:lnTo>
                    <a:pt x="21" y="3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" name="Freeform 100">
              <a:extLst>
                <a:ext uri="{FF2B5EF4-FFF2-40B4-BE49-F238E27FC236}">
                  <a16:creationId xmlns:a16="http://schemas.microsoft.com/office/drawing/2014/main" id="{04966C94-3D18-4DB8-809F-0B2BC2E36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4548188"/>
              <a:ext cx="49213" cy="33338"/>
            </a:xfrm>
            <a:custGeom>
              <a:avLst/>
              <a:gdLst>
                <a:gd name="T0" fmla="*/ 31 w 31"/>
                <a:gd name="T1" fmla="*/ 21 h 21"/>
                <a:gd name="T2" fmla="*/ 0 w 31"/>
                <a:gd name="T3" fmla="*/ 21 h 21"/>
                <a:gd name="T4" fmla="*/ 0 w 31"/>
                <a:gd name="T5" fmla="*/ 0 h 21"/>
                <a:gd name="T6" fmla="*/ 31 w 31"/>
                <a:gd name="T7" fmla="*/ 0 h 21"/>
                <a:gd name="T8" fmla="*/ 31 w 31"/>
                <a:gd name="T9" fmla="*/ 21 h 21"/>
                <a:gd name="T10" fmla="*/ 31 w 31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1">
                  <a:moveTo>
                    <a:pt x="31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21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" name="Freeform 101">
              <a:extLst>
                <a:ext uri="{FF2B5EF4-FFF2-40B4-BE49-F238E27FC236}">
                  <a16:creationId xmlns:a16="http://schemas.microsoft.com/office/drawing/2014/main" id="{136EDC8D-7D28-49A0-9E2D-562B6591D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4478338"/>
              <a:ext cx="49213" cy="33338"/>
            </a:xfrm>
            <a:custGeom>
              <a:avLst/>
              <a:gdLst>
                <a:gd name="T0" fmla="*/ 31 w 31"/>
                <a:gd name="T1" fmla="*/ 21 h 21"/>
                <a:gd name="T2" fmla="*/ 0 w 31"/>
                <a:gd name="T3" fmla="*/ 21 h 21"/>
                <a:gd name="T4" fmla="*/ 0 w 31"/>
                <a:gd name="T5" fmla="*/ 0 h 21"/>
                <a:gd name="T6" fmla="*/ 31 w 31"/>
                <a:gd name="T7" fmla="*/ 0 h 21"/>
                <a:gd name="T8" fmla="*/ 31 w 31"/>
                <a:gd name="T9" fmla="*/ 21 h 21"/>
                <a:gd name="T10" fmla="*/ 31 w 31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1">
                  <a:moveTo>
                    <a:pt x="31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21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" name="Freeform 102">
              <a:extLst>
                <a:ext uri="{FF2B5EF4-FFF2-40B4-BE49-F238E27FC236}">
                  <a16:creationId xmlns:a16="http://schemas.microsoft.com/office/drawing/2014/main" id="{0DBA6869-D796-4E71-B31F-FB7071204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775" y="4411663"/>
              <a:ext cx="49213" cy="33338"/>
            </a:xfrm>
            <a:custGeom>
              <a:avLst/>
              <a:gdLst>
                <a:gd name="T0" fmla="*/ 31 w 31"/>
                <a:gd name="T1" fmla="*/ 21 h 21"/>
                <a:gd name="T2" fmla="*/ 0 w 31"/>
                <a:gd name="T3" fmla="*/ 21 h 21"/>
                <a:gd name="T4" fmla="*/ 0 w 31"/>
                <a:gd name="T5" fmla="*/ 0 h 21"/>
                <a:gd name="T6" fmla="*/ 31 w 31"/>
                <a:gd name="T7" fmla="*/ 0 h 21"/>
                <a:gd name="T8" fmla="*/ 31 w 31"/>
                <a:gd name="T9" fmla="*/ 21 h 21"/>
                <a:gd name="T10" fmla="*/ 31 w 31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1">
                  <a:moveTo>
                    <a:pt x="31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21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rgbClr val="4249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4A7FE8B-2743-4AAF-A96E-F3D8A6247E0D}"/>
              </a:ext>
            </a:extLst>
          </p:cNvPr>
          <p:cNvGrpSpPr/>
          <p:nvPr/>
        </p:nvGrpSpPr>
        <p:grpSpPr>
          <a:xfrm>
            <a:off x="8632687" y="4603758"/>
            <a:ext cx="771225" cy="755526"/>
            <a:chOff x="6929438" y="3413126"/>
            <a:chExt cx="517525" cy="514350"/>
          </a:xfrm>
        </p:grpSpPr>
        <p:sp>
          <p:nvSpPr>
            <p:cNvPr id="62" name="Freeform 264">
              <a:extLst>
                <a:ext uri="{FF2B5EF4-FFF2-40B4-BE49-F238E27FC236}">
                  <a16:creationId xmlns:a16="http://schemas.microsoft.com/office/drawing/2014/main" id="{C75D4283-2A55-4E11-A265-69763B5F9F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9438" y="3413126"/>
              <a:ext cx="517525" cy="461963"/>
            </a:xfrm>
            <a:custGeom>
              <a:avLst/>
              <a:gdLst>
                <a:gd name="T0" fmla="*/ 10 w 326"/>
                <a:gd name="T1" fmla="*/ 0 h 291"/>
                <a:gd name="T2" fmla="*/ 6 w 326"/>
                <a:gd name="T3" fmla="*/ 2 h 291"/>
                <a:gd name="T4" fmla="*/ 0 w 326"/>
                <a:gd name="T5" fmla="*/ 8 h 291"/>
                <a:gd name="T6" fmla="*/ 0 w 326"/>
                <a:gd name="T7" fmla="*/ 282 h 291"/>
                <a:gd name="T8" fmla="*/ 0 w 326"/>
                <a:gd name="T9" fmla="*/ 286 h 291"/>
                <a:gd name="T10" fmla="*/ 6 w 326"/>
                <a:gd name="T11" fmla="*/ 291 h 291"/>
                <a:gd name="T12" fmla="*/ 67 w 326"/>
                <a:gd name="T13" fmla="*/ 291 h 291"/>
                <a:gd name="T14" fmla="*/ 19 w 326"/>
                <a:gd name="T15" fmla="*/ 270 h 291"/>
                <a:gd name="T16" fmla="*/ 307 w 326"/>
                <a:gd name="T17" fmla="*/ 73 h 291"/>
                <a:gd name="T18" fmla="*/ 255 w 326"/>
                <a:gd name="T19" fmla="*/ 270 h 291"/>
                <a:gd name="T20" fmla="*/ 317 w 326"/>
                <a:gd name="T21" fmla="*/ 291 h 291"/>
                <a:gd name="T22" fmla="*/ 320 w 326"/>
                <a:gd name="T23" fmla="*/ 291 h 291"/>
                <a:gd name="T24" fmla="*/ 326 w 326"/>
                <a:gd name="T25" fmla="*/ 286 h 291"/>
                <a:gd name="T26" fmla="*/ 326 w 326"/>
                <a:gd name="T27" fmla="*/ 11 h 291"/>
                <a:gd name="T28" fmla="*/ 326 w 326"/>
                <a:gd name="T29" fmla="*/ 8 h 291"/>
                <a:gd name="T30" fmla="*/ 320 w 326"/>
                <a:gd name="T31" fmla="*/ 2 h 291"/>
                <a:gd name="T32" fmla="*/ 317 w 326"/>
                <a:gd name="T33" fmla="*/ 0 h 291"/>
                <a:gd name="T34" fmla="*/ 211 w 326"/>
                <a:gd name="T35" fmla="*/ 52 h 291"/>
                <a:gd name="T36" fmla="*/ 202 w 326"/>
                <a:gd name="T37" fmla="*/ 46 h 291"/>
                <a:gd name="T38" fmla="*/ 198 w 326"/>
                <a:gd name="T39" fmla="*/ 36 h 291"/>
                <a:gd name="T40" fmla="*/ 198 w 326"/>
                <a:gd name="T41" fmla="*/ 31 h 291"/>
                <a:gd name="T42" fmla="*/ 205 w 326"/>
                <a:gd name="T43" fmla="*/ 25 h 291"/>
                <a:gd name="T44" fmla="*/ 211 w 326"/>
                <a:gd name="T45" fmla="*/ 23 h 291"/>
                <a:gd name="T46" fmla="*/ 221 w 326"/>
                <a:gd name="T47" fmla="*/ 27 h 291"/>
                <a:gd name="T48" fmla="*/ 225 w 326"/>
                <a:gd name="T49" fmla="*/ 36 h 291"/>
                <a:gd name="T50" fmla="*/ 225 w 326"/>
                <a:gd name="T51" fmla="*/ 42 h 291"/>
                <a:gd name="T52" fmla="*/ 217 w 326"/>
                <a:gd name="T53" fmla="*/ 50 h 291"/>
                <a:gd name="T54" fmla="*/ 211 w 326"/>
                <a:gd name="T55" fmla="*/ 52 h 291"/>
                <a:gd name="T56" fmla="*/ 251 w 326"/>
                <a:gd name="T57" fmla="*/ 52 h 291"/>
                <a:gd name="T58" fmla="*/ 242 w 326"/>
                <a:gd name="T59" fmla="*/ 46 h 291"/>
                <a:gd name="T60" fmla="*/ 238 w 326"/>
                <a:gd name="T61" fmla="*/ 36 h 291"/>
                <a:gd name="T62" fmla="*/ 238 w 326"/>
                <a:gd name="T63" fmla="*/ 31 h 291"/>
                <a:gd name="T64" fmla="*/ 246 w 326"/>
                <a:gd name="T65" fmla="*/ 25 h 291"/>
                <a:gd name="T66" fmla="*/ 251 w 326"/>
                <a:gd name="T67" fmla="*/ 23 h 291"/>
                <a:gd name="T68" fmla="*/ 261 w 326"/>
                <a:gd name="T69" fmla="*/ 27 h 291"/>
                <a:gd name="T70" fmla="*/ 265 w 326"/>
                <a:gd name="T71" fmla="*/ 36 h 291"/>
                <a:gd name="T72" fmla="*/ 265 w 326"/>
                <a:gd name="T73" fmla="*/ 42 h 291"/>
                <a:gd name="T74" fmla="*/ 257 w 326"/>
                <a:gd name="T75" fmla="*/ 50 h 291"/>
                <a:gd name="T76" fmla="*/ 251 w 326"/>
                <a:gd name="T77" fmla="*/ 52 h 291"/>
                <a:gd name="T78" fmla="*/ 292 w 326"/>
                <a:gd name="T79" fmla="*/ 52 h 291"/>
                <a:gd name="T80" fmla="*/ 282 w 326"/>
                <a:gd name="T81" fmla="*/ 46 h 291"/>
                <a:gd name="T82" fmla="*/ 278 w 326"/>
                <a:gd name="T83" fmla="*/ 36 h 291"/>
                <a:gd name="T84" fmla="*/ 280 w 326"/>
                <a:gd name="T85" fmla="*/ 31 h 291"/>
                <a:gd name="T86" fmla="*/ 288 w 326"/>
                <a:gd name="T87" fmla="*/ 25 h 291"/>
                <a:gd name="T88" fmla="*/ 292 w 326"/>
                <a:gd name="T89" fmla="*/ 23 h 291"/>
                <a:gd name="T90" fmla="*/ 301 w 326"/>
                <a:gd name="T91" fmla="*/ 27 h 291"/>
                <a:gd name="T92" fmla="*/ 307 w 326"/>
                <a:gd name="T93" fmla="*/ 36 h 291"/>
                <a:gd name="T94" fmla="*/ 305 w 326"/>
                <a:gd name="T95" fmla="*/ 42 h 291"/>
                <a:gd name="T96" fmla="*/ 297 w 326"/>
                <a:gd name="T97" fmla="*/ 50 h 291"/>
                <a:gd name="T98" fmla="*/ 292 w 326"/>
                <a:gd name="T99" fmla="*/ 5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6" h="291">
                  <a:moveTo>
                    <a:pt x="317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0" y="286"/>
                  </a:lnTo>
                  <a:lnTo>
                    <a:pt x="2" y="289"/>
                  </a:lnTo>
                  <a:lnTo>
                    <a:pt x="6" y="291"/>
                  </a:lnTo>
                  <a:lnTo>
                    <a:pt x="10" y="291"/>
                  </a:lnTo>
                  <a:lnTo>
                    <a:pt x="67" y="291"/>
                  </a:lnTo>
                  <a:lnTo>
                    <a:pt x="67" y="270"/>
                  </a:lnTo>
                  <a:lnTo>
                    <a:pt x="19" y="270"/>
                  </a:lnTo>
                  <a:lnTo>
                    <a:pt x="19" y="73"/>
                  </a:lnTo>
                  <a:lnTo>
                    <a:pt x="307" y="73"/>
                  </a:lnTo>
                  <a:lnTo>
                    <a:pt x="307" y="270"/>
                  </a:lnTo>
                  <a:lnTo>
                    <a:pt x="255" y="270"/>
                  </a:lnTo>
                  <a:lnTo>
                    <a:pt x="255" y="291"/>
                  </a:lnTo>
                  <a:lnTo>
                    <a:pt x="317" y="291"/>
                  </a:lnTo>
                  <a:lnTo>
                    <a:pt x="317" y="291"/>
                  </a:lnTo>
                  <a:lnTo>
                    <a:pt x="320" y="291"/>
                  </a:lnTo>
                  <a:lnTo>
                    <a:pt x="324" y="289"/>
                  </a:lnTo>
                  <a:lnTo>
                    <a:pt x="326" y="286"/>
                  </a:lnTo>
                  <a:lnTo>
                    <a:pt x="326" y="282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26" y="8"/>
                  </a:lnTo>
                  <a:lnTo>
                    <a:pt x="324" y="4"/>
                  </a:lnTo>
                  <a:lnTo>
                    <a:pt x="320" y="2"/>
                  </a:lnTo>
                  <a:lnTo>
                    <a:pt x="317" y="0"/>
                  </a:lnTo>
                  <a:lnTo>
                    <a:pt x="317" y="0"/>
                  </a:lnTo>
                  <a:close/>
                  <a:moveTo>
                    <a:pt x="211" y="52"/>
                  </a:moveTo>
                  <a:lnTo>
                    <a:pt x="211" y="52"/>
                  </a:lnTo>
                  <a:lnTo>
                    <a:pt x="205" y="50"/>
                  </a:lnTo>
                  <a:lnTo>
                    <a:pt x="202" y="46"/>
                  </a:lnTo>
                  <a:lnTo>
                    <a:pt x="198" y="42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8" y="31"/>
                  </a:lnTo>
                  <a:lnTo>
                    <a:pt x="202" y="27"/>
                  </a:lnTo>
                  <a:lnTo>
                    <a:pt x="205" y="25"/>
                  </a:lnTo>
                  <a:lnTo>
                    <a:pt x="211" y="23"/>
                  </a:lnTo>
                  <a:lnTo>
                    <a:pt x="211" y="23"/>
                  </a:lnTo>
                  <a:lnTo>
                    <a:pt x="217" y="25"/>
                  </a:lnTo>
                  <a:lnTo>
                    <a:pt x="221" y="27"/>
                  </a:lnTo>
                  <a:lnTo>
                    <a:pt x="225" y="31"/>
                  </a:lnTo>
                  <a:lnTo>
                    <a:pt x="225" y="36"/>
                  </a:lnTo>
                  <a:lnTo>
                    <a:pt x="225" y="36"/>
                  </a:lnTo>
                  <a:lnTo>
                    <a:pt x="225" y="42"/>
                  </a:lnTo>
                  <a:lnTo>
                    <a:pt x="221" y="46"/>
                  </a:lnTo>
                  <a:lnTo>
                    <a:pt x="217" y="50"/>
                  </a:lnTo>
                  <a:lnTo>
                    <a:pt x="211" y="52"/>
                  </a:lnTo>
                  <a:lnTo>
                    <a:pt x="211" y="52"/>
                  </a:lnTo>
                  <a:close/>
                  <a:moveTo>
                    <a:pt x="251" y="52"/>
                  </a:moveTo>
                  <a:lnTo>
                    <a:pt x="251" y="52"/>
                  </a:lnTo>
                  <a:lnTo>
                    <a:pt x="246" y="50"/>
                  </a:lnTo>
                  <a:lnTo>
                    <a:pt x="242" y="46"/>
                  </a:lnTo>
                  <a:lnTo>
                    <a:pt x="238" y="42"/>
                  </a:lnTo>
                  <a:lnTo>
                    <a:pt x="238" y="36"/>
                  </a:lnTo>
                  <a:lnTo>
                    <a:pt x="238" y="36"/>
                  </a:lnTo>
                  <a:lnTo>
                    <a:pt x="238" y="31"/>
                  </a:lnTo>
                  <a:lnTo>
                    <a:pt x="242" y="27"/>
                  </a:lnTo>
                  <a:lnTo>
                    <a:pt x="246" y="25"/>
                  </a:lnTo>
                  <a:lnTo>
                    <a:pt x="251" y="23"/>
                  </a:lnTo>
                  <a:lnTo>
                    <a:pt x="251" y="23"/>
                  </a:lnTo>
                  <a:lnTo>
                    <a:pt x="257" y="25"/>
                  </a:lnTo>
                  <a:lnTo>
                    <a:pt x="261" y="27"/>
                  </a:lnTo>
                  <a:lnTo>
                    <a:pt x="265" y="31"/>
                  </a:lnTo>
                  <a:lnTo>
                    <a:pt x="265" y="36"/>
                  </a:lnTo>
                  <a:lnTo>
                    <a:pt x="265" y="36"/>
                  </a:lnTo>
                  <a:lnTo>
                    <a:pt x="265" y="42"/>
                  </a:lnTo>
                  <a:lnTo>
                    <a:pt x="261" y="46"/>
                  </a:lnTo>
                  <a:lnTo>
                    <a:pt x="257" y="50"/>
                  </a:lnTo>
                  <a:lnTo>
                    <a:pt x="251" y="52"/>
                  </a:lnTo>
                  <a:lnTo>
                    <a:pt x="251" y="52"/>
                  </a:lnTo>
                  <a:close/>
                  <a:moveTo>
                    <a:pt x="292" y="52"/>
                  </a:moveTo>
                  <a:lnTo>
                    <a:pt x="292" y="52"/>
                  </a:lnTo>
                  <a:lnTo>
                    <a:pt x="288" y="50"/>
                  </a:lnTo>
                  <a:lnTo>
                    <a:pt x="282" y="46"/>
                  </a:lnTo>
                  <a:lnTo>
                    <a:pt x="280" y="42"/>
                  </a:lnTo>
                  <a:lnTo>
                    <a:pt x="278" y="36"/>
                  </a:lnTo>
                  <a:lnTo>
                    <a:pt x="278" y="36"/>
                  </a:lnTo>
                  <a:lnTo>
                    <a:pt x="280" y="31"/>
                  </a:lnTo>
                  <a:lnTo>
                    <a:pt x="282" y="27"/>
                  </a:lnTo>
                  <a:lnTo>
                    <a:pt x="288" y="25"/>
                  </a:lnTo>
                  <a:lnTo>
                    <a:pt x="292" y="23"/>
                  </a:lnTo>
                  <a:lnTo>
                    <a:pt x="292" y="23"/>
                  </a:lnTo>
                  <a:lnTo>
                    <a:pt x="297" y="25"/>
                  </a:lnTo>
                  <a:lnTo>
                    <a:pt x="301" y="27"/>
                  </a:lnTo>
                  <a:lnTo>
                    <a:pt x="305" y="31"/>
                  </a:lnTo>
                  <a:lnTo>
                    <a:pt x="307" y="36"/>
                  </a:lnTo>
                  <a:lnTo>
                    <a:pt x="307" y="36"/>
                  </a:lnTo>
                  <a:lnTo>
                    <a:pt x="305" y="42"/>
                  </a:lnTo>
                  <a:lnTo>
                    <a:pt x="301" y="46"/>
                  </a:lnTo>
                  <a:lnTo>
                    <a:pt x="297" y="50"/>
                  </a:lnTo>
                  <a:lnTo>
                    <a:pt x="292" y="52"/>
                  </a:lnTo>
                  <a:lnTo>
                    <a:pt x="292" y="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3" name="Freeform 265">
              <a:extLst>
                <a:ext uri="{FF2B5EF4-FFF2-40B4-BE49-F238E27FC236}">
                  <a16:creationId xmlns:a16="http://schemas.microsoft.com/office/drawing/2014/main" id="{BAB1FB4C-B1B5-442D-A500-78399BB91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638" y="3629026"/>
              <a:ext cx="165100" cy="88900"/>
            </a:xfrm>
            <a:custGeom>
              <a:avLst/>
              <a:gdLst>
                <a:gd name="T0" fmla="*/ 104 w 104"/>
                <a:gd name="T1" fmla="*/ 25 h 56"/>
                <a:gd name="T2" fmla="*/ 77 w 104"/>
                <a:gd name="T3" fmla="*/ 0 h 56"/>
                <a:gd name="T4" fmla="*/ 0 w 104"/>
                <a:gd name="T5" fmla="*/ 33 h 56"/>
                <a:gd name="T6" fmla="*/ 27 w 104"/>
                <a:gd name="T7" fmla="*/ 56 h 56"/>
                <a:gd name="T8" fmla="*/ 104 w 104"/>
                <a:gd name="T9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6">
                  <a:moveTo>
                    <a:pt x="104" y="25"/>
                  </a:moveTo>
                  <a:lnTo>
                    <a:pt x="77" y="0"/>
                  </a:lnTo>
                  <a:lnTo>
                    <a:pt x="0" y="33"/>
                  </a:lnTo>
                  <a:lnTo>
                    <a:pt x="27" y="56"/>
                  </a:lnTo>
                  <a:lnTo>
                    <a:pt x="104" y="25"/>
                  </a:lnTo>
                  <a:close/>
                </a:path>
              </a:pathLst>
            </a:custGeom>
            <a:solidFill>
              <a:srgbClr val="C7D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4" name="Freeform 266">
              <a:extLst>
                <a:ext uri="{FF2B5EF4-FFF2-40B4-BE49-F238E27FC236}">
                  <a16:creationId xmlns:a16="http://schemas.microsoft.com/office/drawing/2014/main" id="{2767A034-1EA3-4AED-B779-03CC313C4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550" y="3622676"/>
              <a:ext cx="165100" cy="92075"/>
            </a:xfrm>
            <a:custGeom>
              <a:avLst/>
              <a:gdLst>
                <a:gd name="T0" fmla="*/ 104 w 104"/>
                <a:gd name="T1" fmla="*/ 31 h 58"/>
                <a:gd name="T2" fmla="*/ 25 w 104"/>
                <a:gd name="T3" fmla="*/ 0 h 58"/>
                <a:gd name="T4" fmla="*/ 0 w 104"/>
                <a:gd name="T5" fmla="*/ 27 h 58"/>
                <a:gd name="T6" fmla="*/ 77 w 104"/>
                <a:gd name="T7" fmla="*/ 58 h 58"/>
                <a:gd name="T8" fmla="*/ 104 w 104"/>
                <a:gd name="T9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8">
                  <a:moveTo>
                    <a:pt x="104" y="31"/>
                  </a:moveTo>
                  <a:lnTo>
                    <a:pt x="25" y="0"/>
                  </a:lnTo>
                  <a:lnTo>
                    <a:pt x="0" y="27"/>
                  </a:lnTo>
                  <a:lnTo>
                    <a:pt x="77" y="58"/>
                  </a:lnTo>
                  <a:lnTo>
                    <a:pt x="104" y="31"/>
                  </a:lnTo>
                  <a:close/>
                </a:path>
              </a:pathLst>
            </a:custGeom>
            <a:solidFill>
              <a:srgbClr val="C7D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5" name="Freeform 267">
              <a:extLst>
                <a:ext uri="{FF2B5EF4-FFF2-40B4-BE49-F238E27FC236}">
                  <a16:creationId xmlns:a16="http://schemas.microsoft.com/office/drawing/2014/main" id="{D0392B3F-5FC1-42B6-B0D0-6C0BA3CFA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4550" y="3787776"/>
              <a:ext cx="122238" cy="139700"/>
            </a:xfrm>
            <a:custGeom>
              <a:avLst/>
              <a:gdLst>
                <a:gd name="T0" fmla="*/ 0 w 77"/>
                <a:gd name="T1" fmla="*/ 0 h 88"/>
                <a:gd name="T2" fmla="*/ 0 w 77"/>
                <a:gd name="T3" fmla="*/ 88 h 88"/>
                <a:gd name="T4" fmla="*/ 77 w 77"/>
                <a:gd name="T5" fmla="*/ 55 h 88"/>
                <a:gd name="T6" fmla="*/ 77 w 77"/>
                <a:gd name="T7" fmla="*/ 9 h 88"/>
                <a:gd name="T8" fmla="*/ 33 w 77"/>
                <a:gd name="T9" fmla="*/ 29 h 88"/>
                <a:gd name="T10" fmla="*/ 0 w 77"/>
                <a:gd name="T1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88">
                  <a:moveTo>
                    <a:pt x="0" y="0"/>
                  </a:moveTo>
                  <a:lnTo>
                    <a:pt x="0" y="88"/>
                  </a:lnTo>
                  <a:lnTo>
                    <a:pt x="77" y="55"/>
                  </a:lnTo>
                  <a:lnTo>
                    <a:pt x="77" y="9"/>
                  </a:lnTo>
                  <a:lnTo>
                    <a:pt x="33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C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6" name="Freeform 268">
              <a:extLst>
                <a:ext uri="{FF2B5EF4-FFF2-40B4-BE49-F238E27FC236}">
                  <a16:creationId xmlns:a16="http://schemas.microsoft.com/office/drawing/2014/main" id="{A7900B30-6C7C-4254-A02E-F3D4DC296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7250" y="3725863"/>
              <a:ext cx="163513" cy="88900"/>
            </a:xfrm>
            <a:custGeom>
              <a:avLst/>
              <a:gdLst>
                <a:gd name="T0" fmla="*/ 0 w 103"/>
                <a:gd name="T1" fmla="*/ 31 h 56"/>
                <a:gd name="T2" fmla="*/ 27 w 103"/>
                <a:gd name="T3" fmla="*/ 56 h 56"/>
                <a:gd name="T4" fmla="*/ 103 w 103"/>
                <a:gd name="T5" fmla="*/ 25 h 56"/>
                <a:gd name="T6" fmla="*/ 76 w 103"/>
                <a:gd name="T7" fmla="*/ 0 h 56"/>
                <a:gd name="T8" fmla="*/ 0 w 103"/>
                <a:gd name="T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56">
                  <a:moveTo>
                    <a:pt x="0" y="31"/>
                  </a:moveTo>
                  <a:lnTo>
                    <a:pt x="27" y="56"/>
                  </a:lnTo>
                  <a:lnTo>
                    <a:pt x="103" y="25"/>
                  </a:lnTo>
                  <a:lnTo>
                    <a:pt x="76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C7D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7" name="Freeform 269">
              <a:extLst>
                <a:ext uri="{FF2B5EF4-FFF2-40B4-BE49-F238E27FC236}">
                  <a16:creationId xmlns:a16="http://schemas.microsoft.com/office/drawing/2014/main" id="{18C5DC5D-D924-4AE0-BE67-6A3B84585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4850" y="3795713"/>
              <a:ext cx="122238" cy="131763"/>
            </a:xfrm>
            <a:custGeom>
              <a:avLst/>
              <a:gdLst>
                <a:gd name="T0" fmla="*/ 0 w 77"/>
                <a:gd name="T1" fmla="*/ 8 h 83"/>
                <a:gd name="T2" fmla="*/ 0 w 77"/>
                <a:gd name="T3" fmla="*/ 50 h 83"/>
                <a:gd name="T4" fmla="*/ 77 w 77"/>
                <a:gd name="T5" fmla="*/ 83 h 83"/>
                <a:gd name="T6" fmla="*/ 77 w 77"/>
                <a:gd name="T7" fmla="*/ 0 h 83"/>
                <a:gd name="T8" fmla="*/ 48 w 77"/>
                <a:gd name="T9" fmla="*/ 27 h 83"/>
                <a:gd name="T10" fmla="*/ 0 w 77"/>
                <a:gd name="T11" fmla="*/ 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83">
                  <a:moveTo>
                    <a:pt x="0" y="8"/>
                  </a:moveTo>
                  <a:lnTo>
                    <a:pt x="0" y="50"/>
                  </a:lnTo>
                  <a:lnTo>
                    <a:pt x="77" y="83"/>
                  </a:lnTo>
                  <a:lnTo>
                    <a:pt x="77" y="0"/>
                  </a:lnTo>
                  <a:lnTo>
                    <a:pt x="48" y="2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7D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8" name="Freeform 270">
              <a:extLst>
                <a:ext uri="{FF2B5EF4-FFF2-40B4-BE49-F238E27FC236}">
                  <a16:creationId xmlns:a16="http://schemas.microsoft.com/office/drawing/2014/main" id="{15A11E53-FE46-4B20-AE96-546E94DA4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5638" y="3732213"/>
              <a:ext cx="165100" cy="88900"/>
            </a:xfrm>
            <a:custGeom>
              <a:avLst/>
              <a:gdLst>
                <a:gd name="T0" fmla="*/ 104 w 104"/>
                <a:gd name="T1" fmla="*/ 31 h 56"/>
                <a:gd name="T2" fmla="*/ 25 w 104"/>
                <a:gd name="T3" fmla="*/ 0 h 56"/>
                <a:gd name="T4" fmla="*/ 0 w 104"/>
                <a:gd name="T5" fmla="*/ 25 h 56"/>
                <a:gd name="T6" fmla="*/ 77 w 104"/>
                <a:gd name="T7" fmla="*/ 56 h 56"/>
                <a:gd name="T8" fmla="*/ 104 w 104"/>
                <a:gd name="T9" fmla="*/ 3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6">
                  <a:moveTo>
                    <a:pt x="104" y="31"/>
                  </a:moveTo>
                  <a:lnTo>
                    <a:pt x="25" y="0"/>
                  </a:lnTo>
                  <a:lnTo>
                    <a:pt x="0" y="25"/>
                  </a:lnTo>
                  <a:lnTo>
                    <a:pt x="77" y="56"/>
                  </a:lnTo>
                  <a:lnTo>
                    <a:pt x="104" y="31"/>
                  </a:lnTo>
                  <a:close/>
                </a:path>
              </a:pathLst>
            </a:custGeom>
            <a:solidFill>
              <a:srgbClr val="C7D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grpSp>
        <p:nvGrpSpPr>
          <p:cNvPr id="69" name="Group 100">
            <a:extLst>
              <a:ext uri="{FF2B5EF4-FFF2-40B4-BE49-F238E27FC236}">
                <a16:creationId xmlns:a16="http://schemas.microsoft.com/office/drawing/2014/main" id="{F07D58A1-FA0B-FB43-82CE-2FFB38F07B6F}"/>
              </a:ext>
            </a:extLst>
          </p:cNvPr>
          <p:cNvGrpSpPr/>
          <p:nvPr/>
        </p:nvGrpSpPr>
        <p:grpSpPr>
          <a:xfrm>
            <a:off x="576636" y="4585505"/>
            <a:ext cx="1168154" cy="833094"/>
            <a:chOff x="3992609" y="2719553"/>
            <a:chExt cx="653322" cy="518963"/>
          </a:xfrm>
        </p:grpSpPr>
        <p:grpSp>
          <p:nvGrpSpPr>
            <p:cNvPr id="70" name="Group 95">
              <a:extLst>
                <a:ext uri="{FF2B5EF4-FFF2-40B4-BE49-F238E27FC236}">
                  <a16:creationId xmlns:a16="http://schemas.microsoft.com/office/drawing/2014/main" id="{0FBD3B23-961B-0541-A310-82FD2C3B891E}"/>
                </a:ext>
              </a:extLst>
            </p:cNvPr>
            <p:cNvGrpSpPr/>
            <p:nvPr/>
          </p:nvGrpSpPr>
          <p:grpSpPr>
            <a:xfrm>
              <a:off x="3992609" y="2719553"/>
              <a:ext cx="653322" cy="518963"/>
              <a:chOff x="3992609" y="2719553"/>
              <a:chExt cx="653322" cy="518963"/>
            </a:xfrm>
          </p:grpSpPr>
          <p:sp>
            <p:nvSpPr>
              <p:cNvPr id="73" name="Freeform 118">
                <a:extLst>
                  <a:ext uri="{FF2B5EF4-FFF2-40B4-BE49-F238E27FC236}">
                    <a16:creationId xmlns:a16="http://schemas.microsoft.com/office/drawing/2014/main" id="{9DB81F09-279C-A143-B741-9A53086972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92609" y="2858950"/>
                <a:ext cx="154513" cy="100770"/>
              </a:xfrm>
              <a:custGeom>
                <a:avLst/>
                <a:gdLst>
                  <a:gd name="T0" fmla="*/ 92 w 92"/>
                  <a:gd name="T1" fmla="*/ 22 h 60"/>
                  <a:gd name="T2" fmla="*/ 58 w 92"/>
                  <a:gd name="T3" fmla="*/ 22 h 60"/>
                  <a:gd name="T4" fmla="*/ 58 w 92"/>
                  <a:gd name="T5" fmla="*/ 22 h 60"/>
                  <a:gd name="T6" fmla="*/ 55 w 92"/>
                  <a:gd name="T7" fmla="*/ 13 h 60"/>
                  <a:gd name="T8" fmla="*/ 49 w 92"/>
                  <a:gd name="T9" fmla="*/ 5 h 60"/>
                  <a:gd name="T10" fmla="*/ 40 w 92"/>
                  <a:gd name="T11" fmla="*/ 2 h 60"/>
                  <a:gd name="T12" fmla="*/ 31 w 92"/>
                  <a:gd name="T13" fmla="*/ 0 h 60"/>
                  <a:gd name="T14" fmla="*/ 31 w 92"/>
                  <a:gd name="T15" fmla="*/ 0 h 60"/>
                  <a:gd name="T16" fmla="*/ 24 w 92"/>
                  <a:gd name="T17" fmla="*/ 0 h 60"/>
                  <a:gd name="T18" fmla="*/ 18 w 92"/>
                  <a:gd name="T19" fmla="*/ 2 h 60"/>
                  <a:gd name="T20" fmla="*/ 13 w 92"/>
                  <a:gd name="T21" fmla="*/ 5 h 60"/>
                  <a:gd name="T22" fmla="*/ 9 w 92"/>
                  <a:gd name="T23" fmla="*/ 9 h 60"/>
                  <a:gd name="T24" fmla="*/ 5 w 92"/>
                  <a:gd name="T25" fmla="*/ 13 h 60"/>
                  <a:gd name="T26" fmla="*/ 2 w 92"/>
                  <a:gd name="T27" fmla="*/ 18 h 60"/>
                  <a:gd name="T28" fmla="*/ 0 w 92"/>
                  <a:gd name="T29" fmla="*/ 24 h 60"/>
                  <a:gd name="T30" fmla="*/ 0 w 92"/>
                  <a:gd name="T31" fmla="*/ 31 h 60"/>
                  <a:gd name="T32" fmla="*/ 0 w 92"/>
                  <a:gd name="T33" fmla="*/ 31 h 60"/>
                  <a:gd name="T34" fmla="*/ 0 w 92"/>
                  <a:gd name="T35" fmla="*/ 37 h 60"/>
                  <a:gd name="T36" fmla="*/ 2 w 92"/>
                  <a:gd name="T37" fmla="*/ 42 h 60"/>
                  <a:gd name="T38" fmla="*/ 5 w 92"/>
                  <a:gd name="T39" fmla="*/ 48 h 60"/>
                  <a:gd name="T40" fmla="*/ 9 w 92"/>
                  <a:gd name="T41" fmla="*/ 51 h 60"/>
                  <a:gd name="T42" fmla="*/ 13 w 92"/>
                  <a:gd name="T43" fmla="*/ 55 h 60"/>
                  <a:gd name="T44" fmla="*/ 18 w 92"/>
                  <a:gd name="T45" fmla="*/ 59 h 60"/>
                  <a:gd name="T46" fmla="*/ 24 w 92"/>
                  <a:gd name="T47" fmla="*/ 60 h 60"/>
                  <a:gd name="T48" fmla="*/ 31 w 92"/>
                  <a:gd name="T49" fmla="*/ 60 h 60"/>
                  <a:gd name="T50" fmla="*/ 31 w 92"/>
                  <a:gd name="T51" fmla="*/ 60 h 60"/>
                  <a:gd name="T52" fmla="*/ 40 w 92"/>
                  <a:gd name="T53" fmla="*/ 59 h 60"/>
                  <a:gd name="T54" fmla="*/ 49 w 92"/>
                  <a:gd name="T55" fmla="*/ 55 h 60"/>
                  <a:gd name="T56" fmla="*/ 55 w 92"/>
                  <a:gd name="T57" fmla="*/ 48 h 60"/>
                  <a:gd name="T58" fmla="*/ 58 w 92"/>
                  <a:gd name="T59" fmla="*/ 38 h 60"/>
                  <a:gd name="T60" fmla="*/ 92 w 92"/>
                  <a:gd name="T61" fmla="*/ 38 h 60"/>
                  <a:gd name="T62" fmla="*/ 92 w 92"/>
                  <a:gd name="T63" fmla="*/ 22 h 60"/>
                  <a:gd name="T64" fmla="*/ 31 w 92"/>
                  <a:gd name="T65" fmla="*/ 44 h 60"/>
                  <a:gd name="T66" fmla="*/ 31 w 92"/>
                  <a:gd name="T67" fmla="*/ 44 h 60"/>
                  <a:gd name="T68" fmla="*/ 24 w 92"/>
                  <a:gd name="T69" fmla="*/ 44 h 60"/>
                  <a:gd name="T70" fmla="*/ 20 w 92"/>
                  <a:gd name="T71" fmla="*/ 40 h 60"/>
                  <a:gd name="T72" fmla="*/ 16 w 92"/>
                  <a:gd name="T73" fmla="*/ 37 h 60"/>
                  <a:gd name="T74" fmla="*/ 16 w 92"/>
                  <a:gd name="T75" fmla="*/ 31 h 60"/>
                  <a:gd name="T76" fmla="*/ 16 w 92"/>
                  <a:gd name="T77" fmla="*/ 31 h 60"/>
                  <a:gd name="T78" fmla="*/ 16 w 92"/>
                  <a:gd name="T79" fmla="*/ 26 h 60"/>
                  <a:gd name="T80" fmla="*/ 20 w 92"/>
                  <a:gd name="T81" fmla="*/ 20 h 60"/>
                  <a:gd name="T82" fmla="*/ 24 w 92"/>
                  <a:gd name="T83" fmla="*/ 16 h 60"/>
                  <a:gd name="T84" fmla="*/ 31 w 92"/>
                  <a:gd name="T85" fmla="*/ 16 h 60"/>
                  <a:gd name="T86" fmla="*/ 31 w 92"/>
                  <a:gd name="T87" fmla="*/ 16 h 60"/>
                  <a:gd name="T88" fmla="*/ 36 w 92"/>
                  <a:gd name="T89" fmla="*/ 16 h 60"/>
                  <a:gd name="T90" fmla="*/ 40 w 92"/>
                  <a:gd name="T91" fmla="*/ 20 h 60"/>
                  <a:gd name="T92" fmla="*/ 44 w 92"/>
                  <a:gd name="T93" fmla="*/ 26 h 60"/>
                  <a:gd name="T94" fmla="*/ 44 w 92"/>
                  <a:gd name="T95" fmla="*/ 31 h 60"/>
                  <a:gd name="T96" fmla="*/ 44 w 92"/>
                  <a:gd name="T97" fmla="*/ 31 h 60"/>
                  <a:gd name="T98" fmla="*/ 44 w 92"/>
                  <a:gd name="T99" fmla="*/ 37 h 60"/>
                  <a:gd name="T100" fmla="*/ 40 w 92"/>
                  <a:gd name="T101" fmla="*/ 40 h 60"/>
                  <a:gd name="T102" fmla="*/ 36 w 92"/>
                  <a:gd name="T103" fmla="*/ 44 h 60"/>
                  <a:gd name="T104" fmla="*/ 31 w 92"/>
                  <a:gd name="T105" fmla="*/ 44 h 60"/>
                  <a:gd name="T106" fmla="*/ 31 w 92"/>
                  <a:gd name="T107" fmla="*/ 4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60">
                    <a:moveTo>
                      <a:pt x="92" y="22"/>
                    </a:moveTo>
                    <a:lnTo>
                      <a:pt x="58" y="22"/>
                    </a:lnTo>
                    <a:lnTo>
                      <a:pt x="58" y="22"/>
                    </a:lnTo>
                    <a:lnTo>
                      <a:pt x="55" y="13"/>
                    </a:lnTo>
                    <a:lnTo>
                      <a:pt x="49" y="5"/>
                    </a:lnTo>
                    <a:lnTo>
                      <a:pt x="40" y="2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8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7"/>
                    </a:lnTo>
                    <a:lnTo>
                      <a:pt x="2" y="42"/>
                    </a:lnTo>
                    <a:lnTo>
                      <a:pt x="5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8" y="59"/>
                    </a:lnTo>
                    <a:lnTo>
                      <a:pt x="24" y="60"/>
                    </a:lnTo>
                    <a:lnTo>
                      <a:pt x="31" y="60"/>
                    </a:lnTo>
                    <a:lnTo>
                      <a:pt x="31" y="60"/>
                    </a:lnTo>
                    <a:lnTo>
                      <a:pt x="40" y="59"/>
                    </a:lnTo>
                    <a:lnTo>
                      <a:pt x="49" y="55"/>
                    </a:lnTo>
                    <a:lnTo>
                      <a:pt x="55" y="48"/>
                    </a:lnTo>
                    <a:lnTo>
                      <a:pt x="58" y="38"/>
                    </a:lnTo>
                    <a:lnTo>
                      <a:pt x="92" y="38"/>
                    </a:lnTo>
                    <a:lnTo>
                      <a:pt x="92" y="22"/>
                    </a:lnTo>
                    <a:close/>
                    <a:moveTo>
                      <a:pt x="31" y="44"/>
                    </a:moveTo>
                    <a:lnTo>
                      <a:pt x="31" y="44"/>
                    </a:lnTo>
                    <a:lnTo>
                      <a:pt x="24" y="44"/>
                    </a:lnTo>
                    <a:lnTo>
                      <a:pt x="20" y="40"/>
                    </a:lnTo>
                    <a:lnTo>
                      <a:pt x="16" y="37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6" y="26"/>
                    </a:lnTo>
                    <a:lnTo>
                      <a:pt x="20" y="20"/>
                    </a:lnTo>
                    <a:lnTo>
                      <a:pt x="24" y="16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36" y="16"/>
                    </a:lnTo>
                    <a:lnTo>
                      <a:pt x="40" y="20"/>
                    </a:lnTo>
                    <a:lnTo>
                      <a:pt x="44" y="26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6" y="44"/>
                    </a:lnTo>
                    <a:lnTo>
                      <a:pt x="31" y="44"/>
                    </a:lnTo>
                    <a:lnTo>
                      <a:pt x="31" y="4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74" name="Freeform 119">
                <a:extLst>
                  <a:ext uri="{FF2B5EF4-FFF2-40B4-BE49-F238E27FC236}">
                    <a16:creationId xmlns:a16="http://schemas.microsoft.com/office/drawing/2014/main" id="{63891025-5869-FA40-B4AC-01D7CBB115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29558" y="2981554"/>
                <a:ext cx="147795" cy="117565"/>
              </a:xfrm>
              <a:custGeom>
                <a:avLst/>
                <a:gdLst>
                  <a:gd name="T0" fmla="*/ 81 w 88"/>
                  <a:gd name="T1" fmla="*/ 0 h 70"/>
                  <a:gd name="T2" fmla="*/ 51 w 88"/>
                  <a:gd name="T3" fmla="*/ 17 h 70"/>
                  <a:gd name="T4" fmla="*/ 51 w 88"/>
                  <a:gd name="T5" fmla="*/ 17 h 70"/>
                  <a:gd name="T6" fmla="*/ 44 w 88"/>
                  <a:gd name="T7" fmla="*/ 11 h 70"/>
                  <a:gd name="T8" fmla="*/ 35 w 88"/>
                  <a:gd name="T9" fmla="*/ 9 h 70"/>
                  <a:gd name="T10" fmla="*/ 24 w 88"/>
                  <a:gd name="T11" fmla="*/ 9 h 70"/>
                  <a:gd name="T12" fmla="*/ 14 w 88"/>
                  <a:gd name="T13" fmla="*/ 13 h 70"/>
                  <a:gd name="T14" fmla="*/ 14 w 88"/>
                  <a:gd name="T15" fmla="*/ 13 h 70"/>
                  <a:gd name="T16" fmla="*/ 9 w 88"/>
                  <a:gd name="T17" fmla="*/ 17 h 70"/>
                  <a:gd name="T18" fmla="*/ 5 w 88"/>
                  <a:gd name="T19" fmla="*/ 21 h 70"/>
                  <a:gd name="T20" fmla="*/ 3 w 88"/>
                  <a:gd name="T21" fmla="*/ 26 h 70"/>
                  <a:gd name="T22" fmla="*/ 0 w 88"/>
                  <a:gd name="T23" fmla="*/ 32 h 70"/>
                  <a:gd name="T24" fmla="*/ 0 w 88"/>
                  <a:gd name="T25" fmla="*/ 37 h 70"/>
                  <a:gd name="T26" fmla="*/ 0 w 88"/>
                  <a:gd name="T27" fmla="*/ 43 h 70"/>
                  <a:gd name="T28" fmla="*/ 2 w 88"/>
                  <a:gd name="T29" fmla="*/ 48 h 70"/>
                  <a:gd name="T30" fmla="*/ 3 w 88"/>
                  <a:gd name="T31" fmla="*/ 55 h 70"/>
                  <a:gd name="T32" fmla="*/ 3 w 88"/>
                  <a:gd name="T33" fmla="*/ 55 h 70"/>
                  <a:gd name="T34" fmla="*/ 7 w 88"/>
                  <a:gd name="T35" fmla="*/ 59 h 70"/>
                  <a:gd name="T36" fmla="*/ 11 w 88"/>
                  <a:gd name="T37" fmla="*/ 63 h 70"/>
                  <a:gd name="T38" fmla="*/ 16 w 88"/>
                  <a:gd name="T39" fmla="*/ 66 h 70"/>
                  <a:gd name="T40" fmla="*/ 22 w 88"/>
                  <a:gd name="T41" fmla="*/ 68 h 70"/>
                  <a:gd name="T42" fmla="*/ 27 w 88"/>
                  <a:gd name="T43" fmla="*/ 70 h 70"/>
                  <a:gd name="T44" fmla="*/ 33 w 88"/>
                  <a:gd name="T45" fmla="*/ 70 h 70"/>
                  <a:gd name="T46" fmla="*/ 40 w 88"/>
                  <a:gd name="T47" fmla="*/ 68 h 70"/>
                  <a:gd name="T48" fmla="*/ 46 w 88"/>
                  <a:gd name="T49" fmla="*/ 66 h 70"/>
                  <a:gd name="T50" fmla="*/ 46 w 88"/>
                  <a:gd name="T51" fmla="*/ 66 h 70"/>
                  <a:gd name="T52" fmla="*/ 53 w 88"/>
                  <a:gd name="T53" fmla="*/ 59 h 70"/>
                  <a:gd name="T54" fmla="*/ 58 w 88"/>
                  <a:gd name="T55" fmla="*/ 50 h 70"/>
                  <a:gd name="T56" fmla="*/ 60 w 88"/>
                  <a:gd name="T57" fmla="*/ 41 h 70"/>
                  <a:gd name="T58" fmla="*/ 58 w 88"/>
                  <a:gd name="T59" fmla="*/ 32 h 70"/>
                  <a:gd name="T60" fmla="*/ 88 w 88"/>
                  <a:gd name="T61" fmla="*/ 15 h 70"/>
                  <a:gd name="T62" fmla="*/ 81 w 88"/>
                  <a:gd name="T63" fmla="*/ 0 h 70"/>
                  <a:gd name="T64" fmla="*/ 36 w 88"/>
                  <a:gd name="T65" fmla="*/ 52 h 70"/>
                  <a:gd name="T66" fmla="*/ 36 w 88"/>
                  <a:gd name="T67" fmla="*/ 52 h 70"/>
                  <a:gd name="T68" fmla="*/ 31 w 88"/>
                  <a:gd name="T69" fmla="*/ 54 h 70"/>
                  <a:gd name="T70" fmla="*/ 25 w 88"/>
                  <a:gd name="T71" fmla="*/ 54 h 70"/>
                  <a:gd name="T72" fmla="*/ 22 w 88"/>
                  <a:gd name="T73" fmla="*/ 50 h 70"/>
                  <a:gd name="T74" fmla="*/ 18 w 88"/>
                  <a:gd name="T75" fmla="*/ 46 h 70"/>
                  <a:gd name="T76" fmla="*/ 18 w 88"/>
                  <a:gd name="T77" fmla="*/ 46 h 70"/>
                  <a:gd name="T78" fmla="*/ 16 w 88"/>
                  <a:gd name="T79" fmla="*/ 41 h 70"/>
                  <a:gd name="T80" fmla="*/ 16 w 88"/>
                  <a:gd name="T81" fmla="*/ 35 h 70"/>
                  <a:gd name="T82" fmla="*/ 18 w 88"/>
                  <a:gd name="T83" fmla="*/ 32 h 70"/>
                  <a:gd name="T84" fmla="*/ 24 w 88"/>
                  <a:gd name="T85" fmla="*/ 28 h 70"/>
                  <a:gd name="T86" fmla="*/ 24 w 88"/>
                  <a:gd name="T87" fmla="*/ 28 h 70"/>
                  <a:gd name="T88" fmla="*/ 27 w 88"/>
                  <a:gd name="T89" fmla="*/ 26 h 70"/>
                  <a:gd name="T90" fmla="*/ 33 w 88"/>
                  <a:gd name="T91" fmla="*/ 26 h 70"/>
                  <a:gd name="T92" fmla="*/ 38 w 88"/>
                  <a:gd name="T93" fmla="*/ 28 h 70"/>
                  <a:gd name="T94" fmla="*/ 42 w 88"/>
                  <a:gd name="T95" fmla="*/ 32 h 70"/>
                  <a:gd name="T96" fmla="*/ 42 w 88"/>
                  <a:gd name="T97" fmla="*/ 32 h 70"/>
                  <a:gd name="T98" fmla="*/ 44 w 88"/>
                  <a:gd name="T99" fmla="*/ 37 h 70"/>
                  <a:gd name="T100" fmla="*/ 44 w 88"/>
                  <a:gd name="T101" fmla="*/ 43 h 70"/>
                  <a:gd name="T102" fmla="*/ 42 w 88"/>
                  <a:gd name="T103" fmla="*/ 48 h 70"/>
                  <a:gd name="T104" fmla="*/ 36 w 88"/>
                  <a:gd name="T105" fmla="*/ 52 h 70"/>
                  <a:gd name="T106" fmla="*/ 36 w 88"/>
                  <a:gd name="T107" fmla="*/ 5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8" h="70">
                    <a:moveTo>
                      <a:pt x="81" y="0"/>
                    </a:moveTo>
                    <a:lnTo>
                      <a:pt x="51" y="17"/>
                    </a:lnTo>
                    <a:lnTo>
                      <a:pt x="51" y="17"/>
                    </a:lnTo>
                    <a:lnTo>
                      <a:pt x="44" y="11"/>
                    </a:lnTo>
                    <a:lnTo>
                      <a:pt x="35" y="9"/>
                    </a:lnTo>
                    <a:lnTo>
                      <a:pt x="24" y="9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9" y="17"/>
                    </a:lnTo>
                    <a:lnTo>
                      <a:pt x="5" y="21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37"/>
                    </a:lnTo>
                    <a:lnTo>
                      <a:pt x="0" y="43"/>
                    </a:lnTo>
                    <a:lnTo>
                      <a:pt x="2" y="48"/>
                    </a:lnTo>
                    <a:lnTo>
                      <a:pt x="3" y="55"/>
                    </a:lnTo>
                    <a:lnTo>
                      <a:pt x="3" y="55"/>
                    </a:lnTo>
                    <a:lnTo>
                      <a:pt x="7" y="59"/>
                    </a:lnTo>
                    <a:lnTo>
                      <a:pt x="11" y="63"/>
                    </a:lnTo>
                    <a:lnTo>
                      <a:pt x="16" y="66"/>
                    </a:lnTo>
                    <a:lnTo>
                      <a:pt x="22" y="68"/>
                    </a:lnTo>
                    <a:lnTo>
                      <a:pt x="27" y="70"/>
                    </a:lnTo>
                    <a:lnTo>
                      <a:pt x="33" y="70"/>
                    </a:lnTo>
                    <a:lnTo>
                      <a:pt x="40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53" y="59"/>
                    </a:lnTo>
                    <a:lnTo>
                      <a:pt x="58" y="50"/>
                    </a:lnTo>
                    <a:lnTo>
                      <a:pt x="60" y="41"/>
                    </a:lnTo>
                    <a:lnTo>
                      <a:pt x="58" y="32"/>
                    </a:lnTo>
                    <a:lnTo>
                      <a:pt x="88" y="15"/>
                    </a:lnTo>
                    <a:lnTo>
                      <a:pt x="81" y="0"/>
                    </a:lnTo>
                    <a:close/>
                    <a:moveTo>
                      <a:pt x="36" y="52"/>
                    </a:moveTo>
                    <a:lnTo>
                      <a:pt x="36" y="52"/>
                    </a:lnTo>
                    <a:lnTo>
                      <a:pt x="31" y="54"/>
                    </a:lnTo>
                    <a:lnTo>
                      <a:pt x="25" y="54"/>
                    </a:lnTo>
                    <a:lnTo>
                      <a:pt x="22" y="50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16" y="41"/>
                    </a:lnTo>
                    <a:lnTo>
                      <a:pt x="16" y="35"/>
                    </a:lnTo>
                    <a:lnTo>
                      <a:pt x="18" y="32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7" y="26"/>
                    </a:lnTo>
                    <a:lnTo>
                      <a:pt x="33" y="26"/>
                    </a:lnTo>
                    <a:lnTo>
                      <a:pt x="38" y="28"/>
                    </a:lnTo>
                    <a:lnTo>
                      <a:pt x="42" y="32"/>
                    </a:lnTo>
                    <a:lnTo>
                      <a:pt x="42" y="32"/>
                    </a:lnTo>
                    <a:lnTo>
                      <a:pt x="44" y="37"/>
                    </a:lnTo>
                    <a:lnTo>
                      <a:pt x="44" y="43"/>
                    </a:lnTo>
                    <a:lnTo>
                      <a:pt x="42" y="48"/>
                    </a:lnTo>
                    <a:lnTo>
                      <a:pt x="36" y="52"/>
                    </a:lnTo>
                    <a:lnTo>
                      <a:pt x="36" y="52"/>
                    </a:lnTo>
                    <a:close/>
                  </a:path>
                </a:pathLst>
              </a:custGeom>
              <a:solidFill>
                <a:srgbClr val="919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75" name="Freeform 120">
                <a:extLst>
                  <a:ext uri="{FF2B5EF4-FFF2-40B4-BE49-F238E27FC236}">
                    <a16:creationId xmlns:a16="http://schemas.microsoft.com/office/drawing/2014/main" id="{1748E95A-A2D4-1346-90E5-346631E01D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30327" y="3050413"/>
                <a:ext cx="114205" cy="151154"/>
              </a:xfrm>
              <a:custGeom>
                <a:avLst/>
                <a:gdLst>
                  <a:gd name="T0" fmla="*/ 54 w 68"/>
                  <a:gd name="T1" fmla="*/ 0 h 90"/>
                  <a:gd name="T2" fmla="*/ 37 w 68"/>
                  <a:gd name="T3" fmla="*/ 29 h 90"/>
                  <a:gd name="T4" fmla="*/ 37 w 68"/>
                  <a:gd name="T5" fmla="*/ 29 h 90"/>
                  <a:gd name="T6" fmla="*/ 28 w 68"/>
                  <a:gd name="T7" fmla="*/ 29 h 90"/>
                  <a:gd name="T8" fmla="*/ 19 w 68"/>
                  <a:gd name="T9" fmla="*/ 31 h 90"/>
                  <a:gd name="T10" fmla="*/ 10 w 68"/>
                  <a:gd name="T11" fmla="*/ 36 h 90"/>
                  <a:gd name="T12" fmla="*/ 4 w 68"/>
                  <a:gd name="T13" fmla="*/ 44 h 90"/>
                  <a:gd name="T14" fmla="*/ 4 w 68"/>
                  <a:gd name="T15" fmla="*/ 44 h 90"/>
                  <a:gd name="T16" fmla="*/ 0 w 68"/>
                  <a:gd name="T17" fmla="*/ 49 h 90"/>
                  <a:gd name="T18" fmla="*/ 0 w 68"/>
                  <a:gd name="T19" fmla="*/ 55 h 90"/>
                  <a:gd name="T20" fmla="*/ 0 w 68"/>
                  <a:gd name="T21" fmla="*/ 60 h 90"/>
                  <a:gd name="T22" fmla="*/ 0 w 68"/>
                  <a:gd name="T23" fmla="*/ 66 h 90"/>
                  <a:gd name="T24" fmla="*/ 2 w 68"/>
                  <a:gd name="T25" fmla="*/ 71 h 90"/>
                  <a:gd name="T26" fmla="*/ 6 w 68"/>
                  <a:gd name="T27" fmla="*/ 77 h 90"/>
                  <a:gd name="T28" fmla="*/ 10 w 68"/>
                  <a:gd name="T29" fmla="*/ 80 h 90"/>
                  <a:gd name="T30" fmla="*/ 15 w 68"/>
                  <a:gd name="T31" fmla="*/ 84 h 90"/>
                  <a:gd name="T32" fmla="*/ 15 w 68"/>
                  <a:gd name="T33" fmla="*/ 84 h 90"/>
                  <a:gd name="T34" fmla="*/ 21 w 68"/>
                  <a:gd name="T35" fmla="*/ 88 h 90"/>
                  <a:gd name="T36" fmla="*/ 26 w 68"/>
                  <a:gd name="T37" fmla="*/ 88 h 90"/>
                  <a:gd name="T38" fmla="*/ 32 w 68"/>
                  <a:gd name="T39" fmla="*/ 90 h 90"/>
                  <a:gd name="T40" fmla="*/ 37 w 68"/>
                  <a:gd name="T41" fmla="*/ 88 h 90"/>
                  <a:gd name="T42" fmla="*/ 43 w 68"/>
                  <a:gd name="T43" fmla="*/ 86 h 90"/>
                  <a:gd name="T44" fmla="*/ 48 w 68"/>
                  <a:gd name="T45" fmla="*/ 82 h 90"/>
                  <a:gd name="T46" fmla="*/ 52 w 68"/>
                  <a:gd name="T47" fmla="*/ 79 h 90"/>
                  <a:gd name="T48" fmla="*/ 55 w 68"/>
                  <a:gd name="T49" fmla="*/ 73 h 90"/>
                  <a:gd name="T50" fmla="*/ 55 w 68"/>
                  <a:gd name="T51" fmla="*/ 73 h 90"/>
                  <a:gd name="T52" fmla="*/ 59 w 68"/>
                  <a:gd name="T53" fmla="*/ 64 h 90"/>
                  <a:gd name="T54" fmla="*/ 59 w 68"/>
                  <a:gd name="T55" fmla="*/ 55 h 90"/>
                  <a:gd name="T56" fmla="*/ 57 w 68"/>
                  <a:gd name="T57" fmla="*/ 46 h 90"/>
                  <a:gd name="T58" fmla="*/ 52 w 68"/>
                  <a:gd name="T59" fmla="*/ 36 h 90"/>
                  <a:gd name="T60" fmla="*/ 68 w 68"/>
                  <a:gd name="T61" fmla="*/ 9 h 90"/>
                  <a:gd name="T62" fmla="*/ 54 w 68"/>
                  <a:gd name="T63" fmla="*/ 0 h 90"/>
                  <a:gd name="T64" fmla="*/ 43 w 68"/>
                  <a:gd name="T65" fmla="*/ 66 h 90"/>
                  <a:gd name="T66" fmla="*/ 43 w 68"/>
                  <a:gd name="T67" fmla="*/ 66 h 90"/>
                  <a:gd name="T68" fmla="*/ 39 w 68"/>
                  <a:gd name="T69" fmla="*/ 69 h 90"/>
                  <a:gd name="T70" fmla="*/ 33 w 68"/>
                  <a:gd name="T71" fmla="*/ 73 h 90"/>
                  <a:gd name="T72" fmla="*/ 28 w 68"/>
                  <a:gd name="T73" fmla="*/ 73 h 90"/>
                  <a:gd name="T74" fmla="*/ 22 w 68"/>
                  <a:gd name="T75" fmla="*/ 71 h 90"/>
                  <a:gd name="T76" fmla="*/ 22 w 68"/>
                  <a:gd name="T77" fmla="*/ 71 h 90"/>
                  <a:gd name="T78" fmla="*/ 19 w 68"/>
                  <a:gd name="T79" fmla="*/ 68 h 90"/>
                  <a:gd name="T80" fmla="*/ 17 w 68"/>
                  <a:gd name="T81" fmla="*/ 62 h 90"/>
                  <a:gd name="T82" fmla="*/ 15 w 68"/>
                  <a:gd name="T83" fmla="*/ 57 h 90"/>
                  <a:gd name="T84" fmla="*/ 17 w 68"/>
                  <a:gd name="T85" fmla="*/ 51 h 90"/>
                  <a:gd name="T86" fmla="*/ 17 w 68"/>
                  <a:gd name="T87" fmla="*/ 51 h 90"/>
                  <a:gd name="T88" fmla="*/ 21 w 68"/>
                  <a:gd name="T89" fmla="*/ 47 h 90"/>
                  <a:gd name="T90" fmla="*/ 26 w 68"/>
                  <a:gd name="T91" fmla="*/ 46 h 90"/>
                  <a:gd name="T92" fmla="*/ 32 w 68"/>
                  <a:gd name="T93" fmla="*/ 44 h 90"/>
                  <a:gd name="T94" fmla="*/ 37 w 68"/>
                  <a:gd name="T95" fmla="*/ 46 h 90"/>
                  <a:gd name="T96" fmla="*/ 37 w 68"/>
                  <a:gd name="T97" fmla="*/ 46 h 90"/>
                  <a:gd name="T98" fmla="*/ 41 w 68"/>
                  <a:gd name="T99" fmla="*/ 49 h 90"/>
                  <a:gd name="T100" fmla="*/ 44 w 68"/>
                  <a:gd name="T101" fmla="*/ 55 h 90"/>
                  <a:gd name="T102" fmla="*/ 44 w 68"/>
                  <a:gd name="T103" fmla="*/ 60 h 90"/>
                  <a:gd name="T104" fmla="*/ 43 w 68"/>
                  <a:gd name="T105" fmla="*/ 66 h 90"/>
                  <a:gd name="T106" fmla="*/ 43 w 68"/>
                  <a:gd name="T107" fmla="*/ 6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90">
                    <a:moveTo>
                      <a:pt x="54" y="0"/>
                    </a:moveTo>
                    <a:lnTo>
                      <a:pt x="37" y="29"/>
                    </a:lnTo>
                    <a:lnTo>
                      <a:pt x="37" y="29"/>
                    </a:lnTo>
                    <a:lnTo>
                      <a:pt x="28" y="29"/>
                    </a:lnTo>
                    <a:lnTo>
                      <a:pt x="19" y="31"/>
                    </a:lnTo>
                    <a:lnTo>
                      <a:pt x="10" y="36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2" y="71"/>
                    </a:lnTo>
                    <a:lnTo>
                      <a:pt x="6" y="77"/>
                    </a:lnTo>
                    <a:lnTo>
                      <a:pt x="10" y="80"/>
                    </a:lnTo>
                    <a:lnTo>
                      <a:pt x="15" y="84"/>
                    </a:lnTo>
                    <a:lnTo>
                      <a:pt x="15" y="84"/>
                    </a:lnTo>
                    <a:lnTo>
                      <a:pt x="21" y="88"/>
                    </a:lnTo>
                    <a:lnTo>
                      <a:pt x="26" y="88"/>
                    </a:lnTo>
                    <a:lnTo>
                      <a:pt x="32" y="90"/>
                    </a:lnTo>
                    <a:lnTo>
                      <a:pt x="37" y="88"/>
                    </a:lnTo>
                    <a:lnTo>
                      <a:pt x="43" y="86"/>
                    </a:lnTo>
                    <a:lnTo>
                      <a:pt x="48" y="82"/>
                    </a:lnTo>
                    <a:lnTo>
                      <a:pt x="52" y="79"/>
                    </a:lnTo>
                    <a:lnTo>
                      <a:pt x="55" y="73"/>
                    </a:lnTo>
                    <a:lnTo>
                      <a:pt x="55" y="73"/>
                    </a:lnTo>
                    <a:lnTo>
                      <a:pt x="59" y="64"/>
                    </a:lnTo>
                    <a:lnTo>
                      <a:pt x="59" y="55"/>
                    </a:lnTo>
                    <a:lnTo>
                      <a:pt x="57" y="46"/>
                    </a:lnTo>
                    <a:lnTo>
                      <a:pt x="52" y="36"/>
                    </a:lnTo>
                    <a:lnTo>
                      <a:pt x="68" y="9"/>
                    </a:lnTo>
                    <a:lnTo>
                      <a:pt x="54" y="0"/>
                    </a:lnTo>
                    <a:close/>
                    <a:moveTo>
                      <a:pt x="43" y="66"/>
                    </a:moveTo>
                    <a:lnTo>
                      <a:pt x="43" y="66"/>
                    </a:lnTo>
                    <a:lnTo>
                      <a:pt x="39" y="69"/>
                    </a:lnTo>
                    <a:lnTo>
                      <a:pt x="33" y="73"/>
                    </a:lnTo>
                    <a:lnTo>
                      <a:pt x="28" y="73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19" y="68"/>
                    </a:lnTo>
                    <a:lnTo>
                      <a:pt x="17" y="62"/>
                    </a:lnTo>
                    <a:lnTo>
                      <a:pt x="15" y="57"/>
                    </a:lnTo>
                    <a:lnTo>
                      <a:pt x="17" y="51"/>
                    </a:lnTo>
                    <a:lnTo>
                      <a:pt x="17" y="51"/>
                    </a:lnTo>
                    <a:lnTo>
                      <a:pt x="21" y="47"/>
                    </a:lnTo>
                    <a:lnTo>
                      <a:pt x="26" y="46"/>
                    </a:lnTo>
                    <a:lnTo>
                      <a:pt x="32" y="44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41" y="49"/>
                    </a:lnTo>
                    <a:lnTo>
                      <a:pt x="44" y="55"/>
                    </a:lnTo>
                    <a:lnTo>
                      <a:pt x="44" y="60"/>
                    </a:lnTo>
                    <a:lnTo>
                      <a:pt x="43" y="66"/>
                    </a:lnTo>
                    <a:lnTo>
                      <a:pt x="43" y="6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76" name="Freeform 121">
                <a:extLst>
                  <a:ext uri="{FF2B5EF4-FFF2-40B4-BE49-F238E27FC236}">
                    <a16:creationId xmlns:a16="http://schemas.microsoft.com/office/drawing/2014/main" id="{FCE30EB7-5796-9D41-9E64-40AFFBE224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66366" y="3080644"/>
                <a:ext cx="102449" cy="157872"/>
              </a:xfrm>
              <a:custGeom>
                <a:avLst/>
                <a:gdLst>
                  <a:gd name="T0" fmla="*/ 22 w 61"/>
                  <a:gd name="T1" fmla="*/ 0 h 94"/>
                  <a:gd name="T2" fmla="*/ 22 w 61"/>
                  <a:gd name="T3" fmla="*/ 33 h 94"/>
                  <a:gd name="T4" fmla="*/ 22 w 61"/>
                  <a:gd name="T5" fmla="*/ 33 h 94"/>
                  <a:gd name="T6" fmla="*/ 15 w 61"/>
                  <a:gd name="T7" fmla="*/ 39 h 94"/>
                  <a:gd name="T8" fmla="*/ 7 w 61"/>
                  <a:gd name="T9" fmla="*/ 44 h 94"/>
                  <a:gd name="T10" fmla="*/ 2 w 61"/>
                  <a:gd name="T11" fmla="*/ 53 h 94"/>
                  <a:gd name="T12" fmla="*/ 0 w 61"/>
                  <a:gd name="T13" fmla="*/ 62 h 94"/>
                  <a:gd name="T14" fmla="*/ 0 w 61"/>
                  <a:gd name="T15" fmla="*/ 62 h 94"/>
                  <a:gd name="T16" fmla="*/ 2 w 61"/>
                  <a:gd name="T17" fmla="*/ 68 h 94"/>
                  <a:gd name="T18" fmla="*/ 4 w 61"/>
                  <a:gd name="T19" fmla="*/ 75 h 94"/>
                  <a:gd name="T20" fmla="*/ 6 w 61"/>
                  <a:gd name="T21" fmla="*/ 79 h 94"/>
                  <a:gd name="T22" fmla="*/ 9 w 61"/>
                  <a:gd name="T23" fmla="*/ 84 h 94"/>
                  <a:gd name="T24" fmla="*/ 15 w 61"/>
                  <a:gd name="T25" fmla="*/ 88 h 94"/>
                  <a:gd name="T26" fmla="*/ 18 w 61"/>
                  <a:gd name="T27" fmla="*/ 90 h 94"/>
                  <a:gd name="T28" fmla="*/ 24 w 61"/>
                  <a:gd name="T29" fmla="*/ 92 h 94"/>
                  <a:gd name="T30" fmla="*/ 31 w 61"/>
                  <a:gd name="T31" fmla="*/ 94 h 94"/>
                  <a:gd name="T32" fmla="*/ 31 w 61"/>
                  <a:gd name="T33" fmla="*/ 94 h 94"/>
                  <a:gd name="T34" fmla="*/ 37 w 61"/>
                  <a:gd name="T35" fmla="*/ 92 h 94"/>
                  <a:gd name="T36" fmla="*/ 42 w 61"/>
                  <a:gd name="T37" fmla="*/ 90 h 94"/>
                  <a:gd name="T38" fmla="*/ 48 w 61"/>
                  <a:gd name="T39" fmla="*/ 88 h 94"/>
                  <a:gd name="T40" fmla="*/ 52 w 61"/>
                  <a:gd name="T41" fmla="*/ 84 h 94"/>
                  <a:gd name="T42" fmla="*/ 55 w 61"/>
                  <a:gd name="T43" fmla="*/ 79 h 94"/>
                  <a:gd name="T44" fmla="*/ 59 w 61"/>
                  <a:gd name="T45" fmla="*/ 75 h 94"/>
                  <a:gd name="T46" fmla="*/ 61 w 61"/>
                  <a:gd name="T47" fmla="*/ 68 h 94"/>
                  <a:gd name="T48" fmla="*/ 61 w 61"/>
                  <a:gd name="T49" fmla="*/ 62 h 94"/>
                  <a:gd name="T50" fmla="*/ 61 w 61"/>
                  <a:gd name="T51" fmla="*/ 62 h 94"/>
                  <a:gd name="T52" fmla="*/ 59 w 61"/>
                  <a:gd name="T53" fmla="*/ 53 h 94"/>
                  <a:gd name="T54" fmla="*/ 55 w 61"/>
                  <a:gd name="T55" fmla="*/ 44 h 94"/>
                  <a:gd name="T56" fmla="*/ 48 w 61"/>
                  <a:gd name="T57" fmla="*/ 37 h 94"/>
                  <a:gd name="T58" fmla="*/ 39 w 61"/>
                  <a:gd name="T59" fmla="*/ 33 h 94"/>
                  <a:gd name="T60" fmla="*/ 39 w 61"/>
                  <a:gd name="T61" fmla="*/ 0 h 94"/>
                  <a:gd name="T62" fmla="*/ 22 w 61"/>
                  <a:gd name="T63" fmla="*/ 0 h 94"/>
                  <a:gd name="T64" fmla="*/ 46 w 61"/>
                  <a:gd name="T65" fmla="*/ 62 h 94"/>
                  <a:gd name="T66" fmla="*/ 46 w 61"/>
                  <a:gd name="T67" fmla="*/ 62 h 94"/>
                  <a:gd name="T68" fmla="*/ 44 w 61"/>
                  <a:gd name="T69" fmla="*/ 68 h 94"/>
                  <a:gd name="T70" fmla="*/ 40 w 61"/>
                  <a:gd name="T71" fmla="*/ 73 h 94"/>
                  <a:gd name="T72" fmla="*/ 37 w 61"/>
                  <a:gd name="T73" fmla="*/ 75 h 94"/>
                  <a:gd name="T74" fmla="*/ 31 w 61"/>
                  <a:gd name="T75" fmla="*/ 77 h 94"/>
                  <a:gd name="T76" fmla="*/ 31 w 61"/>
                  <a:gd name="T77" fmla="*/ 77 h 94"/>
                  <a:gd name="T78" fmla="*/ 26 w 61"/>
                  <a:gd name="T79" fmla="*/ 75 h 94"/>
                  <a:gd name="T80" fmla="*/ 20 w 61"/>
                  <a:gd name="T81" fmla="*/ 73 h 94"/>
                  <a:gd name="T82" fmla="*/ 18 w 61"/>
                  <a:gd name="T83" fmla="*/ 68 h 94"/>
                  <a:gd name="T84" fmla="*/ 17 w 61"/>
                  <a:gd name="T85" fmla="*/ 62 h 94"/>
                  <a:gd name="T86" fmla="*/ 17 w 61"/>
                  <a:gd name="T87" fmla="*/ 62 h 94"/>
                  <a:gd name="T88" fmla="*/ 18 w 61"/>
                  <a:gd name="T89" fmla="*/ 57 h 94"/>
                  <a:gd name="T90" fmla="*/ 20 w 61"/>
                  <a:gd name="T91" fmla="*/ 53 h 94"/>
                  <a:gd name="T92" fmla="*/ 26 w 61"/>
                  <a:gd name="T93" fmla="*/ 50 h 94"/>
                  <a:gd name="T94" fmla="*/ 31 w 61"/>
                  <a:gd name="T95" fmla="*/ 48 h 94"/>
                  <a:gd name="T96" fmla="*/ 31 w 61"/>
                  <a:gd name="T97" fmla="*/ 48 h 94"/>
                  <a:gd name="T98" fmla="*/ 37 w 61"/>
                  <a:gd name="T99" fmla="*/ 50 h 94"/>
                  <a:gd name="T100" fmla="*/ 40 w 61"/>
                  <a:gd name="T101" fmla="*/ 53 h 94"/>
                  <a:gd name="T102" fmla="*/ 44 w 61"/>
                  <a:gd name="T103" fmla="*/ 57 h 94"/>
                  <a:gd name="T104" fmla="*/ 46 w 61"/>
                  <a:gd name="T105" fmla="*/ 62 h 94"/>
                  <a:gd name="T106" fmla="*/ 46 w 61"/>
                  <a:gd name="T107" fmla="*/ 6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1" h="94">
                    <a:moveTo>
                      <a:pt x="22" y="0"/>
                    </a:moveTo>
                    <a:lnTo>
                      <a:pt x="22" y="33"/>
                    </a:lnTo>
                    <a:lnTo>
                      <a:pt x="22" y="33"/>
                    </a:lnTo>
                    <a:lnTo>
                      <a:pt x="15" y="39"/>
                    </a:lnTo>
                    <a:lnTo>
                      <a:pt x="7" y="44"/>
                    </a:lnTo>
                    <a:lnTo>
                      <a:pt x="2" y="53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2" y="68"/>
                    </a:lnTo>
                    <a:lnTo>
                      <a:pt x="4" y="75"/>
                    </a:lnTo>
                    <a:lnTo>
                      <a:pt x="6" y="79"/>
                    </a:lnTo>
                    <a:lnTo>
                      <a:pt x="9" y="84"/>
                    </a:lnTo>
                    <a:lnTo>
                      <a:pt x="15" y="88"/>
                    </a:lnTo>
                    <a:lnTo>
                      <a:pt x="18" y="90"/>
                    </a:lnTo>
                    <a:lnTo>
                      <a:pt x="24" y="92"/>
                    </a:lnTo>
                    <a:lnTo>
                      <a:pt x="31" y="94"/>
                    </a:lnTo>
                    <a:lnTo>
                      <a:pt x="31" y="94"/>
                    </a:lnTo>
                    <a:lnTo>
                      <a:pt x="37" y="92"/>
                    </a:lnTo>
                    <a:lnTo>
                      <a:pt x="42" y="90"/>
                    </a:lnTo>
                    <a:lnTo>
                      <a:pt x="48" y="88"/>
                    </a:lnTo>
                    <a:lnTo>
                      <a:pt x="52" y="84"/>
                    </a:lnTo>
                    <a:lnTo>
                      <a:pt x="55" y="79"/>
                    </a:lnTo>
                    <a:lnTo>
                      <a:pt x="59" y="75"/>
                    </a:lnTo>
                    <a:lnTo>
                      <a:pt x="61" y="68"/>
                    </a:lnTo>
                    <a:lnTo>
                      <a:pt x="61" y="62"/>
                    </a:lnTo>
                    <a:lnTo>
                      <a:pt x="61" y="62"/>
                    </a:lnTo>
                    <a:lnTo>
                      <a:pt x="59" y="53"/>
                    </a:lnTo>
                    <a:lnTo>
                      <a:pt x="55" y="44"/>
                    </a:lnTo>
                    <a:lnTo>
                      <a:pt x="48" y="37"/>
                    </a:lnTo>
                    <a:lnTo>
                      <a:pt x="39" y="33"/>
                    </a:lnTo>
                    <a:lnTo>
                      <a:pt x="39" y="0"/>
                    </a:lnTo>
                    <a:lnTo>
                      <a:pt x="22" y="0"/>
                    </a:lnTo>
                    <a:close/>
                    <a:moveTo>
                      <a:pt x="46" y="62"/>
                    </a:moveTo>
                    <a:lnTo>
                      <a:pt x="46" y="62"/>
                    </a:lnTo>
                    <a:lnTo>
                      <a:pt x="44" y="68"/>
                    </a:lnTo>
                    <a:lnTo>
                      <a:pt x="40" y="73"/>
                    </a:lnTo>
                    <a:lnTo>
                      <a:pt x="37" y="75"/>
                    </a:lnTo>
                    <a:lnTo>
                      <a:pt x="31" y="77"/>
                    </a:lnTo>
                    <a:lnTo>
                      <a:pt x="31" y="77"/>
                    </a:lnTo>
                    <a:lnTo>
                      <a:pt x="26" y="75"/>
                    </a:lnTo>
                    <a:lnTo>
                      <a:pt x="20" y="73"/>
                    </a:lnTo>
                    <a:lnTo>
                      <a:pt x="18" y="68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8" y="57"/>
                    </a:lnTo>
                    <a:lnTo>
                      <a:pt x="20" y="53"/>
                    </a:lnTo>
                    <a:lnTo>
                      <a:pt x="26" y="50"/>
                    </a:lnTo>
                    <a:lnTo>
                      <a:pt x="31" y="48"/>
                    </a:lnTo>
                    <a:lnTo>
                      <a:pt x="31" y="48"/>
                    </a:lnTo>
                    <a:lnTo>
                      <a:pt x="37" y="50"/>
                    </a:lnTo>
                    <a:lnTo>
                      <a:pt x="40" y="53"/>
                    </a:lnTo>
                    <a:lnTo>
                      <a:pt x="44" y="57"/>
                    </a:lnTo>
                    <a:lnTo>
                      <a:pt x="46" y="62"/>
                    </a:lnTo>
                    <a:lnTo>
                      <a:pt x="46" y="62"/>
                    </a:lnTo>
                    <a:close/>
                  </a:path>
                </a:pathLst>
              </a:custGeom>
              <a:solidFill>
                <a:srgbClr val="919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77" name="Freeform 122">
                <a:extLst>
                  <a:ext uri="{FF2B5EF4-FFF2-40B4-BE49-F238E27FC236}">
                    <a16:creationId xmlns:a16="http://schemas.microsoft.com/office/drawing/2014/main" id="{1C90D555-4833-C14D-B2F5-DBB0DC9DD7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92328" y="3053772"/>
                <a:ext cx="114205" cy="147795"/>
              </a:xfrm>
              <a:custGeom>
                <a:avLst/>
                <a:gdLst>
                  <a:gd name="T0" fmla="*/ 0 w 68"/>
                  <a:gd name="T1" fmla="*/ 7 h 88"/>
                  <a:gd name="T2" fmla="*/ 17 w 68"/>
                  <a:gd name="T3" fmla="*/ 36 h 88"/>
                  <a:gd name="T4" fmla="*/ 17 w 68"/>
                  <a:gd name="T5" fmla="*/ 36 h 88"/>
                  <a:gd name="T6" fmla="*/ 11 w 68"/>
                  <a:gd name="T7" fmla="*/ 44 h 88"/>
                  <a:gd name="T8" fmla="*/ 8 w 68"/>
                  <a:gd name="T9" fmla="*/ 53 h 88"/>
                  <a:gd name="T10" fmla="*/ 8 w 68"/>
                  <a:gd name="T11" fmla="*/ 62 h 88"/>
                  <a:gd name="T12" fmla="*/ 11 w 68"/>
                  <a:gd name="T13" fmla="*/ 71 h 88"/>
                  <a:gd name="T14" fmla="*/ 11 w 68"/>
                  <a:gd name="T15" fmla="*/ 71 h 88"/>
                  <a:gd name="T16" fmla="*/ 15 w 68"/>
                  <a:gd name="T17" fmla="*/ 77 h 88"/>
                  <a:gd name="T18" fmla="*/ 21 w 68"/>
                  <a:gd name="T19" fmla="*/ 80 h 88"/>
                  <a:gd name="T20" fmla="*/ 24 w 68"/>
                  <a:gd name="T21" fmla="*/ 84 h 88"/>
                  <a:gd name="T22" fmla="*/ 30 w 68"/>
                  <a:gd name="T23" fmla="*/ 86 h 88"/>
                  <a:gd name="T24" fmla="*/ 35 w 68"/>
                  <a:gd name="T25" fmla="*/ 88 h 88"/>
                  <a:gd name="T26" fmla="*/ 43 w 68"/>
                  <a:gd name="T27" fmla="*/ 88 h 88"/>
                  <a:gd name="T28" fmla="*/ 48 w 68"/>
                  <a:gd name="T29" fmla="*/ 86 h 88"/>
                  <a:gd name="T30" fmla="*/ 54 w 68"/>
                  <a:gd name="T31" fmla="*/ 84 h 88"/>
                  <a:gd name="T32" fmla="*/ 54 w 68"/>
                  <a:gd name="T33" fmla="*/ 84 h 88"/>
                  <a:gd name="T34" fmla="*/ 59 w 68"/>
                  <a:gd name="T35" fmla="*/ 80 h 88"/>
                  <a:gd name="T36" fmla="*/ 63 w 68"/>
                  <a:gd name="T37" fmla="*/ 75 h 88"/>
                  <a:gd name="T38" fmla="*/ 65 w 68"/>
                  <a:gd name="T39" fmla="*/ 69 h 88"/>
                  <a:gd name="T40" fmla="*/ 68 w 68"/>
                  <a:gd name="T41" fmla="*/ 66 h 88"/>
                  <a:gd name="T42" fmla="*/ 68 w 68"/>
                  <a:gd name="T43" fmla="*/ 58 h 88"/>
                  <a:gd name="T44" fmla="*/ 68 w 68"/>
                  <a:gd name="T45" fmla="*/ 53 h 88"/>
                  <a:gd name="T46" fmla="*/ 66 w 68"/>
                  <a:gd name="T47" fmla="*/ 47 h 88"/>
                  <a:gd name="T48" fmla="*/ 65 w 68"/>
                  <a:gd name="T49" fmla="*/ 42 h 88"/>
                  <a:gd name="T50" fmla="*/ 65 w 68"/>
                  <a:gd name="T51" fmla="*/ 42 h 88"/>
                  <a:gd name="T52" fmla="*/ 57 w 68"/>
                  <a:gd name="T53" fmla="*/ 34 h 88"/>
                  <a:gd name="T54" fmla="*/ 50 w 68"/>
                  <a:gd name="T55" fmla="*/ 29 h 88"/>
                  <a:gd name="T56" fmla="*/ 41 w 68"/>
                  <a:gd name="T57" fmla="*/ 27 h 88"/>
                  <a:gd name="T58" fmla="*/ 30 w 68"/>
                  <a:gd name="T59" fmla="*/ 27 h 88"/>
                  <a:gd name="T60" fmla="*/ 13 w 68"/>
                  <a:gd name="T61" fmla="*/ 0 h 88"/>
                  <a:gd name="T62" fmla="*/ 0 w 68"/>
                  <a:gd name="T63" fmla="*/ 7 h 88"/>
                  <a:gd name="T64" fmla="*/ 50 w 68"/>
                  <a:gd name="T65" fmla="*/ 49 h 88"/>
                  <a:gd name="T66" fmla="*/ 50 w 68"/>
                  <a:gd name="T67" fmla="*/ 49 h 88"/>
                  <a:gd name="T68" fmla="*/ 52 w 68"/>
                  <a:gd name="T69" fmla="*/ 55 h 88"/>
                  <a:gd name="T70" fmla="*/ 52 w 68"/>
                  <a:gd name="T71" fmla="*/ 60 h 88"/>
                  <a:gd name="T72" fmla="*/ 50 w 68"/>
                  <a:gd name="T73" fmla="*/ 66 h 88"/>
                  <a:gd name="T74" fmla="*/ 44 w 68"/>
                  <a:gd name="T75" fmla="*/ 69 h 88"/>
                  <a:gd name="T76" fmla="*/ 44 w 68"/>
                  <a:gd name="T77" fmla="*/ 69 h 88"/>
                  <a:gd name="T78" fmla="*/ 41 w 68"/>
                  <a:gd name="T79" fmla="*/ 71 h 88"/>
                  <a:gd name="T80" fmla="*/ 35 w 68"/>
                  <a:gd name="T81" fmla="*/ 71 h 88"/>
                  <a:gd name="T82" fmla="*/ 30 w 68"/>
                  <a:gd name="T83" fmla="*/ 67 h 88"/>
                  <a:gd name="T84" fmla="*/ 26 w 68"/>
                  <a:gd name="T85" fmla="*/ 64 h 88"/>
                  <a:gd name="T86" fmla="*/ 26 w 68"/>
                  <a:gd name="T87" fmla="*/ 64 h 88"/>
                  <a:gd name="T88" fmla="*/ 24 w 68"/>
                  <a:gd name="T89" fmla="*/ 58 h 88"/>
                  <a:gd name="T90" fmla="*/ 24 w 68"/>
                  <a:gd name="T91" fmla="*/ 53 h 88"/>
                  <a:gd name="T92" fmla="*/ 26 w 68"/>
                  <a:gd name="T93" fmla="*/ 49 h 88"/>
                  <a:gd name="T94" fmla="*/ 32 w 68"/>
                  <a:gd name="T95" fmla="*/ 45 h 88"/>
                  <a:gd name="T96" fmla="*/ 32 w 68"/>
                  <a:gd name="T97" fmla="*/ 45 h 88"/>
                  <a:gd name="T98" fmla="*/ 37 w 68"/>
                  <a:gd name="T99" fmla="*/ 44 h 88"/>
                  <a:gd name="T100" fmla="*/ 43 w 68"/>
                  <a:gd name="T101" fmla="*/ 44 h 88"/>
                  <a:gd name="T102" fmla="*/ 46 w 68"/>
                  <a:gd name="T103" fmla="*/ 45 h 88"/>
                  <a:gd name="T104" fmla="*/ 50 w 68"/>
                  <a:gd name="T105" fmla="*/ 49 h 88"/>
                  <a:gd name="T106" fmla="*/ 50 w 68"/>
                  <a:gd name="T107" fmla="*/ 4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8" h="88">
                    <a:moveTo>
                      <a:pt x="0" y="7"/>
                    </a:moveTo>
                    <a:lnTo>
                      <a:pt x="17" y="36"/>
                    </a:lnTo>
                    <a:lnTo>
                      <a:pt x="17" y="36"/>
                    </a:lnTo>
                    <a:lnTo>
                      <a:pt x="11" y="44"/>
                    </a:lnTo>
                    <a:lnTo>
                      <a:pt x="8" y="53"/>
                    </a:lnTo>
                    <a:lnTo>
                      <a:pt x="8" y="62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15" y="77"/>
                    </a:lnTo>
                    <a:lnTo>
                      <a:pt x="21" y="80"/>
                    </a:lnTo>
                    <a:lnTo>
                      <a:pt x="24" y="84"/>
                    </a:lnTo>
                    <a:lnTo>
                      <a:pt x="30" y="86"/>
                    </a:lnTo>
                    <a:lnTo>
                      <a:pt x="35" y="88"/>
                    </a:lnTo>
                    <a:lnTo>
                      <a:pt x="43" y="88"/>
                    </a:lnTo>
                    <a:lnTo>
                      <a:pt x="48" y="86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9" y="80"/>
                    </a:lnTo>
                    <a:lnTo>
                      <a:pt x="63" y="75"/>
                    </a:lnTo>
                    <a:lnTo>
                      <a:pt x="65" y="69"/>
                    </a:lnTo>
                    <a:lnTo>
                      <a:pt x="68" y="66"/>
                    </a:lnTo>
                    <a:lnTo>
                      <a:pt x="68" y="58"/>
                    </a:lnTo>
                    <a:lnTo>
                      <a:pt x="68" y="53"/>
                    </a:lnTo>
                    <a:lnTo>
                      <a:pt x="66" y="47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57" y="34"/>
                    </a:lnTo>
                    <a:lnTo>
                      <a:pt x="50" y="29"/>
                    </a:lnTo>
                    <a:lnTo>
                      <a:pt x="41" y="27"/>
                    </a:lnTo>
                    <a:lnTo>
                      <a:pt x="30" y="27"/>
                    </a:lnTo>
                    <a:lnTo>
                      <a:pt x="13" y="0"/>
                    </a:lnTo>
                    <a:lnTo>
                      <a:pt x="0" y="7"/>
                    </a:lnTo>
                    <a:close/>
                    <a:moveTo>
                      <a:pt x="50" y="49"/>
                    </a:moveTo>
                    <a:lnTo>
                      <a:pt x="50" y="49"/>
                    </a:lnTo>
                    <a:lnTo>
                      <a:pt x="52" y="55"/>
                    </a:lnTo>
                    <a:lnTo>
                      <a:pt x="52" y="60"/>
                    </a:lnTo>
                    <a:lnTo>
                      <a:pt x="50" y="66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1" y="71"/>
                    </a:lnTo>
                    <a:lnTo>
                      <a:pt x="35" y="71"/>
                    </a:lnTo>
                    <a:lnTo>
                      <a:pt x="30" y="67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4" y="58"/>
                    </a:lnTo>
                    <a:lnTo>
                      <a:pt x="24" y="53"/>
                    </a:lnTo>
                    <a:lnTo>
                      <a:pt x="26" y="49"/>
                    </a:lnTo>
                    <a:lnTo>
                      <a:pt x="32" y="45"/>
                    </a:lnTo>
                    <a:lnTo>
                      <a:pt x="32" y="45"/>
                    </a:lnTo>
                    <a:lnTo>
                      <a:pt x="37" y="44"/>
                    </a:lnTo>
                    <a:lnTo>
                      <a:pt x="43" y="44"/>
                    </a:lnTo>
                    <a:lnTo>
                      <a:pt x="46" y="45"/>
                    </a:lnTo>
                    <a:lnTo>
                      <a:pt x="50" y="49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78" name="Freeform 123">
                <a:extLst>
                  <a:ext uri="{FF2B5EF4-FFF2-40B4-BE49-F238E27FC236}">
                    <a16:creationId xmlns:a16="http://schemas.microsoft.com/office/drawing/2014/main" id="{7FD7C7AE-64C5-0843-BE21-2E626EFEC9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61187" y="2984913"/>
                <a:ext cx="147795" cy="114206"/>
              </a:xfrm>
              <a:custGeom>
                <a:avLst/>
                <a:gdLst>
                  <a:gd name="T0" fmla="*/ 0 w 88"/>
                  <a:gd name="T1" fmla="*/ 13 h 68"/>
                  <a:gd name="T2" fmla="*/ 27 w 88"/>
                  <a:gd name="T3" fmla="*/ 31 h 68"/>
                  <a:gd name="T4" fmla="*/ 27 w 88"/>
                  <a:gd name="T5" fmla="*/ 31 h 68"/>
                  <a:gd name="T6" fmla="*/ 27 w 88"/>
                  <a:gd name="T7" fmla="*/ 41 h 68"/>
                  <a:gd name="T8" fmla="*/ 29 w 88"/>
                  <a:gd name="T9" fmla="*/ 50 h 68"/>
                  <a:gd name="T10" fmla="*/ 35 w 88"/>
                  <a:gd name="T11" fmla="*/ 57 h 68"/>
                  <a:gd name="T12" fmla="*/ 42 w 88"/>
                  <a:gd name="T13" fmla="*/ 64 h 68"/>
                  <a:gd name="T14" fmla="*/ 42 w 88"/>
                  <a:gd name="T15" fmla="*/ 64 h 68"/>
                  <a:gd name="T16" fmla="*/ 47 w 88"/>
                  <a:gd name="T17" fmla="*/ 66 h 68"/>
                  <a:gd name="T18" fmla="*/ 53 w 88"/>
                  <a:gd name="T19" fmla="*/ 68 h 68"/>
                  <a:gd name="T20" fmla="*/ 60 w 88"/>
                  <a:gd name="T21" fmla="*/ 68 h 68"/>
                  <a:gd name="T22" fmla="*/ 66 w 88"/>
                  <a:gd name="T23" fmla="*/ 66 h 68"/>
                  <a:gd name="T24" fmla="*/ 71 w 88"/>
                  <a:gd name="T25" fmla="*/ 64 h 68"/>
                  <a:gd name="T26" fmla="*/ 75 w 88"/>
                  <a:gd name="T27" fmla="*/ 63 h 68"/>
                  <a:gd name="T28" fmla="*/ 81 w 88"/>
                  <a:gd name="T29" fmla="*/ 59 h 68"/>
                  <a:gd name="T30" fmla="*/ 84 w 88"/>
                  <a:gd name="T31" fmla="*/ 53 h 68"/>
                  <a:gd name="T32" fmla="*/ 84 w 88"/>
                  <a:gd name="T33" fmla="*/ 53 h 68"/>
                  <a:gd name="T34" fmla="*/ 86 w 88"/>
                  <a:gd name="T35" fmla="*/ 48 h 68"/>
                  <a:gd name="T36" fmla="*/ 88 w 88"/>
                  <a:gd name="T37" fmla="*/ 42 h 68"/>
                  <a:gd name="T38" fmla="*/ 88 w 88"/>
                  <a:gd name="T39" fmla="*/ 35 h 68"/>
                  <a:gd name="T40" fmla="*/ 86 w 88"/>
                  <a:gd name="T41" fmla="*/ 30 h 68"/>
                  <a:gd name="T42" fmla="*/ 84 w 88"/>
                  <a:gd name="T43" fmla="*/ 24 h 68"/>
                  <a:gd name="T44" fmla="*/ 82 w 88"/>
                  <a:gd name="T45" fmla="*/ 20 h 68"/>
                  <a:gd name="T46" fmla="*/ 77 w 88"/>
                  <a:gd name="T47" fmla="*/ 15 h 68"/>
                  <a:gd name="T48" fmla="*/ 73 w 88"/>
                  <a:gd name="T49" fmla="*/ 11 h 68"/>
                  <a:gd name="T50" fmla="*/ 73 w 88"/>
                  <a:gd name="T51" fmla="*/ 11 h 68"/>
                  <a:gd name="T52" fmla="*/ 62 w 88"/>
                  <a:gd name="T53" fmla="*/ 7 h 68"/>
                  <a:gd name="T54" fmla="*/ 53 w 88"/>
                  <a:gd name="T55" fmla="*/ 7 h 68"/>
                  <a:gd name="T56" fmla="*/ 44 w 88"/>
                  <a:gd name="T57" fmla="*/ 11 h 68"/>
                  <a:gd name="T58" fmla="*/ 36 w 88"/>
                  <a:gd name="T59" fmla="*/ 17 h 68"/>
                  <a:gd name="T60" fmla="*/ 7 w 88"/>
                  <a:gd name="T61" fmla="*/ 0 h 68"/>
                  <a:gd name="T62" fmla="*/ 0 w 88"/>
                  <a:gd name="T63" fmla="*/ 13 h 68"/>
                  <a:gd name="T64" fmla="*/ 64 w 88"/>
                  <a:gd name="T65" fmla="*/ 26 h 68"/>
                  <a:gd name="T66" fmla="*/ 64 w 88"/>
                  <a:gd name="T67" fmla="*/ 26 h 68"/>
                  <a:gd name="T68" fmla="*/ 70 w 88"/>
                  <a:gd name="T69" fmla="*/ 30 h 68"/>
                  <a:gd name="T70" fmla="*/ 71 w 88"/>
                  <a:gd name="T71" fmla="*/ 35 h 68"/>
                  <a:gd name="T72" fmla="*/ 71 w 88"/>
                  <a:gd name="T73" fmla="*/ 41 h 68"/>
                  <a:gd name="T74" fmla="*/ 70 w 88"/>
                  <a:gd name="T75" fmla="*/ 44 h 68"/>
                  <a:gd name="T76" fmla="*/ 70 w 88"/>
                  <a:gd name="T77" fmla="*/ 44 h 68"/>
                  <a:gd name="T78" fmla="*/ 66 w 88"/>
                  <a:gd name="T79" fmla="*/ 50 h 68"/>
                  <a:gd name="T80" fmla="*/ 60 w 88"/>
                  <a:gd name="T81" fmla="*/ 52 h 68"/>
                  <a:gd name="T82" fmla="*/ 55 w 88"/>
                  <a:gd name="T83" fmla="*/ 52 h 68"/>
                  <a:gd name="T84" fmla="*/ 49 w 88"/>
                  <a:gd name="T85" fmla="*/ 50 h 68"/>
                  <a:gd name="T86" fmla="*/ 49 w 88"/>
                  <a:gd name="T87" fmla="*/ 50 h 68"/>
                  <a:gd name="T88" fmla="*/ 46 w 88"/>
                  <a:gd name="T89" fmla="*/ 46 h 68"/>
                  <a:gd name="T90" fmla="*/ 44 w 88"/>
                  <a:gd name="T91" fmla="*/ 42 h 68"/>
                  <a:gd name="T92" fmla="*/ 44 w 88"/>
                  <a:gd name="T93" fmla="*/ 37 h 68"/>
                  <a:gd name="T94" fmla="*/ 46 w 88"/>
                  <a:gd name="T95" fmla="*/ 31 h 68"/>
                  <a:gd name="T96" fmla="*/ 46 w 88"/>
                  <a:gd name="T97" fmla="*/ 31 h 68"/>
                  <a:gd name="T98" fmla="*/ 49 w 88"/>
                  <a:gd name="T99" fmla="*/ 26 h 68"/>
                  <a:gd name="T100" fmla="*/ 53 w 88"/>
                  <a:gd name="T101" fmla="*/ 24 h 68"/>
                  <a:gd name="T102" fmla="*/ 58 w 88"/>
                  <a:gd name="T103" fmla="*/ 24 h 68"/>
                  <a:gd name="T104" fmla="*/ 64 w 88"/>
                  <a:gd name="T105" fmla="*/ 26 h 68"/>
                  <a:gd name="T106" fmla="*/ 64 w 88"/>
                  <a:gd name="T107" fmla="*/ 2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8" h="68">
                    <a:moveTo>
                      <a:pt x="0" y="13"/>
                    </a:moveTo>
                    <a:lnTo>
                      <a:pt x="27" y="31"/>
                    </a:lnTo>
                    <a:lnTo>
                      <a:pt x="27" y="31"/>
                    </a:lnTo>
                    <a:lnTo>
                      <a:pt x="27" y="41"/>
                    </a:lnTo>
                    <a:lnTo>
                      <a:pt x="29" y="50"/>
                    </a:lnTo>
                    <a:lnTo>
                      <a:pt x="35" y="57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47" y="66"/>
                    </a:lnTo>
                    <a:lnTo>
                      <a:pt x="53" y="68"/>
                    </a:lnTo>
                    <a:lnTo>
                      <a:pt x="60" y="68"/>
                    </a:lnTo>
                    <a:lnTo>
                      <a:pt x="66" y="66"/>
                    </a:lnTo>
                    <a:lnTo>
                      <a:pt x="71" y="64"/>
                    </a:lnTo>
                    <a:lnTo>
                      <a:pt x="75" y="63"/>
                    </a:lnTo>
                    <a:lnTo>
                      <a:pt x="81" y="59"/>
                    </a:lnTo>
                    <a:lnTo>
                      <a:pt x="84" y="53"/>
                    </a:lnTo>
                    <a:lnTo>
                      <a:pt x="84" y="53"/>
                    </a:lnTo>
                    <a:lnTo>
                      <a:pt x="86" y="48"/>
                    </a:lnTo>
                    <a:lnTo>
                      <a:pt x="88" y="42"/>
                    </a:lnTo>
                    <a:lnTo>
                      <a:pt x="88" y="35"/>
                    </a:lnTo>
                    <a:lnTo>
                      <a:pt x="86" y="30"/>
                    </a:lnTo>
                    <a:lnTo>
                      <a:pt x="84" y="24"/>
                    </a:lnTo>
                    <a:lnTo>
                      <a:pt x="82" y="20"/>
                    </a:lnTo>
                    <a:lnTo>
                      <a:pt x="77" y="15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62" y="7"/>
                    </a:lnTo>
                    <a:lnTo>
                      <a:pt x="53" y="7"/>
                    </a:lnTo>
                    <a:lnTo>
                      <a:pt x="44" y="11"/>
                    </a:lnTo>
                    <a:lnTo>
                      <a:pt x="36" y="17"/>
                    </a:lnTo>
                    <a:lnTo>
                      <a:pt x="7" y="0"/>
                    </a:lnTo>
                    <a:lnTo>
                      <a:pt x="0" y="13"/>
                    </a:lnTo>
                    <a:close/>
                    <a:moveTo>
                      <a:pt x="64" y="26"/>
                    </a:moveTo>
                    <a:lnTo>
                      <a:pt x="64" y="26"/>
                    </a:lnTo>
                    <a:lnTo>
                      <a:pt x="70" y="30"/>
                    </a:lnTo>
                    <a:lnTo>
                      <a:pt x="71" y="35"/>
                    </a:lnTo>
                    <a:lnTo>
                      <a:pt x="71" y="41"/>
                    </a:lnTo>
                    <a:lnTo>
                      <a:pt x="70" y="44"/>
                    </a:lnTo>
                    <a:lnTo>
                      <a:pt x="70" y="44"/>
                    </a:lnTo>
                    <a:lnTo>
                      <a:pt x="66" y="50"/>
                    </a:lnTo>
                    <a:lnTo>
                      <a:pt x="60" y="52"/>
                    </a:lnTo>
                    <a:lnTo>
                      <a:pt x="55" y="52"/>
                    </a:lnTo>
                    <a:lnTo>
                      <a:pt x="49" y="50"/>
                    </a:lnTo>
                    <a:lnTo>
                      <a:pt x="49" y="50"/>
                    </a:lnTo>
                    <a:lnTo>
                      <a:pt x="46" y="46"/>
                    </a:lnTo>
                    <a:lnTo>
                      <a:pt x="44" y="42"/>
                    </a:lnTo>
                    <a:lnTo>
                      <a:pt x="44" y="37"/>
                    </a:lnTo>
                    <a:lnTo>
                      <a:pt x="46" y="31"/>
                    </a:lnTo>
                    <a:lnTo>
                      <a:pt x="46" y="31"/>
                    </a:lnTo>
                    <a:lnTo>
                      <a:pt x="49" y="26"/>
                    </a:lnTo>
                    <a:lnTo>
                      <a:pt x="53" y="24"/>
                    </a:lnTo>
                    <a:lnTo>
                      <a:pt x="58" y="24"/>
                    </a:lnTo>
                    <a:lnTo>
                      <a:pt x="64" y="26"/>
                    </a:lnTo>
                    <a:lnTo>
                      <a:pt x="64" y="26"/>
                    </a:lnTo>
                    <a:close/>
                  </a:path>
                </a:pathLst>
              </a:custGeom>
              <a:solidFill>
                <a:srgbClr val="919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79" name="Freeform 124">
                <a:extLst>
                  <a:ext uri="{FF2B5EF4-FFF2-40B4-BE49-F238E27FC236}">
                    <a16:creationId xmlns:a16="http://schemas.microsoft.com/office/drawing/2014/main" id="{D26B1619-3DCA-7E4D-BE77-1C35A6AF4D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8059" y="2858950"/>
                <a:ext cx="157872" cy="100770"/>
              </a:xfrm>
              <a:custGeom>
                <a:avLst/>
                <a:gdLst>
                  <a:gd name="T0" fmla="*/ 0 w 94"/>
                  <a:gd name="T1" fmla="*/ 38 h 60"/>
                  <a:gd name="T2" fmla="*/ 35 w 94"/>
                  <a:gd name="T3" fmla="*/ 38 h 60"/>
                  <a:gd name="T4" fmla="*/ 35 w 94"/>
                  <a:gd name="T5" fmla="*/ 38 h 60"/>
                  <a:gd name="T6" fmla="*/ 39 w 94"/>
                  <a:gd name="T7" fmla="*/ 48 h 60"/>
                  <a:gd name="T8" fmla="*/ 44 w 94"/>
                  <a:gd name="T9" fmla="*/ 55 h 60"/>
                  <a:gd name="T10" fmla="*/ 54 w 94"/>
                  <a:gd name="T11" fmla="*/ 59 h 60"/>
                  <a:gd name="T12" fmla="*/ 63 w 94"/>
                  <a:gd name="T13" fmla="*/ 60 h 60"/>
                  <a:gd name="T14" fmla="*/ 63 w 94"/>
                  <a:gd name="T15" fmla="*/ 60 h 60"/>
                  <a:gd name="T16" fmla="*/ 70 w 94"/>
                  <a:gd name="T17" fmla="*/ 60 h 60"/>
                  <a:gd name="T18" fmla="*/ 76 w 94"/>
                  <a:gd name="T19" fmla="*/ 59 h 60"/>
                  <a:gd name="T20" fmla="*/ 81 w 94"/>
                  <a:gd name="T21" fmla="*/ 57 h 60"/>
                  <a:gd name="T22" fmla="*/ 85 w 94"/>
                  <a:gd name="T23" fmla="*/ 53 h 60"/>
                  <a:gd name="T24" fmla="*/ 88 w 94"/>
                  <a:gd name="T25" fmla="*/ 48 h 60"/>
                  <a:gd name="T26" fmla="*/ 92 w 94"/>
                  <a:gd name="T27" fmla="*/ 42 h 60"/>
                  <a:gd name="T28" fmla="*/ 94 w 94"/>
                  <a:gd name="T29" fmla="*/ 37 h 60"/>
                  <a:gd name="T30" fmla="*/ 94 w 94"/>
                  <a:gd name="T31" fmla="*/ 31 h 60"/>
                  <a:gd name="T32" fmla="*/ 94 w 94"/>
                  <a:gd name="T33" fmla="*/ 31 h 60"/>
                  <a:gd name="T34" fmla="*/ 94 w 94"/>
                  <a:gd name="T35" fmla="*/ 26 h 60"/>
                  <a:gd name="T36" fmla="*/ 92 w 94"/>
                  <a:gd name="T37" fmla="*/ 18 h 60"/>
                  <a:gd name="T38" fmla="*/ 88 w 94"/>
                  <a:gd name="T39" fmla="*/ 15 h 60"/>
                  <a:gd name="T40" fmla="*/ 85 w 94"/>
                  <a:gd name="T41" fmla="*/ 9 h 60"/>
                  <a:gd name="T42" fmla="*/ 81 w 94"/>
                  <a:gd name="T43" fmla="*/ 5 h 60"/>
                  <a:gd name="T44" fmla="*/ 76 w 94"/>
                  <a:gd name="T45" fmla="*/ 4 h 60"/>
                  <a:gd name="T46" fmla="*/ 70 w 94"/>
                  <a:gd name="T47" fmla="*/ 2 h 60"/>
                  <a:gd name="T48" fmla="*/ 63 w 94"/>
                  <a:gd name="T49" fmla="*/ 0 h 60"/>
                  <a:gd name="T50" fmla="*/ 63 w 94"/>
                  <a:gd name="T51" fmla="*/ 0 h 60"/>
                  <a:gd name="T52" fmla="*/ 54 w 94"/>
                  <a:gd name="T53" fmla="*/ 2 h 60"/>
                  <a:gd name="T54" fmla="*/ 44 w 94"/>
                  <a:gd name="T55" fmla="*/ 7 h 60"/>
                  <a:gd name="T56" fmla="*/ 39 w 94"/>
                  <a:gd name="T57" fmla="*/ 15 h 60"/>
                  <a:gd name="T58" fmla="*/ 35 w 94"/>
                  <a:gd name="T59" fmla="*/ 24 h 60"/>
                  <a:gd name="T60" fmla="*/ 0 w 94"/>
                  <a:gd name="T61" fmla="*/ 24 h 60"/>
                  <a:gd name="T62" fmla="*/ 0 w 94"/>
                  <a:gd name="T63" fmla="*/ 38 h 60"/>
                  <a:gd name="T64" fmla="*/ 63 w 94"/>
                  <a:gd name="T65" fmla="*/ 16 h 60"/>
                  <a:gd name="T66" fmla="*/ 63 w 94"/>
                  <a:gd name="T67" fmla="*/ 16 h 60"/>
                  <a:gd name="T68" fmla="*/ 68 w 94"/>
                  <a:gd name="T69" fmla="*/ 18 h 60"/>
                  <a:gd name="T70" fmla="*/ 74 w 94"/>
                  <a:gd name="T71" fmla="*/ 20 h 60"/>
                  <a:gd name="T72" fmla="*/ 77 w 94"/>
                  <a:gd name="T73" fmla="*/ 26 h 60"/>
                  <a:gd name="T74" fmla="*/ 77 w 94"/>
                  <a:gd name="T75" fmla="*/ 31 h 60"/>
                  <a:gd name="T76" fmla="*/ 77 w 94"/>
                  <a:gd name="T77" fmla="*/ 31 h 60"/>
                  <a:gd name="T78" fmla="*/ 77 w 94"/>
                  <a:gd name="T79" fmla="*/ 37 h 60"/>
                  <a:gd name="T80" fmla="*/ 74 w 94"/>
                  <a:gd name="T81" fmla="*/ 40 h 60"/>
                  <a:gd name="T82" fmla="*/ 68 w 94"/>
                  <a:gd name="T83" fmla="*/ 44 h 60"/>
                  <a:gd name="T84" fmla="*/ 63 w 94"/>
                  <a:gd name="T85" fmla="*/ 46 h 60"/>
                  <a:gd name="T86" fmla="*/ 63 w 94"/>
                  <a:gd name="T87" fmla="*/ 46 h 60"/>
                  <a:gd name="T88" fmla="*/ 57 w 94"/>
                  <a:gd name="T89" fmla="*/ 44 h 60"/>
                  <a:gd name="T90" fmla="*/ 54 w 94"/>
                  <a:gd name="T91" fmla="*/ 40 h 60"/>
                  <a:gd name="T92" fmla="*/ 50 w 94"/>
                  <a:gd name="T93" fmla="*/ 37 h 60"/>
                  <a:gd name="T94" fmla="*/ 50 w 94"/>
                  <a:gd name="T95" fmla="*/ 31 h 60"/>
                  <a:gd name="T96" fmla="*/ 50 w 94"/>
                  <a:gd name="T97" fmla="*/ 31 h 60"/>
                  <a:gd name="T98" fmla="*/ 50 w 94"/>
                  <a:gd name="T99" fmla="*/ 26 h 60"/>
                  <a:gd name="T100" fmla="*/ 54 w 94"/>
                  <a:gd name="T101" fmla="*/ 20 h 60"/>
                  <a:gd name="T102" fmla="*/ 57 w 94"/>
                  <a:gd name="T103" fmla="*/ 18 h 60"/>
                  <a:gd name="T104" fmla="*/ 63 w 94"/>
                  <a:gd name="T105" fmla="*/ 16 h 60"/>
                  <a:gd name="T106" fmla="*/ 63 w 94"/>
                  <a:gd name="T107" fmla="*/ 1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4" h="60">
                    <a:moveTo>
                      <a:pt x="0" y="38"/>
                    </a:moveTo>
                    <a:lnTo>
                      <a:pt x="35" y="38"/>
                    </a:lnTo>
                    <a:lnTo>
                      <a:pt x="35" y="38"/>
                    </a:lnTo>
                    <a:lnTo>
                      <a:pt x="39" y="48"/>
                    </a:lnTo>
                    <a:lnTo>
                      <a:pt x="44" y="55"/>
                    </a:lnTo>
                    <a:lnTo>
                      <a:pt x="54" y="59"/>
                    </a:lnTo>
                    <a:lnTo>
                      <a:pt x="63" y="60"/>
                    </a:lnTo>
                    <a:lnTo>
                      <a:pt x="63" y="60"/>
                    </a:lnTo>
                    <a:lnTo>
                      <a:pt x="70" y="60"/>
                    </a:lnTo>
                    <a:lnTo>
                      <a:pt x="76" y="59"/>
                    </a:lnTo>
                    <a:lnTo>
                      <a:pt x="81" y="57"/>
                    </a:lnTo>
                    <a:lnTo>
                      <a:pt x="85" y="53"/>
                    </a:lnTo>
                    <a:lnTo>
                      <a:pt x="88" y="48"/>
                    </a:lnTo>
                    <a:lnTo>
                      <a:pt x="92" y="42"/>
                    </a:lnTo>
                    <a:lnTo>
                      <a:pt x="94" y="37"/>
                    </a:lnTo>
                    <a:lnTo>
                      <a:pt x="94" y="31"/>
                    </a:lnTo>
                    <a:lnTo>
                      <a:pt x="94" y="31"/>
                    </a:lnTo>
                    <a:lnTo>
                      <a:pt x="94" y="26"/>
                    </a:lnTo>
                    <a:lnTo>
                      <a:pt x="92" y="18"/>
                    </a:lnTo>
                    <a:lnTo>
                      <a:pt x="88" y="15"/>
                    </a:lnTo>
                    <a:lnTo>
                      <a:pt x="85" y="9"/>
                    </a:lnTo>
                    <a:lnTo>
                      <a:pt x="81" y="5"/>
                    </a:lnTo>
                    <a:lnTo>
                      <a:pt x="76" y="4"/>
                    </a:lnTo>
                    <a:lnTo>
                      <a:pt x="70" y="2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54" y="2"/>
                    </a:lnTo>
                    <a:lnTo>
                      <a:pt x="44" y="7"/>
                    </a:lnTo>
                    <a:lnTo>
                      <a:pt x="39" y="15"/>
                    </a:lnTo>
                    <a:lnTo>
                      <a:pt x="35" y="24"/>
                    </a:lnTo>
                    <a:lnTo>
                      <a:pt x="0" y="24"/>
                    </a:lnTo>
                    <a:lnTo>
                      <a:pt x="0" y="38"/>
                    </a:lnTo>
                    <a:close/>
                    <a:moveTo>
                      <a:pt x="63" y="16"/>
                    </a:moveTo>
                    <a:lnTo>
                      <a:pt x="63" y="16"/>
                    </a:lnTo>
                    <a:lnTo>
                      <a:pt x="68" y="18"/>
                    </a:lnTo>
                    <a:lnTo>
                      <a:pt x="74" y="20"/>
                    </a:lnTo>
                    <a:lnTo>
                      <a:pt x="77" y="26"/>
                    </a:lnTo>
                    <a:lnTo>
                      <a:pt x="77" y="31"/>
                    </a:lnTo>
                    <a:lnTo>
                      <a:pt x="77" y="31"/>
                    </a:lnTo>
                    <a:lnTo>
                      <a:pt x="77" y="37"/>
                    </a:lnTo>
                    <a:lnTo>
                      <a:pt x="74" y="40"/>
                    </a:lnTo>
                    <a:lnTo>
                      <a:pt x="68" y="44"/>
                    </a:lnTo>
                    <a:lnTo>
                      <a:pt x="63" y="46"/>
                    </a:lnTo>
                    <a:lnTo>
                      <a:pt x="63" y="46"/>
                    </a:lnTo>
                    <a:lnTo>
                      <a:pt x="57" y="44"/>
                    </a:lnTo>
                    <a:lnTo>
                      <a:pt x="54" y="40"/>
                    </a:lnTo>
                    <a:lnTo>
                      <a:pt x="50" y="37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0" y="26"/>
                    </a:lnTo>
                    <a:lnTo>
                      <a:pt x="54" y="20"/>
                    </a:lnTo>
                    <a:lnTo>
                      <a:pt x="57" y="18"/>
                    </a:lnTo>
                    <a:lnTo>
                      <a:pt x="63" y="16"/>
                    </a:lnTo>
                    <a:lnTo>
                      <a:pt x="63" y="1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80" name="Freeform 125">
                <a:extLst>
                  <a:ext uri="{FF2B5EF4-FFF2-40B4-BE49-F238E27FC236}">
                    <a16:creationId xmlns:a16="http://schemas.microsoft.com/office/drawing/2014/main" id="{D0EA84F2-EBA7-2844-9178-4D9285DF00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30327" y="2719553"/>
                <a:ext cx="376206" cy="376207"/>
              </a:xfrm>
              <a:custGeom>
                <a:avLst/>
                <a:gdLst>
                  <a:gd name="T0" fmla="*/ 112 w 224"/>
                  <a:gd name="T1" fmla="*/ 224 h 224"/>
                  <a:gd name="T2" fmla="*/ 90 w 224"/>
                  <a:gd name="T3" fmla="*/ 221 h 224"/>
                  <a:gd name="T4" fmla="*/ 50 w 224"/>
                  <a:gd name="T5" fmla="*/ 204 h 224"/>
                  <a:gd name="T6" fmla="*/ 21 w 224"/>
                  <a:gd name="T7" fmla="*/ 175 h 224"/>
                  <a:gd name="T8" fmla="*/ 4 w 224"/>
                  <a:gd name="T9" fmla="*/ 134 h 224"/>
                  <a:gd name="T10" fmla="*/ 0 w 224"/>
                  <a:gd name="T11" fmla="*/ 112 h 224"/>
                  <a:gd name="T12" fmla="*/ 2 w 224"/>
                  <a:gd name="T13" fmla="*/ 101 h 224"/>
                  <a:gd name="T14" fmla="*/ 10 w 224"/>
                  <a:gd name="T15" fmla="*/ 68 h 224"/>
                  <a:gd name="T16" fmla="*/ 33 w 224"/>
                  <a:gd name="T17" fmla="*/ 33 h 224"/>
                  <a:gd name="T18" fmla="*/ 68 w 224"/>
                  <a:gd name="T19" fmla="*/ 9 h 224"/>
                  <a:gd name="T20" fmla="*/ 101 w 224"/>
                  <a:gd name="T21" fmla="*/ 0 h 224"/>
                  <a:gd name="T22" fmla="*/ 112 w 224"/>
                  <a:gd name="T23" fmla="*/ 0 h 224"/>
                  <a:gd name="T24" fmla="*/ 134 w 224"/>
                  <a:gd name="T25" fmla="*/ 2 h 224"/>
                  <a:gd name="T26" fmla="*/ 175 w 224"/>
                  <a:gd name="T27" fmla="*/ 20 h 224"/>
                  <a:gd name="T28" fmla="*/ 204 w 224"/>
                  <a:gd name="T29" fmla="*/ 50 h 224"/>
                  <a:gd name="T30" fmla="*/ 221 w 224"/>
                  <a:gd name="T31" fmla="*/ 90 h 224"/>
                  <a:gd name="T32" fmla="*/ 224 w 224"/>
                  <a:gd name="T33" fmla="*/ 112 h 224"/>
                  <a:gd name="T34" fmla="*/ 222 w 224"/>
                  <a:gd name="T35" fmla="*/ 123 h 224"/>
                  <a:gd name="T36" fmla="*/ 215 w 224"/>
                  <a:gd name="T37" fmla="*/ 154 h 224"/>
                  <a:gd name="T38" fmla="*/ 191 w 224"/>
                  <a:gd name="T39" fmla="*/ 191 h 224"/>
                  <a:gd name="T40" fmla="*/ 156 w 224"/>
                  <a:gd name="T41" fmla="*/ 215 h 224"/>
                  <a:gd name="T42" fmla="*/ 123 w 224"/>
                  <a:gd name="T43" fmla="*/ 222 h 224"/>
                  <a:gd name="T44" fmla="*/ 112 w 224"/>
                  <a:gd name="T45" fmla="*/ 224 h 224"/>
                  <a:gd name="T46" fmla="*/ 112 w 224"/>
                  <a:gd name="T47" fmla="*/ 15 h 224"/>
                  <a:gd name="T48" fmla="*/ 74 w 224"/>
                  <a:gd name="T49" fmla="*/ 22 h 224"/>
                  <a:gd name="T50" fmla="*/ 44 w 224"/>
                  <a:gd name="T51" fmla="*/ 44 h 224"/>
                  <a:gd name="T52" fmla="*/ 22 w 224"/>
                  <a:gd name="T53" fmla="*/ 74 h 224"/>
                  <a:gd name="T54" fmla="*/ 15 w 224"/>
                  <a:gd name="T55" fmla="*/ 112 h 224"/>
                  <a:gd name="T56" fmla="*/ 17 w 224"/>
                  <a:gd name="T57" fmla="*/ 131 h 224"/>
                  <a:gd name="T58" fmla="*/ 32 w 224"/>
                  <a:gd name="T59" fmla="*/ 165 h 224"/>
                  <a:gd name="T60" fmla="*/ 59 w 224"/>
                  <a:gd name="T61" fmla="*/ 193 h 224"/>
                  <a:gd name="T62" fmla="*/ 92 w 224"/>
                  <a:gd name="T63" fmla="*/ 206 h 224"/>
                  <a:gd name="T64" fmla="*/ 112 w 224"/>
                  <a:gd name="T65" fmla="*/ 210 h 224"/>
                  <a:gd name="T66" fmla="*/ 149 w 224"/>
                  <a:gd name="T67" fmla="*/ 200 h 224"/>
                  <a:gd name="T68" fmla="*/ 180 w 224"/>
                  <a:gd name="T69" fmla="*/ 180 h 224"/>
                  <a:gd name="T70" fmla="*/ 200 w 224"/>
                  <a:gd name="T71" fmla="*/ 149 h 224"/>
                  <a:gd name="T72" fmla="*/ 210 w 224"/>
                  <a:gd name="T73" fmla="*/ 112 h 224"/>
                  <a:gd name="T74" fmla="*/ 208 w 224"/>
                  <a:gd name="T75" fmla="*/ 92 h 224"/>
                  <a:gd name="T76" fmla="*/ 193 w 224"/>
                  <a:gd name="T77" fmla="*/ 57 h 224"/>
                  <a:gd name="T78" fmla="*/ 166 w 224"/>
                  <a:gd name="T79" fmla="*/ 32 h 224"/>
                  <a:gd name="T80" fmla="*/ 133 w 224"/>
                  <a:gd name="T81" fmla="*/ 17 h 224"/>
                  <a:gd name="T82" fmla="*/ 112 w 224"/>
                  <a:gd name="T83" fmla="*/ 1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4" h="224">
                    <a:moveTo>
                      <a:pt x="112" y="224"/>
                    </a:moveTo>
                    <a:lnTo>
                      <a:pt x="112" y="224"/>
                    </a:lnTo>
                    <a:lnTo>
                      <a:pt x="101" y="222"/>
                    </a:lnTo>
                    <a:lnTo>
                      <a:pt x="90" y="221"/>
                    </a:lnTo>
                    <a:lnTo>
                      <a:pt x="68" y="215"/>
                    </a:lnTo>
                    <a:lnTo>
                      <a:pt x="50" y="204"/>
                    </a:lnTo>
                    <a:lnTo>
                      <a:pt x="33" y="191"/>
                    </a:lnTo>
                    <a:lnTo>
                      <a:pt x="21" y="175"/>
                    </a:lnTo>
                    <a:lnTo>
                      <a:pt x="10" y="154"/>
                    </a:lnTo>
                    <a:lnTo>
                      <a:pt x="4" y="134"/>
                    </a:lnTo>
                    <a:lnTo>
                      <a:pt x="2" y="123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2" y="101"/>
                    </a:lnTo>
                    <a:lnTo>
                      <a:pt x="4" y="90"/>
                    </a:lnTo>
                    <a:lnTo>
                      <a:pt x="10" y="68"/>
                    </a:lnTo>
                    <a:lnTo>
                      <a:pt x="21" y="50"/>
                    </a:lnTo>
                    <a:lnTo>
                      <a:pt x="33" y="33"/>
                    </a:lnTo>
                    <a:lnTo>
                      <a:pt x="50" y="20"/>
                    </a:lnTo>
                    <a:lnTo>
                      <a:pt x="68" y="9"/>
                    </a:lnTo>
                    <a:lnTo>
                      <a:pt x="90" y="2"/>
                    </a:lnTo>
                    <a:lnTo>
                      <a:pt x="101" y="0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23" y="0"/>
                    </a:lnTo>
                    <a:lnTo>
                      <a:pt x="134" y="2"/>
                    </a:lnTo>
                    <a:lnTo>
                      <a:pt x="156" y="9"/>
                    </a:lnTo>
                    <a:lnTo>
                      <a:pt x="175" y="20"/>
                    </a:lnTo>
                    <a:lnTo>
                      <a:pt x="191" y="33"/>
                    </a:lnTo>
                    <a:lnTo>
                      <a:pt x="204" y="50"/>
                    </a:lnTo>
                    <a:lnTo>
                      <a:pt x="215" y="68"/>
                    </a:lnTo>
                    <a:lnTo>
                      <a:pt x="221" y="90"/>
                    </a:lnTo>
                    <a:lnTo>
                      <a:pt x="222" y="101"/>
                    </a:lnTo>
                    <a:lnTo>
                      <a:pt x="224" y="112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1" y="134"/>
                    </a:lnTo>
                    <a:lnTo>
                      <a:pt x="215" y="154"/>
                    </a:lnTo>
                    <a:lnTo>
                      <a:pt x="204" y="175"/>
                    </a:lnTo>
                    <a:lnTo>
                      <a:pt x="191" y="191"/>
                    </a:lnTo>
                    <a:lnTo>
                      <a:pt x="175" y="204"/>
                    </a:lnTo>
                    <a:lnTo>
                      <a:pt x="156" y="215"/>
                    </a:lnTo>
                    <a:lnTo>
                      <a:pt x="134" y="221"/>
                    </a:lnTo>
                    <a:lnTo>
                      <a:pt x="123" y="222"/>
                    </a:lnTo>
                    <a:lnTo>
                      <a:pt x="112" y="224"/>
                    </a:lnTo>
                    <a:lnTo>
                      <a:pt x="112" y="224"/>
                    </a:lnTo>
                    <a:close/>
                    <a:moveTo>
                      <a:pt x="112" y="15"/>
                    </a:moveTo>
                    <a:lnTo>
                      <a:pt x="112" y="15"/>
                    </a:lnTo>
                    <a:lnTo>
                      <a:pt x="92" y="17"/>
                    </a:lnTo>
                    <a:lnTo>
                      <a:pt x="74" y="22"/>
                    </a:lnTo>
                    <a:lnTo>
                      <a:pt x="59" y="32"/>
                    </a:lnTo>
                    <a:lnTo>
                      <a:pt x="44" y="44"/>
                    </a:lnTo>
                    <a:lnTo>
                      <a:pt x="32" y="57"/>
                    </a:lnTo>
                    <a:lnTo>
                      <a:pt x="22" y="74"/>
                    </a:lnTo>
                    <a:lnTo>
                      <a:pt x="17" y="92"/>
                    </a:lnTo>
                    <a:lnTo>
                      <a:pt x="15" y="112"/>
                    </a:lnTo>
                    <a:lnTo>
                      <a:pt x="15" y="112"/>
                    </a:lnTo>
                    <a:lnTo>
                      <a:pt x="17" y="131"/>
                    </a:lnTo>
                    <a:lnTo>
                      <a:pt x="22" y="149"/>
                    </a:lnTo>
                    <a:lnTo>
                      <a:pt x="32" y="165"/>
                    </a:lnTo>
                    <a:lnTo>
                      <a:pt x="44" y="180"/>
                    </a:lnTo>
                    <a:lnTo>
                      <a:pt x="59" y="193"/>
                    </a:lnTo>
                    <a:lnTo>
                      <a:pt x="74" y="200"/>
                    </a:lnTo>
                    <a:lnTo>
                      <a:pt x="92" y="206"/>
                    </a:lnTo>
                    <a:lnTo>
                      <a:pt x="112" y="210"/>
                    </a:lnTo>
                    <a:lnTo>
                      <a:pt x="112" y="210"/>
                    </a:lnTo>
                    <a:lnTo>
                      <a:pt x="133" y="206"/>
                    </a:lnTo>
                    <a:lnTo>
                      <a:pt x="149" y="200"/>
                    </a:lnTo>
                    <a:lnTo>
                      <a:pt x="166" y="193"/>
                    </a:lnTo>
                    <a:lnTo>
                      <a:pt x="180" y="180"/>
                    </a:lnTo>
                    <a:lnTo>
                      <a:pt x="193" y="165"/>
                    </a:lnTo>
                    <a:lnTo>
                      <a:pt x="200" y="149"/>
                    </a:lnTo>
                    <a:lnTo>
                      <a:pt x="208" y="131"/>
                    </a:lnTo>
                    <a:lnTo>
                      <a:pt x="210" y="112"/>
                    </a:lnTo>
                    <a:lnTo>
                      <a:pt x="210" y="112"/>
                    </a:lnTo>
                    <a:lnTo>
                      <a:pt x="208" y="92"/>
                    </a:lnTo>
                    <a:lnTo>
                      <a:pt x="200" y="74"/>
                    </a:lnTo>
                    <a:lnTo>
                      <a:pt x="193" y="57"/>
                    </a:lnTo>
                    <a:lnTo>
                      <a:pt x="180" y="44"/>
                    </a:lnTo>
                    <a:lnTo>
                      <a:pt x="166" y="32"/>
                    </a:lnTo>
                    <a:lnTo>
                      <a:pt x="149" y="22"/>
                    </a:lnTo>
                    <a:lnTo>
                      <a:pt x="133" y="17"/>
                    </a:lnTo>
                    <a:lnTo>
                      <a:pt x="112" y="15"/>
                    </a:lnTo>
                    <a:lnTo>
                      <a:pt x="112" y="1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sp>
          <p:nvSpPr>
            <p:cNvPr id="71" name="Arrow: Chevron 82">
              <a:extLst>
                <a:ext uri="{FF2B5EF4-FFF2-40B4-BE49-F238E27FC236}">
                  <a16:creationId xmlns:a16="http://schemas.microsoft.com/office/drawing/2014/main" id="{BD24C971-C36C-C848-8BCC-C2B6E4E26B70}"/>
                </a:ext>
              </a:extLst>
            </p:cNvPr>
            <p:cNvSpPr/>
            <p:nvPr/>
          </p:nvSpPr>
          <p:spPr>
            <a:xfrm>
              <a:off x="4187429" y="2866465"/>
              <a:ext cx="138112" cy="80947"/>
            </a:xfrm>
            <a:prstGeom prst="chevron">
              <a:avLst/>
            </a:prstGeom>
            <a:solidFill>
              <a:srgbClr val="A2B1C8"/>
            </a:solidFill>
            <a:ln>
              <a:solidFill>
                <a:srgbClr val="B5C1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72" name="Arrow: Chevron 94">
              <a:extLst>
                <a:ext uri="{FF2B5EF4-FFF2-40B4-BE49-F238E27FC236}">
                  <a16:creationId xmlns:a16="http://schemas.microsoft.com/office/drawing/2014/main" id="{E3CDF92C-4A63-AC43-988E-90379BE30F22}"/>
                </a:ext>
              </a:extLst>
            </p:cNvPr>
            <p:cNvSpPr/>
            <p:nvPr/>
          </p:nvSpPr>
          <p:spPr>
            <a:xfrm>
              <a:off x="4325541" y="2866465"/>
              <a:ext cx="138112" cy="80947"/>
            </a:xfrm>
            <a:prstGeom prst="chevron">
              <a:avLst/>
            </a:prstGeom>
            <a:solidFill>
              <a:srgbClr val="A2B1C8"/>
            </a:solidFill>
            <a:ln>
              <a:solidFill>
                <a:srgbClr val="B5C1D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82" name="Freeform 220">
            <a:extLst>
              <a:ext uri="{FF2B5EF4-FFF2-40B4-BE49-F238E27FC236}">
                <a16:creationId xmlns:a16="http://schemas.microsoft.com/office/drawing/2014/main" id="{A7C78141-1F34-4841-AAE5-1010A21A7628}"/>
              </a:ext>
            </a:extLst>
          </p:cNvPr>
          <p:cNvSpPr>
            <a:spLocks/>
          </p:cNvSpPr>
          <p:nvPr/>
        </p:nvSpPr>
        <p:spPr bwMode="auto">
          <a:xfrm>
            <a:off x="10494149" y="4606457"/>
            <a:ext cx="920723" cy="671123"/>
          </a:xfrm>
          <a:custGeom>
            <a:avLst/>
            <a:gdLst>
              <a:gd name="T0" fmla="*/ 367 w 367"/>
              <a:gd name="T1" fmla="*/ 159 h 234"/>
              <a:gd name="T2" fmla="*/ 359 w 367"/>
              <a:gd name="T3" fmla="*/ 128 h 234"/>
              <a:gd name="T4" fmla="*/ 344 w 367"/>
              <a:gd name="T5" fmla="*/ 106 h 234"/>
              <a:gd name="T6" fmla="*/ 319 w 367"/>
              <a:gd name="T7" fmla="*/ 89 h 234"/>
              <a:gd name="T8" fmla="*/ 291 w 367"/>
              <a:gd name="T9" fmla="*/ 83 h 234"/>
              <a:gd name="T10" fmla="*/ 278 w 367"/>
              <a:gd name="T11" fmla="*/ 85 h 234"/>
              <a:gd name="T12" fmla="*/ 267 w 367"/>
              <a:gd name="T13" fmla="*/ 87 h 234"/>
              <a:gd name="T14" fmla="*/ 257 w 367"/>
              <a:gd name="T15" fmla="*/ 53 h 234"/>
              <a:gd name="T16" fmla="*/ 236 w 367"/>
              <a:gd name="T17" fmla="*/ 24 h 234"/>
              <a:gd name="T18" fmla="*/ 208 w 367"/>
              <a:gd name="T19" fmla="*/ 7 h 234"/>
              <a:gd name="T20" fmla="*/ 172 w 367"/>
              <a:gd name="T21" fmla="*/ 0 h 234"/>
              <a:gd name="T22" fmla="*/ 153 w 367"/>
              <a:gd name="T23" fmla="*/ 2 h 234"/>
              <a:gd name="T24" fmla="*/ 117 w 367"/>
              <a:gd name="T25" fmla="*/ 17 h 234"/>
              <a:gd name="T26" fmla="*/ 92 w 367"/>
              <a:gd name="T27" fmla="*/ 43 h 234"/>
              <a:gd name="T28" fmla="*/ 77 w 367"/>
              <a:gd name="T29" fmla="*/ 77 h 234"/>
              <a:gd name="T30" fmla="*/ 75 w 367"/>
              <a:gd name="T31" fmla="*/ 96 h 234"/>
              <a:gd name="T32" fmla="*/ 58 w 367"/>
              <a:gd name="T33" fmla="*/ 115 h 234"/>
              <a:gd name="T34" fmla="*/ 47 w 367"/>
              <a:gd name="T35" fmla="*/ 117 h 234"/>
              <a:gd name="T36" fmla="*/ 26 w 367"/>
              <a:gd name="T37" fmla="*/ 125 h 234"/>
              <a:gd name="T38" fmla="*/ 9 w 367"/>
              <a:gd name="T39" fmla="*/ 142 h 234"/>
              <a:gd name="T40" fmla="*/ 2 w 367"/>
              <a:gd name="T41" fmla="*/ 162 h 234"/>
              <a:gd name="T42" fmla="*/ 0 w 367"/>
              <a:gd name="T43" fmla="*/ 176 h 234"/>
              <a:gd name="T44" fmla="*/ 3 w 367"/>
              <a:gd name="T45" fmla="*/ 198 h 234"/>
              <a:gd name="T46" fmla="*/ 17 w 367"/>
              <a:gd name="T47" fmla="*/ 217 h 234"/>
              <a:gd name="T48" fmla="*/ 36 w 367"/>
              <a:gd name="T49" fmla="*/ 229 h 234"/>
              <a:gd name="T50" fmla="*/ 58 w 367"/>
              <a:gd name="T51" fmla="*/ 234 h 234"/>
              <a:gd name="T52" fmla="*/ 297 w 367"/>
              <a:gd name="T53" fmla="*/ 234 h 234"/>
              <a:gd name="T54" fmla="*/ 321 w 367"/>
              <a:gd name="T55" fmla="*/ 229 h 234"/>
              <a:gd name="T56" fmla="*/ 340 w 367"/>
              <a:gd name="T57" fmla="*/ 215 h 234"/>
              <a:gd name="T58" fmla="*/ 352 w 367"/>
              <a:gd name="T59" fmla="*/ 204 h 234"/>
              <a:gd name="T60" fmla="*/ 365 w 367"/>
              <a:gd name="T61" fmla="*/ 176 h 234"/>
              <a:gd name="T62" fmla="*/ 367 w 367"/>
              <a:gd name="T63" fmla="*/ 159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67" h="234">
                <a:moveTo>
                  <a:pt x="367" y="159"/>
                </a:moveTo>
                <a:lnTo>
                  <a:pt x="367" y="159"/>
                </a:lnTo>
                <a:lnTo>
                  <a:pt x="365" y="144"/>
                </a:lnTo>
                <a:lnTo>
                  <a:pt x="359" y="128"/>
                </a:lnTo>
                <a:lnTo>
                  <a:pt x="354" y="117"/>
                </a:lnTo>
                <a:lnTo>
                  <a:pt x="344" y="106"/>
                </a:lnTo>
                <a:lnTo>
                  <a:pt x="333" y="96"/>
                </a:lnTo>
                <a:lnTo>
                  <a:pt x="319" y="89"/>
                </a:lnTo>
                <a:lnTo>
                  <a:pt x="306" y="85"/>
                </a:lnTo>
                <a:lnTo>
                  <a:pt x="291" y="83"/>
                </a:lnTo>
                <a:lnTo>
                  <a:pt x="291" y="83"/>
                </a:lnTo>
                <a:lnTo>
                  <a:pt x="278" y="85"/>
                </a:lnTo>
                <a:lnTo>
                  <a:pt x="267" y="87"/>
                </a:lnTo>
                <a:lnTo>
                  <a:pt x="267" y="87"/>
                </a:lnTo>
                <a:lnTo>
                  <a:pt x="265" y="70"/>
                </a:lnTo>
                <a:lnTo>
                  <a:pt x="257" y="53"/>
                </a:lnTo>
                <a:lnTo>
                  <a:pt x="248" y="38"/>
                </a:lnTo>
                <a:lnTo>
                  <a:pt x="236" y="24"/>
                </a:lnTo>
                <a:lnTo>
                  <a:pt x="223" y="15"/>
                </a:lnTo>
                <a:lnTo>
                  <a:pt x="208" y="7"/>
                </a:lnTo>
                <a:lnTo>
                  <a:pt x="189" y="2"/>
                </a:lnTo>
                <a:lnTo>
                  <a:pt x="172" y="0"/>
                </a:lnTo>
                <a:lnTo>
                  <a:pt x="172" y="0"/>
                </a:lnTo>
                <a:lnTo>
                  <a:pt x="153" y="2"/>
                </a:lnTo>
                <a:lnTo>
                  <a:pt x="134" y="7"/>
                </a:lnTo>
                <a:lnTo>
                  <a:pt x="117" y="17"/>
                </a:lnTo>
                <a:lnTo>
                  <a:pt x="104" y="28"/>
                </a:lnTo>
                <a:lnTo>
                  <a:pt x="92" y="43"/>
                </a:lnTo>
                <a:lnTo>
                  <a:pt x="83" y="58"/>
                </a:lnTo>
                <a:lnTo>
                  <a:pt x="77" y="77"/>
                </a:lnTo>
                <a:lnTo>
                  <a:pt x="75" y="96"/>
                </a:lnTo>
                <a:lnTo>
                  <a:pt x="75" y="96"/>
                </a:lnTo>
                <a:lnTo>
                  <a:pt x="77" y="115"/>
                </a:lnTo>
                <a:lnTo>
                  <a:pt x="58" y="115"/>
                </a:lnTo>
                <a:lnTo>
                  <a:pt x="58" y="115"/>
                </a:lnTo>
                <a:lnTo>
                  <a:pt x="47" y="117"/>
                </a:lnTo>
                <a:lnTo>
                  <a:pt x="36" y="121"/>
                </a:lnTo>
                <a:lnTo>
                  <a:pt x="26" y="125"/>
                </a:lnTo>
                <a:lnTo>
                  <a:pt x="17" y="132"/>
                </a:lnTo>
                <a:lnTo>
                  <a:pt x="9" y="142"/>
                </a:lnTo>
                <a:lnTo>
                  <a:pt x="3" y="151"/>
                </a:lnTo>
                <a:lnTo>
                  <a:pt x="2" y="162"/>
                </a:lnTo>
                <a:lnTo>
                  <a:pt x="0" y="176"/>
                </a:lnTo>
                <a:lnTo>
                  <a:pt x="0" y="176"/>
                </a:lnTo>
                <a:lnTo>
                  <a:pt x="2" y="187"/>
                </a:lnTo>
                <a:lnTo>
                  <a:pt x="3" y="198"/>
                </a:lnTo>
                <a:lnTo>
                  <a:pt x="9" y="208"/>
                </a:lnTo>
                <a:lnTo>
                  <a:pt x="17" y="217"/>
                </a:lnTo>
                <a:lnTo>
                  <a:pt x="26" y="225"/>
                </a:lnTo>
                <a:lnTo>
                  <a:pt x="36" y="229"/>
                </a:lnTo>
                <a:lnTo>
                  <a:pt x="47" y="232"/>
                </a:lnTo>
                <a:lnTo>
                  <a:pt x="58" y="234"/>
                </a:lnTo>
                <a:lnTo>
                  <a:pt x="297" y="234"/>
                </a:lnTo>
                <a:lnTo>
                  <a:pt x="297" y="234"/>
                </a:lnTo>
                <a:lnTo>
                  <a:pt x="310" y="232"/>
                </a:lnTo>
                <a:lnTo>
                  <a:pt x="321" y="229"/>
                </a:lnTo>
                <a:lnTo>
                  <a:pt x="333" y="223"/>
                </a:lnTo>
                <a:lnTo>
                  <a:pt x="340" y="215"/>
                </a:lnTo>
                <a:lnTo>
                  <a:pt x="340" y="215"/>
                </a:lnTo>
                <a:lnTo>
                  <a:pt x="352" y="204"/>
                </a:lnTo>
                <a:lnTo>
                  <a:pt x="359" y="189"/>
                </a:lnTo>
                <a:lnTo>
                  <a:pt x="365" y="176"/>
                </a:lnTo>
                <a:lnTo>
                  <a:pt x="367" y="159"/>
                </a:lnTo>
                <a:lnTo>
                  <a:pt x="367" y="15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5E12836-BEC4-8544-8E29-C475B2DC4CC3}"/>
              </a:ext>
            </a:extLst>
          </p:cNvPr>
          <p:cNvSpPr txBox="1"/>
          <p:nvPr/>
        </p:nvSpPr>
        <p:spPr>
          <a:xfrm>
            <a:off x="10195628" y="5405338"/>
            <a:ext cx="1458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55989-1C08-9245-A383-9D073B258A9A}"/>
              </a:ext>
            </a:extLst>
          </p:cNvPr>
          <p:cNvSpPr txBox="1"/>
          <p:nvPr/>
        </p:nvSpPr>
        <p:spPr>
          <a:xfrm>
            <a:off x="3042805" y="1427194"/>
            <a:ext cx="6219962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more business value through usage of S/4HANA digital components for Procurement and Accounting</a:t>
            </a:r>
          </a:p>
          <a:p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Fine tuning  of Business Process</a:t>
            </a:r>
          </a:p>
          <a:p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Infrastructure TCO balanced while allowing business get access to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Platform for digital pilots</a:t>
            </a:r>
          </a:p>
        </p:txBody>
      </p:sp>
    </p:spTree>
    <p:extLst>
      <p:ext uri="{BB962C8B-B14F-4D97-AF65-F5344CB8AC3E}">
        <p14:creationId xmlns:p14="http://schemas.microsoft.com/office/powerpoint/2010/main" val="2597182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7DCA8-1E78-9C45-9603-998344566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AA3FF7C-273A-D042-B1D6-BB0B6CEC6E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83191"/>
              </p:ext>
            </p:extLst>
          </p:nvPr>
        </p:nvGraphicFramePr>
        <p:xfrm>
          <a:off x="363829" y="1231350"/>
          <a:ext cx="11510119" cy="5217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483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CFB1B-FAF6-864B-8183-607F9CA34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493" y="166932"/>
            <a:ext cx="7442179" cy="810801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Metalloinvest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Company Profile</a:t>
            </a:r>
            <a:endParaRPr lang="ru-RU" dirty="0"/>
          </a:p>
        </p:txBody>
      </p:sp>
      <p:pic>
        <p:nvPicPr>
          <p:cNvPr id="3" name="Объект 9">
            <a:extLst>
              <a:ext uri="{FF2B5EF4-FFF2-40B4-BE49-F238E27FC236}">
                <a16:creationId xmlns:a16="http://schemas.microsoft.com/office/drawing/2014/main" id="{33C8AB36-1779-EE4C-8CBA-1FF18CF604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114"/>
          <a:stretch/>
        </p:blipFill>
        <p:spPr>
          <a:xfrm>
            <a:off x="204716" y="1231900"/>
            <a:ext cx="4648022" cy="54356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7B2C0A-2A1F-2948-A510-6147B47714AA}"/>
              </a:ext>
            </a:extLst>
          </p:cNvPr>
          <p:cNvSpPr/>
          <p:nvPr/>
        </p:nvSpPr>
        <p:spPr>
          <a:xfrm>
            <a:off x="5257800" y="1231900"/>
            <a:ext cx="681228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Metalloinvest</a:t>
            </a:r>
            <a:r>
              <a:rPr lang="en-US" sz="17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leading global producer and supplier of HBI and iron ore products, and a regional producer of high quality steel.</a:t>
            </a:r>
          </a:p>
          <a:p>
            <a:endParaRPr lang="en-US" sz="17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Metalloinvest</a:t>
            </a:r>
            <a:r>
              <a:rPr lang="en-US" sz="17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extracts iron ore from the second largest measured iron ore reserve base in the world with approximately 14.1 billion </a:t>
            </a:r>
            <a:r>
              <a:rPr lang="en-US" sz="17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tonnes</a:t>
            </a:r>
            <a:r>
              <a:rPr lang="en-US" sz="17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proven and probable reserves on a JORC (IMC </a:t>
            </a:r>
            <a:r>
              <a:rPr lang="en-US" sz="1700" kern="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Montan</a:t>
            </a:r>
            <a:r>
              <a:rPr lang="en-US" sz="17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equivalent basis and about 140 years of reserve life</a:t>
            </a:r>
          </a:p>
          <a:p>
            <a:endParaRPr lang="ru-RU" sz="17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Company’s Mining Segment </a:t>
            </a:r>
            <a:r>
              <a:rPr lang="en-US" sz="17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comprises </a:t>
            </a:r>
            <a:r>
              <a:rPr lang="en-US" sz="17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Lebedinsky</a:t>
            </a:r>
            <a:r>
              <a:rPr lang="en-US" sz="17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GOK </a:t>
            </a:r>
            <a:r>
              <a:rPr lang="en-US" sz="17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700" b="1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Mikhailovsky</a:t>
            </a:r>
            <a:r>
              <a:rPr lang="en-US" sz="17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GOK</a:t>
            </a:r>
            <a:r>
              <a:rPr lang="en-US" sz="17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two largest iron ore mining and processing facilities (by production volume) in Russia.</a:t>
            </a:r>
          </a:p>
          <a:p>
            <a:endParaRPr lang="en-US" sz="17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7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Company's Steel Segment comprises </a:t>
            </a:r>
            <a:r>
              <a:rPr lang="en-US" sz="17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OEMK</a:t>
            </a:r>
            <a:r>
              <a:rPr lang="en-US" sz="17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7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Oskol</a:t>
            </a:r>
            <a:r>
              <a:rPr lang="en-US" sz="17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Electrometallurgical Plant), </a:t>
            </a:r>
            <a:r>
              <a:rPr lang="en-US" sz="17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Ural Steel </a:t>
            </a:r>
            <a:r>
              <a:rPr lang="en-US" sz="17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Ural Scrap Company. </a:t>
            </a:r>
            <a:r>
              <a:rPr lang="en-US" sz="1700" kern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Metalloinvest</a:t>
            </a:r>
            <a:r>
              <a:rPr lang="en-US" sz="17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 the fifth-largest steel producer in Russia by volume</a:t>
            </a:r>
            <a:r>
              <a:rPr lang="en-US" sz="17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700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 – over 48 000</a:t>
            </a:r>
          </a:p>
          <a:p>
            <a:r>
              <a:rPr lang="en-US" sz="2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revenue in 2017 - 6.2 billion dollars</a:t>
            </a:r>
            <a:endParaRPr lang="ru-RU" sz="2200" b="1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295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8AA637E-1CB6-8047-B7FE-1E153DC208D0}"/>
              </a:ext>
            </a:extLst>
          </p:cNvPr>
          <p:cNvSpPr/>
          <p:nvPr/>
        </p:nvSpPr>
        <p:spPr>
          <a:xfrm>
            <a:off x="-1" y="1152939"/>
            <a:ext cx="12192001" cy="570506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2D4EA65-B715-8C48-B738-49A748B63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0400" y="166462"/>
            <a:ext cx="10515600" cy="8108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Industry 4.0 Program Overview</a:t>
            </a:r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3989DDD-4F8D-774D-84CB-FF3D896B7A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392617"/>
              </p:ext>
            </p:extLst>
          </p:nvPr>
        </p:nvGraphicFramePr>
        <p:xfrm>
          <a:off x="233694" y="1845913"/>
          <a:ext cx="5163852" cy="4594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FB6B00A-06A6-C842-924C-A6C663C873C9}"/>
              </a:ext>
            </a:extLst>
          </p:cNvPr>
          <p:cNvSpPr/>
          <p:nvPr/>
        </p:nvSpPr>
        <p:spPr>
          <a:xfrm>
            <a:off x="4982816" y="1845912"/>
            <a:ext cx="667909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 of the Program is </a:t>
            </a:r>
            <a:r>
              <a:rPr lang="en-US" sz="19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years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Scope of the project includes 2 waves</a:t>
            </a:r>
            <a:r>
              <a:rPr lang="ru-RU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Mining Segment(</a:t>
            </a:r>
            <a:r>
              <a:rPr lang="en-US" sz="1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Lebedinsky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GOK, </a:t>
            </a:r>
            <a:r>
              <a:rPr lang="en-US" sz="1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Mikhailovsky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GOK)</a:t>
            </a: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Steel Segment(OEMK (</a:t>
            </a:r>
            <a:r>
              <a:rPr lang="en-US" sz="1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Oskol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Electrometallurgical Plant), Ural Steel)</a:t>
            </a: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goals: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S/4 HANA 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is unified company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the efficiency and manageability of the company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Unification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business processes</a:t>
            </a: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Creation of </a:t>
            </a: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Service Center 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9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Metalloinvest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Corporate Service)</a:t>
            </a:r>
            <a:endParaRPr lang="ru-RU" sz="1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operating costs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780E047-AF3B-1949-8CC9-6CAD780D92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759740"/>
              </p:ext>
            </p:extLst>
          </p:nvPr>
        </p:nvGraphicFramePr>
        <p:xfrm>
          <a:off x="545142" y="1048922"/>
          <a:ext cx="10808658" cy="829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6865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DA3690A-2827-ED47-9747-A35BB1ABFC3A}"/>
              </a:ext>
            </a:extLst>
          </p:cNvPr>
          <p:cNvSpPr/>
          <p:nvPr/>
        </p:nvSpPr>
        <p:spPr>
          <a:xfrm>
            <a:off x="-1" y="1152939"/>
            <a:ext cx="12192001" cy="5705061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E3698-5939-3A4C-BD74-107C61CE421E}"/>
              </a:ext>
            </a:extLst>
          </p:cNvPr>
          <p:cNvSpPr txBox="1"/>
          <p:nvPr/>
        </p:nvSpPr>
        <p:spPr>
          <a:xfrm>
            <a:off x="4097278" y="5230185"/>
            <a:ext cx="7972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Program were implemented in standard ASAP methodology.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Realization is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splitted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wave Mining Segment, 2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wave Steel Segment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rule for additional functions - Keep it Standard!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4FC0E97-6DE5-504E-AF81-2AA98272F03E}"/>
              </a:ext>
            </a:extLst>
          </p:cNvPr>
          <p:cNvSpPr/>
          <p:nvPr/>
        </p:nvSpPr>
        <p:spPr>
          <a:xfrm>
            <a:off x="414995" y="3569837"/>
            <a:ext cx="3578087" cy="286232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SAP S/4HANA 1709</a:t>
            </a:r>
          </a:p>
          <a:p>
            <a:r>
              <a:rPr lang="en-US" sz="2000" dirty="0">
                <a:solidFill>
                  <a:schemeClr val="bg1"/>
                </a:solidFill>
              </a:rPr>
              <a:t>SAP HANA 2.0</a:t>
            </a:r>
          </a:p>
          <a:p>
            <a:r>
              <a:rPr lang="en-US" sz="2000" dirty="0">
                <a:solidFill>
                  <a:schemeClr val="bg1"/>
                </a:solidFill>
              </a:rPr>
              <a:t>SAP MDG for S/4HANA 9.0</a:t>
            </a:r>
          </a:p>
          <a:p>
            <a:r>
              <a:rPr lang="en-US" sz="2000" dirty="0">
                <a:solidFill>
                  <a:schemeClr val="bg1"/>
                </a:solidFill>
              </a:rPr>
              <a:t>SAP HCM</a:t>
            </a:r>
          </a:p>
          <a:p>
            <a:r>
              <a:rPr lang="en-US" sz="2000" dirty="0">
                <a:solidFill>
                  <a:schemeClr val="bg1"/>
                </a:solidFill>
              </a:rPr>
              <a:t>SAP Access control for S/4HANA</a:t>
            </a:r>
          </a:p>
          <a:p>
            <a:r>
              <a:rPr lang="en-US" sz="2000" dirty="0">
                <a:solidFill>
                  <a:schemeClr val="bg1"/>
                </a:solidFill>
              </a:rPr>
              <a:t>SAP S/4HANA Finance </a:t>
            </a:r>
          </a:p>
          <a:p>
            <a:r>
              <a:rPr lang="en-US" sz="2000" dirty="0">
                <a:solidFill>
                  <a:schemeClr val="bg1"/>
                </a:solidFill>
              </a:rPr>
              <a:t>SAP BW</a:t>
            </a:r>
          </a:p>
          <a:p>
            <a:r>
              <a:rPr lang="en-US" sz="2000" dirty="0">
                <a:solidFill>
                  <a:schemeClr val="bg1"/>
                </a:solidFill>
              </a:rPr>
              <a:t>SAP Process Orchestration 7.5</a:t>
            </a:r>
          </a:p>
          <a:p>
            <a:r>
              <a:rPr lang="en-US" sz="2000" dirty="0">
                <a:solidFill>
                  <a:schemeClr val="bg1"/>
                </a:solidFill>
              </a:rPr>
              <a:t>SAP Solution Manager 7.2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6B399691-CAF8-A84A-BB96-BF61476AE524}"/>
              </a:ext>
            </a:extLst>
          </p:cNvPr>
          <p:cNvSpPr txBox="1">
            <a:spLocks/>
          </p:cNvSpPr>
          <p:nvPr/>
        </p:nvSpPr>
        <p:spPr>
          <a:xfrm>
            <a:off x="1746975" y="157426"/>
            <a:ext cx="7611187" cy="810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Industry 4.0 S/4HANA Implementation Roadmap</a:t>
            </a:r>
            <a:endParaRPr lang="ru-RU" dirty="0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CD565CEE-7DD8-864D-A308-440BB2619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433128"/>
              </p:ext>
            </p:extLst>
          </p:nvPr>
        </p:nvGraphicFramePr>
        <p:xfrm>
          <a:off x="829374" y="1313377"/>
          <a:ext cx="10312230" cy="161737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4374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34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035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1473614061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3928835354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3122598132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4112623708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3548579686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650808699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486720979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3560440618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682086942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5659053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1278631928"/>
                    </a:ext>
                  </a:extLst>
                </a:gridCol>
                <a:gridCol w="343741">
                  <a:extLst>
                    <a:ext uri="{9D8B030D-6E8A-4147-A177-3AD203B41FA5}">
                      <a16:colId xmlns:a16="http://schemas.microsoft.com/office/drawing/2014/main" val="2042649830"/>
                    </a:ext>
                  </a:extLst>
                </a:gridCol>
              </a:tblGrid>
              <a:tr h="105885">
                <a:tc gridSpan="6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12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gridSpan="12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ru-RU" sz="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i="0" u="none" strike="noStrike" kern="1200" dirty="0">
                        <a:solidFill>
                          <a:schemeClr val="bg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12"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Jul.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Aug.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Sept.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Oct.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Nov.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Dec.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Jan.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Feb.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Mar.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Apr.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May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Jun.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Jul.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Aug.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Sept.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Oct.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Nov.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Dec.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Jan.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Feb.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Mar.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Apr.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May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Jun.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Jul.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Aug.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Sept.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Oct.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Nov.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r>
                        <a:rPr lang="en-US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Meta Offc Pro" panose="020B0504030101020102" pitchFamily="34" charset="0"/>
                          <a:ea typeface="+mn-ea"/>
                          <a:cs typeface="+mn-cs"/>
                        </a:rPr>
                        <a:t>Dec.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69"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kern="1200" dirty="0">
                        <a:solidFill>
                          <a:schemeClr val="tx1"/>
                        </a:solidFill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461442"/>
                  </a:ext>
                </a:extLst>
              </a:tr>
              <a:tr h="656569"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800" b="1" kern="1200" dirty="0">
                        <a:solidFill>
                          <a:schemeClr val="tx1"/>
                        </a:solidFill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21400" rtl="0" eaLnBrk="1" fontAlgn="b" latinLnBrk="0" hangingPunct="1"/>
                      <a:endParaRPr lang="ru-RU" sz="600" b="0" i="0" u="none" strike="noStrike" kern="1200" dirty="0">
                        <a:solidFill>
                          <a:schemeClr val="tx1"/>
                        </a:solidFill>
                        <a:effectLst/>
                        <a:latin typeface="Meta Offc Pro" panose="020B0504030101020102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607492"/>
                  </a:ext>
                </a:extLst>
              </a:tr>
            </a:tbl>
          </a:graphicData>
        </a:graphic>
      </p:graphicFrame>
      <p:sp>
        <p:nvSpPr>
          <p:cNvPr id="14" name="Пятиугольник 87">
            <a:extLst>
              <a:ext uri="{FF2B5EF4-FFF2-40B4-BE49-F238E27FC236}">
                <a16:creationId xmlns:a16="http://schemas.microsoft.com/office/drawing/2014/main" id="{AB74E1F2-DB53-804C-B79E-58763A0A2BE2}"/>
              </a:ext>
            </a:extLst>
          </p:cNvPr>
          <p:cNvSpPr/>
          <p:nvPr/>
        </p:nvSpPr>
        <p:spPr>
          <a:xfrm>
            <a:off x="1855856" y="1789499"/>
            <a:ext cx="3135273" cy="273600"/>
          </a:xfrm>
          <a:prstGeom prst="homePlate">
            <a:avLst>
              <a:gd name="adj" fmla="val 19993"/>
            </a:avLst>
          </a:prstGeom>
          <a:solidFill>
            <a:srgbClr val="A2B1C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205" tIns="44604" rIns="89205" bIns="44604" rtlCol="0" anchor="ctr"/>
          <a:lstStyle/>
          <a:p>
            <a:pPr marL="0" marR="0" lvl="0" indent="0" algn="ctr" defTabSz="521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54585A"/>
                </a:solidFill>
                <a:latin typeface="Meta Offc Pro" panose="020B0504030101020102" pitchFamily="34" charset="0"/>
              </a:rPr>
              <a:t>SAP S/4HANA Wave 1, Analytics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Meta Offc Pro" panose="020B0504030101020102" pitchFamily="34" charset="0"/>
              <a:ea typeface="+mn-ea"/>
              <a:cs typeface="+mn-cs"/>
            </a:endParaRPr>
          </a:p>
        </p:txBody>
      </p:sp>
      <p:sp>
        <p:nvSpPr>
          <p:cNvPr id="15" name="Пятиугольник 102">
            <a:extLst>
              <a:ext uri="{FF2B5EF4-FFF2-40B4-BE49-F238E27FC236}">
                <a16:creationId xmlns:a16="http://schemas.microsoft.com/office/drawing/2014/main" id="{C3707C39-1127-8C42-B184-77345B5DB343}"/>
              </a:ext>
            </a:extLst>
          </p:cNvPr>
          <p:cNvSpPr/>
          <p:nvPr/>
        </p:nvSpPr>
        <p:spPr>
          <a:xfrm>
            <a:off x="2204039" y="2117224"/>
            <a:ext cx="3790430" cy="272244"/>
          </a:xfrm>
          <a:prstGeom prst="homePlate">
            <a:avLst>
              <a:gd name="adj" fmla="val 19993"/>
            </a:avLst>
          </a:prstGeom>
          <a:solidFill>
            <a:srgbClr val="A2B1C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205" tIns="44604" rIns="89205" bIns="44604" rtlCol="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800" b="1" dirty="0">
                <a:solidFill>
                  <a:srgbClr val="54585A"/>
                </a:solidFill>
                <a:latin typeface="Meta Offc Pro" panose="020B0504030101020102" pitchFamily="34" charset="0"/>
              </a:rPr>
              <a:t>Budgeting, Sales and Operation Planning Wave 1</a:t>
            </a:r>
            <a:endParaRPr lang="ru-RU" sz="800" b="1" dirty="0">
              <a:solidFill>
                <a:srgbClr val="54585A"/>
              </a:solidFill>
              <a:latin typeface="Meta Offc Pro" panose="020B0504030101020102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2424A1B-F491-AD47-A939-C2D10C0FEE4E}"/>
              </a:ext>
            </a:extLst>
          </p:cNvPr>
          <p:cNvCxnSpPr>
            <a:cxnSpLocks/>
          </p:cNvCxnSpPr>
          <p:nvPr/>
        </p:nvCxnSpPr>
        <p:spPr>
          <a:xfrm>
            <a:off x="829368" y="1636358"/>
            <a:ext cx="10312261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AC08A37-40D0-C04E-9E30-2558B6C48C1F}"/>
              </a:ext>
            </a:extLst>
          </p:cNvPr>
          <p:cNvSpPr/>
          <p:nvPr/>
        </p:nvSpPr>
        <p:spPr>
          <a:xfrm>
            <a:off x="829389" y="1649255"/>
            <a:ext cx="10312239" cy="128149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21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Пятиугольник 96">
            <a:extLst>
              <a:ext uri="{FF2B5EF4-FFF2-40B4-BE49-F238E27FC236}">
                <a16:creationId xmlns:a16="http://schemas.microsoft.com/office/drawing/2014/main" id="{F109BCA9-FF89-EE49-94F6-6A30EDFCD343}"/>
              </a:ext>
            </a:extLst>
          </p:cNvPr>
          <p:cNvSpPr/>
          <p:nvPr/>
        </p:nvSpPr>
        <p:spPr>
          <a:xfrm>
            <a:off x="5934804" y="1788757"/>
            <a:ext cx="3145116" cy="273600"/>
          </a:xfrm>
          <a:prstGeom prst="homePlate">
            <a:avLst>
              <a:gd name="adj" fmla="val 19993"/>
            </a:avLst>
          </a:prstGeom>
          <a:solidFill>
            <a:srgbClr val="B5C1D3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205" tIns="44604" rIns="89205" bIns="44604" rtlCol="0" anchor="ctr"/>
          <a:lstStyle/>
          <a:p>
            <a:pPr marL="0" marR="0" lvl="0" indent="0" algn="ctr" defTabSz="521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54585A"/>
                </a:solidFill>
                <a:latin typeface="Meta Offc Pro" panose="020B0504030101020102" pitchFamily="34" charset="0"/>
              </a:rPr>
              <a:t>SAP S/4HANA Wave 2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Meta Offc Pro" panose="020B0504030101020102" pitchFamily="34" charset="0"/>
              <a:ea typeface="+mn-ea"/>
              <a:cs typeface="+mn-cs"/>
            </a:endParaRPr>
          </a:p>
        </p:txBody>
      </p:sp>
      <p:sp>
        <p:nvSpPr>
          <p:cNvPr id="19" name="Нашивка 133">
            <a:extLst>
              <a:ext uri="{FF2B5EF4-FFF2-40B4-BE49-F238E27FC236}">
                <a16:creationId xmlns:a16="http://schemas.microsoft.com/office/drawing/2014/main" id="{99DFCC24-D02D-EC48-80D4-51C1D70A666D}"/>
              </a:ext>
            </a:extLst>
          </p:cNvPr>
          <p:cNvSpPr/>
          <p:nvPr/>
        </p:nvSpPr>
        <p:spPr>
          <a:xfrm>
            <a:off x="4937568" y="1784890"/>
            <a:ext cx="1063478" cy="272244"/>
          </a:xfrm>
          <a:prstGeom prst="chevron">
            <a:avLst>
              <a:gd name="adj" fmla="val 18262"/>
            </a:avLst>
          </a:prstGeom>
          <a:solidFill>
            <a:schemeClr val="accent3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205" tIns="44604" rIns="89205" bIns="44604" rtlCol="0" anchor="ctr"/>
          <a:lstStyle/>
          <a:p>
            <a:pPr marL="0" marR="0" lvl="0" indent="0" algn="ctr" defTabSz="521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Meta Offc Pro" panose="020B0504030101020102" pitchFamily="34" charset="0"/>
              <a:ea typeface="+mn-ea"/>
              <a:cs typeface="+mn-cs"/>
            </a:endParaRPr>
          </a:p>
        </p:txBody>
      </p:sp>
      <p:sp>
        <p:nvSpPr>
          <p:cNvPr id="20" name="Нашивка 133">
            <a:extLst>
              <a:ext uri="{FF2B5EF4-FFF2-40B4-BE49-F238E27FC236}">
                <a16:creationId xmlns:a16="http://schemas.microsoft.com/office/drawing/2014/main" id="{B1B1158F-1D8F-DE47-9350-6465B59C8350}"/>
              </a:ext>
            </a:extLst>
          </p:cNvPr>
          <p:cNvSpPr/>
          <p:nvPr/>
        </p:nvSpPr>
        <p:spPr>
          <a:xfrm>
            <a:off x="9022289" y="1790855"/>
            <a:ext cx="1063478" cy="272244"/>
          </a:xfrm>
          <a:prstGeom prst="chevron">
            <a:avLst>
              <a:gd name="adj" fmla="val 18262"/>
            </a:avLst>
          </a:prstGeom>
          <a:solidFill>
            <a:schemeClr val="accent3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205" tIns="44604" rIns="89205" bIns="44604" rtlCol="0" anchor="ctr"/>
          <a:lstStyle/>
          <a:p>
            <a:pPr marL="0" marR="0" lvl="0" indent="0" algn="ctr" defTabSz="521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Meta Offc Pro" panose="020B0504030101020102" pitchFamily="34" charset="0"/>
              <a:ea typeface="+mn-ea"/>
              <a:cs typeface="+mn-cs"/>
            </a:endParaRPr>
          </a:p>
        </p:txBody>
      </p:sp>
      <p:pic>
        <p:nvPicPr>
          <p:cNvPr id="21" name="Picture 6" descr="http://www.clipartbest.com/cliparts/xTg/6BE/xTg6BEyEc.png">
            <a:extLst>
              <a:ext uri="{FF2B5EF4-FFF2-40B4-BE49-F238E27FC236}">
                <a16:creationId xmlns:a16="http://schemas.microsoft.com/office/drawing/2014/main" id="{B9918BAD-0B87-E243-AF1F-2869D8C69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380" y="1640647"/>
            <a:ext cx="231251" cy="3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www.clipartbest.com/cliparts/xTg/6BE/xTg6BEyEc.png">
            <a:extLst>
              <a:ext uri="{FF2B5EF4-FFF2-40B4-BE49-F238E27FC236}">
                <a16:creationId xmlns:a16="http://schemas.microsoft.com/office/drawing/2014/main" id="{FA9BAEA5-6DCE-ED45-AAA2-4680B240D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98" y="1645486"/>
            <a:ext cx="231251" cy="3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ашивка 133">
            <a:extLst>
              <a:ext uri="{FF2B5EF4-FFF2-40B4-BE49-F238E27FC236}">
                <a16:creationId xmlns:a16="http://schemas.microsoft.com/office/drawing/2014/main" id="{B7B6CFB5-9E7C-3D44-8A37-FC6741E0720D}"/>
              </a:ext>
            </a:extLst>
          </p:cNvPr>
          <p:cNvSpPr/>
          <p:nvPr/>
        </p:nvSpPr>
        <p:spPr>
          <a:xfrm>
            <a:off x="10039244" y="2117224"/>
            <a:ext cx="1063478" cy="272244"/>
          </a:xfrm>
          <a:prstGeom prst="chevron">
            <a:avLst>
              <a:gd name="adj" fmla="val 18262"/>
            </a:avLst>
          </a:prstGeom>
          <a:solidFill>
            <a:schemeClr val="accent3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205" tIns="44604" rIns="89205" bIns="44604" rtlCol="0" anchor="ctr"/>
          <a:lstStyle/>
          <a:p>
            <a:pPr marL="0" marR="0" lvl="0" indent="0" algn="ctr" defTabSz="521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Meta Offc Pro" panose="020B0504030101020102" pitchFamily="34" charset="0"/>
              <a:ea typeface="+mn-ea"/>
              <a:cs typeface="+mn-cs"/>
            </a:endParaRPr>
          </a:p>
        </p:txBody>
      </p:sp>
      <p:sp>
        <p:nvSpPr>
          <p:cNvPr id="24" name="Пятиугольник 102">
            <a:extLst>
              <a:ext uri="{FF2B5EF4-FFF2-40B4-BE49-F238E27FC236}">
                <a16:creationId xmlns:a16="http://schemas.microsoft.com/office/drawing/2014/main" id="{F477B205-D507-3D4E-B540-BF593BEB4041}"/>
              </a:ext>
            </a:extLst>
          </p:cNvPr>
          <p:cNvSpPr/>
          <p:nvPr/>
        </p:nvSpPr>
        <p:spPr>
          <a:xfrm>
            <a:off x="6940982" y="2116482"/>
            <a:ext cx="3144785" cy="272244"/>
          </a:xfrm>
          <a:prstGeom prst="homePlate">
            <a:avLst>
              <a:gd name="adj" fmla="val 19993"/>
            </a:avLst>
          </a:prstGeom>
          <a:solidFill>
            <a:srgbClr val="B5C1D3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205" tIns="44604" rIns="89205" bIns="44604" rtlCol="0" anchor="ctr"/>
          <a:lstStyle/>
          <a:p>
            <a:pPr algn="ctr">
              <a:lnSpc>
                <a:spcPct val="80000"/>
              </a:lnSpc>
              <a:defRPr/>
            </a:pPr>
            <a:r>
              <a:rPr lang="en-US" sz="800" b="1" dirty="0">
                <a:solidFill>
                  <a:srgbClr val="54585A"/>
                </a:solidFill>
                <a:latin typeface="Meta Offc Pro" panose="020B0504030101020102" pitchFamily="34" charset="0"/>
              </a:rPr>
              <a:t>Sales and Operation Planning Wave 2</a:t>
            </a:r>
            <a:endParaRPr lang="ru-RU" sz="800" b="1" dirty="0">
              <a:solidFill>
                <a:srgbClr val="54585A"/>
              </a:solidFill>
              <a:latin typeface="Meta Offc Pro" panose="020B0504030101020102" pitchFamily="34" charset="0"/>
            </a:endParaRPr>
          </a:p>
        </p:txBody>
      </p:sp>
      <p:sp>
        <p:nvSpPr>
          <p:cNvPr id="25" name="Нашивка 133">
            <a:extLst>
              <a:ext uri="{FF2B5EF4-FFF2-40B4-BE49-F238E27FC236}">
                <a16:creationId xmlns:a16="http://schemas.microsoft.com/office/drawing/2014/main" id="{338B3ED1-77C1-D94E-B2E3-A065706387CD}"/>
              </a:ext>
            </a:extLst>
          </p:cNvPr>
          <p:cNvSpPr/>
          <p:nvPr/>
        </p:nvSpPr>
        <p:spPr>
          <a:xfrm>
            <a:off x="5937642" y="2117224"/>
            <a:ext cx="1056876" cy="272244"/>
          </a:xfrm>
          <a:prstGeom prst="chevron">
            <a:avLst>
              <a:gd name="adj" fmla="val 18262"/>
            </a:avLst>
          </a:prstGeom>
          <a:solidFill>
            <a:schemeClr val="accent3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205" tIns="44604" rIns="89205" bIns="44604" rtlCol="0" anchor="ctr"/>
          <a:lstStyle/>
          <a:p>
            <a:pPr marL="0" marR="0" lvl="0" indent="0" algn="ctr" defTabSz="521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Meta Offc Pro" panose="020B0504030101020102" pitchFamily="34" charset="0"/>
              <a:ea typeface="+mn-ea"/>
              <a:cs typeface="+mn-cs"/>
            </a:endParaRPr>
          </a:p>
        </p:txBody>
      </p:sp>
      <p:pic>
        <p:nvPicPr>
          <p:cNvPr id="26" name="Picture 6" descr="http://www.clipartbest.com/cliparts/xTg/6BE/xTg6BEyEc.png">
            <a:extLst>
              <a:ext uri="{FF2B5EF4-FFF2-40B4-BE49-F238E27FC236}">
                <a16:creationId xmlns:a16="http://schemas.microsoft.com/office/drawing/2014/main" id="{A0F6B6A8-7A8C-284B-BE20-5D24944DB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529">
            <a:off x="5945105" y="1965081"/>
            <a:ext cx="231251" cy="3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www.clipartbest.com/cliparts/xTg/6BE/xTg6BEyEc.png">
            <a:extLst>
              <a:ext uri="{FF2B5EF4-FFF2-40B4-BE49-F238E27FC236}">
                <a16:creationId xmlns:a16="http://schemas.microsoft.com/office/drawing/2014/main" id="{D66C09C2-7365-6F4B-B336-0E1480D08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44" y="2002134"/>
            <a:ext cx="231251" cy="3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ятиугольник 87">
            <a:extLst>
              <a:ext uri="{FF2B5EF4-FFF2-40B4-BE49-F238E27FC236}">
                <a16:creationId xmlns:a16="http://schemas.microsoft.com/office/drawing/2014/main" id="{F028463A-9ADF-8A46-BAF2-3769654D93FF}"/>
              </a:ext>
            </a:extLst>
          </p:cNvPr>
          <p:cNvSpPr/>
          <p:nvPr/>
        </p:nvSpPr>
        <p:spPr>
          <a:xfrm>
            <a:off x="1855856" y="2489459"/>
            <a:ext cx="3135273" cy="273600"/>
          </a:xfrm>
          <a:prstGeom prst="homePlate">
            <a:avLst>
              <a:gd name="adj" fmla="val 19993"/>
            </a:avLst>
          </a:prstGeom>
          <a:solidFill>
            <a:srgbClr val="A2B1C8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205" tIns="44604" rIns="89205" bIns="44604" rtlCol="0" anchor="ctr"/>
          <a:lstStyle/>
          <a:p>
            <a:pPr marL="0" marR="0" lvl="0" indent="0" algn="ctr" defTabSz="521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>
                <a:solidFill>
                  <a:srgbClr val="54585A"/>
                </a:solidFill>
                <a:latin typeface="Meta Offc Pro" panose="020B0504030101020102" pitchFamily="34" charset="0"/>
              </a:rPr>
              <a:t>SAP HCM Wave 1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Meta Offc Pro" panose="020B0504030101020102" pitchFamily="34" charset="0"/>
              <a:ea typeface="+mn-ea"/>
              <a:cs typeface="+mn-cs"/>
            </a:endParaRPr>
          </a:p>
        </p:txBody>
      </p:sp>
      <p:sp>
        <p:nvSpPr>
          <p:cNvPr id="29" name="Пятиугольник 96">
            <a:extLst>
              <a:ext uri="{FF2B5EF4-FFF2-40B4-BE49-F238E27FC236}">
                <a16:creationId xmlns:a16="http://schemas.microsoft.com/office/drawing/2014/main" id="{8911FF19-1600-654D-994E-3453F52694FB}"/>
              </a:ext>
            </a:extLst>
          </p:cNvPr>
          <p:cNvSpPr/>
          <p:nvPr/>
        </p:nvSpPr>
        <p:spPr>
          <a:xfrm>
            <a:off x="5565486" y="2488717"/>
            <a:ext cx="1493042" cy="273600"/>
          </a:xfrm>
          <a:prstGeom prst="homePlate">
            <a:avLst>
              <a:gd name="adj" fmla="val 19993"/>
            </a:avLst>
          </a:prstGeom>
          <a:solidFill>
            <a:srgbClr val="B5C1D3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205" tIns="44604" rIns="89205" bIns="44604" rtlCol="0" anchor="ctr"/>
          <a:lstStyle/>
          <a:p>
            <a:pPr lvl="0" algn="ctr">
              <a:lnSpc>
                <a:spcPct val="80000"/>
              </a:lnSpc>
              <a:defRPr/>
            </a:pPr>
            <a:r>
              <a:rPr lang="en-US" sz="800" b="1" dirty="0">
                <a:solidFill>
                  <a:srgbClr val="54585A"/>
                </a:solidFill>
                <a:latin typeface="Meta Offc Pro" panose="020B0504030101020102" pitchFamily="34" charset="0"/>
              </a:rPr>
              <a:t>SAP HCM Wave 2</a:t>
            </a:r>
            <a:endParaRPr lang="ru-RU" sz="800" b="1" dirty="0">
              <a:solidFill>
                <a:srgbClr val="54585A"/>
              </a:solidFill>
              <a:latin typeface="Meta Offc Pro" panose="020B0504030101020102" pitchFamily="34" charset="0"/>
            </a:endParaRPr>
          </a:p>
        </p:txBody>
      </p:sp>
      <p:sp>
        <p:nvSpPr>
          <p:cNvPr id="31" name="Нашивка 133">
            <a:extLst>
              <a:ext uri="{FF2B5EF4-FFF2-40B4-BE49-F238E27FC236}">
                <a16:creationId xmlns:a16="http://schemas.microsoft.com/office/drawing/2014/main" id="{AFCB4E2E-B166-2C46-9388-B84558D8DF37}"/>
              </a:ext>
            </a:extLst>
          </p:cNvPr>
          <p:cNvSpPr/>
          <p:nvPr/>
        </p:nvSpPr>
        <p:spPr>
          <a:xfrm>
            <a:off x="6975623" y="2493317"/>
            <a:ext cx="1063478" cy="272244"/>
          </a:xfrm>
          <a:prstGeom prst="chevron">
            <a:avLst>
              <a:gd name="adj" fmla="val 18262"/>
            </a:avLst>
          </a:prstGeom>
          <a:solidFill>
            <a:schemeClr val="accent3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205" tIns="44604" rIns="89205" bIns="44604" rtlCol="0" anchor="ctr"/>
          <a:lstStyle/>
          <a:p>
            <a:pPr marL="0" marR="0" lvl="0" indent="0" algn="ctr" defTabSz="521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Meta Offc Pro" panose="020B0504030101020102" pitchFamily="34" charset="0"/>
              <a:ea typeface="+mn-ea"/>
              <a:cs typeface="+mn-cs"/>
            </a:endParaRPr>
          </a:p>
        </p:txBody>
      </p:sp>
      <p:pic>
        <p:nvPicPr>
          <p:cNvPr id="32" name="Picture 6" descr="http://www.clipartbest.com/cliparts/xTg/6BE/xTg6BEyEc.png">
            <a:extLst>
              <a:ext uri="{FF2B5EF4-FFF2-40B4-BE49-F238E27FC236}">
                <a16:creationId xmlns:a16="http://schemas.microsoft.com/office/drawing/2014/main" id="{0B09AACE-3337-2C4F-8B8B-4742E3A5E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07" y="2367702"/>
            <a:ext cx="231251" cy="3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Нашивка 133">
            <a:extLst>
              <a:ext uri="{FF2B5EF4-FFF2-40B4-BE49-F238E27FC236}">
                <a16:creationId xmlns:a16="http://schemas.microsoft.com/office/drawing/2014/main" id="{6EE28F84-D00B-1242-901F-A59C13B8E8AF}"/>
              </a:ext>
            </a:extLst>
          </p:cNvPr>
          <p:cNvSpPr/>
          <p:nvPr/>
        </p:nvSpPr>
        <p:spPr>
          <a:xfrm>
            <a:off x="4926500" y="2491923"/>
            <a:ext cx="727988" cy="272244"/>
          </a:xfrm>
          <a:prstGeom prst="chevron">
            <a:avLst>
              <a:gd name="adj" fmla="val 18262"/>
            </a:avLst>
          </a:prstGeom>
          <a:solidFill>
            <a:schemeClr val="accent3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9205" tIns="44604" rIns="89205" bIns="44604" rtlCol="0" anchor="ctr"/>
          <a:lstStyle/>
          <a:p>
            <a:pPr marL="0" marR="0" lvl="0" indent="0" algn="ctr" defTabSz="521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54585A"/>
              </a:solidFill>
              <a:effectLst/>
              <a:uLnTx/>
              <a:uFillTx/>
              <a:latin typeface="Meta Offc Pro" panose="020B0504030101020102" pitchFamily="34" charset="0"/>
              <a:ea typeface="+mn-ea"/>
              <a:cs typeface="+mn-cs"/>
            </a:endParaRPr>
          </a:p>
        </p:txBody>
      </p:sp>
      <p:pic>
        <p:nvPicPr>
          <p:cNvPr id="33" name="Picture 6" descr="http://www.clipartbest.com/cliparts/xTg/6BE/xTg6BEyEc.png">
            <a:extLst>
              <a:ext uri="{FF2B5EF4-FFF2-40B4-BE49-F238E27FC236}">
                <a16:creationId xmlns:a16="http://schemas.microsoft.com/office/drawing/2014/main" id="{C8C2BBD2-354B-734D-AB3C-EAADB07C9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98" y="2345446"/>
            <a:ext cx="231251" cy="32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DCF98BAE-01F3-FD4E-8038-D8AC3C831315}"/>
              </a:ext>
            </a:extLst>
          </p:cNvPr>
          <p:cNvCxnSpPr>
            <a:cxnSpLocks/>
          </p:cNvCxnSpPr>
          <p:nvPr/>
        </p:nvCxnSpPr>
        <p:spPr>
          <a:xfrm>
            <a:off x="3872120" y="3584125"/>
            <a:ext cx="0" cy="27544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3978AD2-E3C1-BC43-AA30-E914FA5872BF}"/>
              </a:ext>
            </a:extLst>
          </p:cNvPr>
          <p:cNvSpPr txBox="1"/>
          <p:nvPr/>
        </p:nvSpPr>
        <p:spPr>
          <a:xfrm>
            <a:off x="3670431" y="3383118"/>
            <a:ext cx="79729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S/4HANA 1709?</a:t>
            </a:r>
          </a:p>
        </p:txBody>
      </p:sp>
    </p:spTree>
    <p:extLst>
      <p:ext uri="{BB962C8B-B14F-4D97-AF65-F5344CB8AC3E}">
        <p14:creationId xmlns:p14="http://schemas.microsoft.com/office/powerpoint/2010/main" val="3801105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6EEBB-BCB4-A348-B89F-80062BFAB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SAP Support Channels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AF191-DEC5-B849-B2F6-A62F73C87A41}"/>
              </a:ext>
            </a:extLst>
          </p:cNvPr>
          <p:cNvSpPr txBox="1"/>
          <p:nvPr/>
        </p:nvSpPr>
        <p:spPr>
          <a:xfrm>
            <a:off x="2862469" y="1432032"/>
            <a:ext cx="2305880" cy="892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Support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D9A8E1-B637-8C4F-A499-BEC2B2233662}"/>
              </a:ext>
            </a:extLst>
          </p:cNvPr>
          <p:cNvSpPr txBox="1"/>
          <p:nvPr/>
        </p:nvSpPr>
        <p:spPr>
          <a:xfrm>
            <a:off x="6573081" y="1432829"/>
            <a:ext cx="26504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S/4HANA Customer Care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9C9D58-C720-154E-91B7-2B8923300834}"/>
              </a:ext>
            </a:extLst>
          </p:cNvPr>
          <p:cNvSpPr txBox="1"/>
          <p:nvPr/>
        </p:nvSpPr>
        <p:spPr>
          <a:xfrm>
            <a:off x="5486400" y="1293412"/>
            <a:ext cx="14444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ru-RU" sz="7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3B0B44F-DFA3-7E40-B962-078E8143B5A2}"/>
              </a:ext>
            </a:extLst>
          </p:cNvPr>
          <p:cNvSpPr/>
          <p:nvPr/>
        </p:nvSpPr>
        <p:spPr>
          <a:xfrm>
            <a:off x="619079" y="4621691"/>
            <a:ext cx="417774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Services: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CQC Custom Code Maintainability Check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CQC for Implementation (Analysis session)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CQC Business Process Performance Optimization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CQC Security Optimization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CQC Technical Performance Optimization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CQC Going Live Support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CQC for Implementation (Verification session)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53607D5-E137-CD4B-BF7A-E05F4D1BD608}"/>
              </a:ext>
            </a:extLst>
          </p:cNvPr>
          <p:cNvCxnSpPr>
            <a:cxnSpLocks/>
          </p:cNvCxnSpPr>
          <p:nvPr/>
        </p:nvCxnSpPr>
        <p:spPr>
          <a:xfrm>
            <a:off x="3556161" y="2426396"/>
            <a:ext cx="0" cy="17651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F589D0B-1F3C-5340-A2F4-CB84A5FBA9EF}"/>
              </a:ext>
            </a:extLst>
          </p:cNvPr>
          <p:cNvSpPr txBox="1"/>
          <p:nvPr/>
        </p:nvSpPr>
        <p:spPr>
          <a:xfrm>
            <a:off x="1380978" y="2324345"/>
            <a:ext cx="1382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ru-RU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0FB7DEE-F832-1E45-BE80-3BD967C3E0FB}"/>
              </a:ext>
            </a:extLst>
          </p:cNvPr>
          <p:cNvSpPr/>
          <p:nvPr/>
        </p:nvSpPr>
        <p:spPr>
          <a:xfrm>
            <a:off x="928529" y="3308946"/>
            <a:ext cx="22878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Meetings on weekly 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 with Customer </a:t>
            </a:r>
          </a:p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Support Team</a:t>
            </a:r>
            <a:endParaRPr lang="ru-RU" dirty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99E2C2E-BC2E-7F46-9E4C-8B054C11D6B0}"/>
              </a:ext>
            </a:extLst>
          </p:cNvPr>
          <p:cNvCxnSpPr>
            <a:cxnSpLocks/>
          </p:cNvCxnSpPr>
          <p:nvPr/>
        </p:nvCxnSpPr>
        <p:spPr>
          <a:xfrm>
            <a:off x="5803046" y="2432468"/>
            <a:ext cx="0" cy="17651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02405C2-6A50-FE47-8FA2-639A6F4BAF92}"/>
              </a:ext>
            </a:extLst>
          </p:cNvPr>
          <p:cNvSpPr txBox="1"/>
          <p:nvPr/>
        </p:nvSpPr>
        <p:spPr>
          <a:xfrm>
            <a:off x="4179664" y="2330417"/>
            <a:ext cx="1382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7B1193F-5241-C04F-AA57-4C59DF7CFE97}"/>
              </a:ext>
            </a:extLst>
          </p:cNvPr>
          <p:cNvSpPr/>
          <p:nvPr/>
        </p:nvSpPr>
        <p:spPr>
          <a:xfrm>
            <a:off x="3727215" y="3315018"/>
            <a:ext cx="19800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Info-sessions </a:t>
            </a:r>
          </a:p>
          <a:p>
            <a:pPr algn="ctr"/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Early Knowledge </a:t>
            </a:r>
          </a:p>
          <a:p>
            <a:pPr algn="ctr"/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Transfer</a:t>
            </a:r>
            <a:endParaRPr lang="ru-RU" dirty="0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E36CC12-9E4A-1948-AED2-6B4EEBB934D0}"/>
              </a:ext>
            </a:extLst>
          </p:cNvPr>
          <p:cNvCxnSpPr>
            <a:cxnSpLocks/>
          </p:cNvCxnSpPr>
          <p:nvPr/>
        </p:nvCxnSpPr>
        <p:spPr>
          <a:xfrm>
            <a:off x="8235524" y="2443598"/>
            <a:ext cx="0" cy="17651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0B88DCD-ADB4-6642-A00A-9DA1862DCF3D}"/>
              </a:ext>
            </a:extLst>
          </p:cNvPr>
          <p:cNvSpPr txBox="1"/>
          <p:nvPr/>
        </p:nvSpPr>
        <p:spPr>
          <a:xfrm>
            <a:off x="6612142" y="2341547"/>
            <a:ext cx="13829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2F88E2B4-A7A4-874D-BBF0-2E380D62B6D8}"/>
              </a:ext>
            </a:extLst>
          </p:cNvPr>
          <p:cNvSpPr/>
          <p:nvPr/>
        </p:nvSpPr>
        <p:spPr>
          <a:xfrm>
            <a:off x="6005511" y="3326148"/>
            <a:ext cx="19415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Enterprise </a:t>
            </a:r>
          </a:p>
          <a:p>
            <a:pPr algn="ctr"/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Support Services</a:t>
            </a:r>
          </a:p>
          <a:p>
            <a:pPr algn="ctr"/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Done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351A2D-48B2-2A4A-847E-07370B963144}"/>
              </a:ext>
            </a:extLst>
          </p:cNvPr>
          <p:cNvSpPr txBox="1"/>
          <p:nvPr/>
        </p:nvSpPr>
        <p:spPr>
          <a:xfrm>
            <a:off x="8940185" y="2352054"/>
            <a:ext cx="19263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13,5</a:t>
            </a:r>
            <a:endParaRPr lang="ru-RU" sz="7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0865B41-A511-394C-B252-BA795F6EC233}"/>
              </a:ext>
            </a:extLst>
          </p:cNvPr>
          <p:cNvSpPr/>
          <p:nvPr/>
        </p:nvSpPr>
        <p:spPr>
          <a:xfrm>
            <a:off x="8831627" y="3456955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Times Faster </a:t>
            </a:r>
          </a:p>
          <a:p>
            <a:pPr algn="ctr"/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CPTD Performance </a:t>
            </a:r>
          </a:p>
          <a:p>
            <a:pPr algn="ctr"/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after BPPO Service</a:t>
            </a:r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AD4C92-E138-AF4B-BE5D-BFBF97499A58}"/>
              </a:ext>
            </a:extLst>
          </p:cNvPr>
          <p:cNvSpPr txBox="1"/>
          <p:nvPr/>
        </p:nvSpPr>
        <p:spPr>
          <a:xfrm>
            <a:off x="5908686" y="4782810"/>
            <a:ext cx="776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9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6948643-91ED-094E-B819-16EFE3A4C242}"/>
              </a:ext>
            </a:extLst>
          </p:cNvPr>
          <p:cNvSpPr/>
          <p:nvPr/>
        </p:nvSpPr>
        <p:spPr>
          <a:xfrm>
            <a:off x="6988279" y="5198309"/>
            <a:ext cx="3865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Showstopper incidents were closed </a:t>
            </a:r>
          </a:p>
          <a:p>
            <a:pPr algn="ctr"/>
            <a:r>
              <a:rPr lang="en-US" kern="0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during Cut-Over period </a:t>
            </a:r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E851028-5BC2-8140-928A-50F2C2E73958}"/>
              </a:ext>
            </a:extLst>
          </p:cNvPr>
          <p:cNvSpPr/>
          <p:nvPr/>
        </p:nvSpPr>
        <p:spPr>
          <a:xfrm>
            <a:off x="5247255" y="4782810"/>
            <a:ext cx="6056614" cy="161798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88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71441F-D9F2-8E4A-9206-E4CF9F78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168" y="200799"/>
            <a:ext cx="7774504" cy="810801"/>
          </a:xfrm>
        </p:spPr>
        <p:txBody>
          <a:bodyPr/>
          <a:lstStyle/>
          <a:p>
            <a:r>
              <a:rPr lang="en-US" dirty="0"/>
              <a:t>HANA 2.0 ready Data Center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F511BB-A683-6843-B827-97B10AB5B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670"/>
          <a:stretch/>
        </p:blipFill>
        <p:spPr>
          <a:xfrm>
            <a:off x="9525" y="1145997"/>
            <a:ext cx="12182475" cy="571200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B47298D-A915-BE44-9387-49565B763DA0}"/>
              </a:ext>
            </a:extLst>
          </p:cNvPr>
          <p:cNvSpPr/>
          <p:nvPr/>
        </p:nvSpPr>
        <p:spPr>
          <a:xfrm>
            <a:off x="-1" y="1152939"/>
            <a:ext cx="12192001" cy="5705061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E5B40-536A-264E-AAEB-619DCE3EE00C}"/>
              </a:ext>
            </a:extLst>
          </p:cNvPr>
          <p:cNvSpPr txBox="1"/>
          <p:nvPr/>
        </p:nvSpPr>
        <p:spPr>
          <a:xfrm>
            <a:off x="159185" y="1310765"/>
            <a:ext cx="45482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features</a:t>
            </a:r>
            <a:r>
              <a:rPr lang="ru-RU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version of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 S/4 HANA 1709*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Latest version of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HANA 2.0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production systems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67 SAP systems.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40 third party systems integrated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architecture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 servers on IBM Power, Application servers on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x86.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SDN solution - Cisco ACI</a:t>
            </a:r>
          </a:p>
          <a:p>
            <a:pPr marL="285750" lvl="0" indent="-285750">
              <a:buFont typeface="Arial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Tier-3 ready Data Center</a:t>
            </a:r>
          </a:p>
          <a:p>
            <a:pPr lvl="0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6302901C-BDEA-4A42-A045-7CA6CA648D16}"/>
              </a:ext>
            </a:extLst>
          </p:cNvPr>
          <p:cNvGrpSpPr/>
          <p:nvPr/>
        </p:nvGrpSpPr>
        <p:grpSpPr>
          <a:xfrm>
            <a:off x="5181600" y="1378223"/>
            <a:ext cx="6814053" cy="5027793"/>
            <a:chOff x="2155422" y="2018892"/>
            <a:chExt cx="6216395" cy="4543833"/>
          </a:xfrm>
        </p:grpSpPr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020063E1-8257-1E44-8B90-1B66997CD105}"/>
                </a:ext>
              </a:extLst>
            </p:cNvPr>
            <p:cNvSpPr/>
            <p:nvPr/>
          </p:nvSpPr>
          <p:spPr>
            <a:xfrm>
              <a:off x="5262266" y="2037927"/>
              <a:ext cx="3034210" cy="4524798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C7CBB0A4-9D81-8044-AA8A-F0A3CA11751E}"/>
                </a:ext>
              </a:extLst>
            </p:cNvPr>
            <p:cNvSpPr/>
            <p:nvPr/>
          </p:nvSpPr>
          <p:spPr>
            <a:xfrm>
              <a:off x="2155422" y="2037927"/>
              <a:ext cx="3116894" cy="4524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D1BDC11-52A5-DE44-8A01-5FE44AB2F69B}"/>
                </a:ext>
              </a:extLst>
            </p:cNvPr>
            <p:cNvSpPr txBox="1"/>
            <p:nvPr/>
          </p:nvSpPr>
          <p:spPr>
            <a:xfrm>
              <a:off x="2273413" y="2018892"/>
              <a:ext cx="214193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Data Center </a:t>
              </a:r>
              <a:r>
                <a:rPr lang="ru-RU" b="1" dirty="0"/>
                <a:t> </a:t>
              </a:r>
              <a:r>
                <a:rPr lang="en-US" b="1" dirty="0"/>
                <a:t>#1</a:t>
              </a:r>
              <a:endParaRPr lang="ru-RU" b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92EE313-2A53-2B4A-BD92-D00E5D1EDB69}"/>
                </a:ext>
              </a:extLst>
            </p:cNvPr>
            <p:cNvSpPr txBox="1"/>
            <p:nvPr/>
          </p:nvSpPr>
          <p:spPr>
            <a:xfrm>
              <a:off x="2487141" y="2450938"/>
              <a:ext cx="135869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x86</a:t>
              </a:r>
              <a:endParaRPr lang="ru-RU" dirty="0"/>
            </a:p>
          </p:txBody>
        </p:sp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id="{FF97B37F-C093-BC4B-92FC-85F70193E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39951" y="3891722"/>
              <a:ext cx="1775138" cy="819867"/>
            </a:xfrm>
            <a:prstGeom prst="rect">
              <a:avLst/>
            </a:prstGeom>
          </p:spPr>
        </p:pic>
        <p:sp>
          <p:nvSpPr>
            <p:cNvPr id="110" name="Прямоугольник 109">
              <a:extLst>
                <a:ext uri="{FF2B5EF4-FFF2-40B4-BE49-F238E27FC236}">
                  <a16:creationId xmlns:a16="http://schemas.microsoft.com/office/drawing/2014/main" id="{4FA83243-75FC-B249-8C4F-984DB169BBE5}"/>
                </a:ext>
              </a:extLst>
            </p:cNvPr>
            <p:cNvSpPr/>
            <p:nvPr/>
          </p:nvSpPr>
          <p:spPr>
            <a:xfrm>
              <a:off x="2230906" y="3544586"/>
              <a:ext cx="177163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IBM POWER</a:t>
              </a:r>
            </a:p>
          </p:txBody>
        </p:sp>
        <p:pic>
          <p:nvPicPr>
            <p:cNvPr id="111" name="Рисунок 110">
              <a:extLst>
                <a:ext uri="{FF2B5EF4-FFF2-40B4-BE49-F238E27FC236}">
                  <a16:creationId xmlns:a16="http://schemas.microsoft.com/office/drawing/2014/main" id="{614C60CC-47DC-BE46-B18B-F23675455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0906" y="5151435"/>
              <a:ext cx="1784681" cy="352733"/>
            </a:xfrm>
            <a:prstGeom prst="rect">
              <a:avLst/>
            </a:prstGeom>
          </p:spPr>
        </p:pic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E17F44E0-6B48-7842-AD4E-DB928476C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25635" y="4850976"/>
              <a:ext cx="1784681" cy="352733"/>
            </a:xfrm>
            <a:prstGeom prst="rect">
              <a:avLst/>
            </a:prstGeom>
          </p:spPr>
        </p:pic>
        <p:pic>
          <p:nvPicPr>
            <p:cNvPr id="113" name="Рисунок 112">
              <a:extLst>
                <a:ext uri="{FF2B5EF4-FFF2-40B4-BE49-F238E27FC236}">
                  <a16:creationId xmlns:a16="http://schemas.microsoft.com/office/drawing/2014/main" id="{2468D48F-193F-F947-9DB9-F3EBA053D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33674" y="3002378"/>
              <a:ext cx="1765594" cy="181133"/>
            </a:xfrm>
            <a:prstGeom prst="rect">
              <a:avLst/>
            </a:prstGeom>
          </p:spPr>
        </p:pic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4D4C038D-8AAF-7545-AB6C-66E86492F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33674" y="3199895"/>
              <a:ext cx="1765594" cy="181133"/>
            </a:xfrm>
            <a:prstGeom prst="rect">
              <a:avLst/>
            </a:prstGeom>
          </p:spPr>
        </p:pic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875FA601-E9C0-D84A-9E79-38900CDD13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233674" y="5687811"/>
              <a:ext cx="1765594" cy="712415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9BF63D6-AC75-054D-93AC-531AA3D12609}"/>
                </a:ext>
              </a:extLst>
            </p:cNvPr>
            <p:cNvSpPr txBox="1"/>
            <p:nvPr/>
          </p:nvSpPr>
          <p:spPr>
            <a:xfrm>
              <a:off x="6666561" y="2460498"/>
              <a:ext cx="135869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x86</a:t>
              </a:r>
              <a:endParaRPr lang="ru-RU" dirty="0"/>
            </a:p>
          </p:txBody>
        </p:sp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id="{4742B1C7-4A56-5049-90F1-3FEC32E76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926" y="3849774"/>
              <a:ext cx="1775138" cy="819867"/>
            </a:xfrm>
            <a:prstGeom prst="rect">
              <a:avLst/>
            </a:prstGeom>
          </p:spPr>
        </p:pic>
        <p:sp>
          <p:nvSpPr>
            <p:cNvPr id="118" name="Прямоугольник 117">
              <a:extLst>
                <a:ext uri="{FF2B5EF4-FFF2-40B4-BE49-F238E27FC236}">
                  <a16:creationId xmlns:a16="http://schemas.microsoft.com/office/drawing/2014/main" id="{AEA43A20-DC01-8C43-A7D5-FEF198B436C1}"/>
                </a:ext>
              </a:extLst>
            </p:cNvPr>
            <p:cNvSpPr/>
            <p:nvPr/>
          </p:nvSpPr>
          <p:spPr>
            <a:xfrm>
              <a:off x="6468881" y="3502638"/>
              <a:ext cx="177163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IBM POWER</a:t>
              </a:r>
            </a:p>
          </p:txBody>
        </p:sp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54E31429-5951-1E4B-A918-4407D49E8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8881" y="5119372"/>
              <a:ext cx="1784681" cy="352733"/>
            </a:xfrm>
            <a:prstGeom prst="rect">
              <a:avLst/>
            </a:prstGeom>
          </p:spPr>
        </p:pic>
        <p:pic>
          <p:nvPicPr>
            <p:cNvPr id="120" name="Рисунок 119">
              <a:extLst>
                <a:ext uri="{FF2B5EF4-FFF2-40B4-BE49-F238E27FC236}">
                  <a16:creationId xmlns:a16="http://schemas.microsoft.com/office/drawing/2014/main" id="{97EF1BB4-E8FF-9A4F-91E2-76CCCB104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3610" y="4809028"/>
              <a:ext cx="1784681" cy="352733"/>
            </a:xfrm>
            <a:prstGeom prst="rect">
              <a:avLst/>
            </a:prstGeom>
          </p:spPr>
        </p:pic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id="{322FB0ED-606F-E448-8745-13186C23F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63610" y="2989431"/>
              <a:ext cx="1765594" cy="181133"/>
            </a:xfrm>
            <a:prstGeom prst="rect">
              <a:avLst/>
            </a:prstGeom>
          </p:spPr>
        </p:pic>
        <p:pic>
          <p:nvPicPr>
            <p:cNvPr id="122" name="Рисунок 121">
              <a:extLst>
                <a:ext uri="{FF2B5EF4-FFF2-40B4-BE49-F238E27FC236}">
                  <a16:creationId xmlns:a16="http://schemas.microsoft.com/office/drawing/2014/main" id="{B4DDB26C-ACD0-6D45-923C-E600A94BE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63111" y="3199895"/>
              <a:ext cx="1765594" cy="181133"/>
            </a:xfrm>
            <a:prstGeom prst="rect">
              <a:avLst/>
            </a:prstGeom>
          </p:spPr>
        </p:pic>
        <p:pic>
          <p:nvPicPr>
            <p:cNvPr id="123" name="Рисунок 122">
              <a:extLst>
                <a:ext uri="{FF2B5EF4-FFF2-40B4-BE49-F238E27FC236}">
                  <a16:creationId xmlns:a16="http://schemas.microsoft.com/office/drawing/2014/main" id="{CFE42015-78AC-8848-B54E-8B58608EE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71649" y="5645863"/>
              <a:ext cx="1765594" cy="712415"/>
            </a:xfrm>
            <a:prstGeom prst="rect">
              <a:avLst/>
            </a:prstGeom>
          </p:spPr>
        </p:pic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DBF8C908-303E-314A-BF98-E326ABF66F1D}"/>
                </a:ext>
              </a:extLst>
            </p:cNvPr>
            <p:cNvSpPr txBox="1"/>
            <p:nvPr/>
          </p:nvSpPr>
          <p:spPr>
            <a:xfrm>
              <a:off x="4127166" y="4721657"/>
              <a:ext cx="22829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Storage Replication</a:t>
              </a:r>
            </a:p>
            <a:p>
              <a:pPr algn="ctr"/>
              <a:r>
                <a:rPr lang="en-US" sz="1400" b="1" dirty="0"/>
                <a:t>Application servers (VM)</a:t>
              </a:r>
              <a:endParaRPr lang="ru-RU" sz="1400" b="1" dirty="0"/>
            </a:p>
          </p:txBody>
        </p:sp>
        <p:sp>
          <p:nvSpPr>
            <p:cNvPr id="125" name="Двойная стрелка влево/вправо 124">
              <a:extLst>
                <a:ext uri="{FF2B5EF4-FFF2-40B4-BE49-F238E27FC236}">
                  <a16:creationId xmlns:a16="http://schemas.microsoft.com/office/drawing/2014/main" id="{F657C46E-3ADC-9F44-9E55-D9C78FD89E81}"/>
                </a:ext>
              </a:extLst>
            </p:cNvPr>
            <p:cNvSpPr/>
            <p:nvPr/>
          </p:nvSpPr>
          <p:spPr>
            <a:xfrm>
              <a:off x="4365011" y="4360884"/>
              <a:ext cx="1732475" cy="324951"/>
            </a:xfrm>
            <a:prstGeom prst="leftRightArrow">
              <a:avLst/>
            </a:prstGeom>
            <a:solidFill>
              <a:srgbClr val="919DA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3972036-70BE-8840-8BE9-B0B501B902B6}"/>
                </a:ext>
              </a:extLst>
            </p:cNvPr>
            <p:cNvSpPr txBox="1"/>
            <p:nvPr/>
          </p:nvSpPr>
          <p:spPr>
            <a:xfrm>
              <a:off x="4098825" y="3697858"/>
              <a:ext cx="231133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SAP HANA</a:t>
              </a:r>
            </a:p>
            <a:p>
              <a:pPr algn="ctr"/>
              <a:r>
                <a:rPr lang="en-US" sz="1400" b="1" dirty="0"/>
                <a:t>System Replication</a:t>
              </a:r>
            </a:p>
            <a:p>
              <a:pPr algn="ctr"/>
              <a:r>
                <a:rPr lang="en-US" sz="1400" b="1" dirty="0"/>
                <a:t>Database servers (LPAR)</a:t>
              </a:r>
              <a:endParaRPr lang="ru-RU" sz="1400" b="1" dirty="0"/>
            </a:p>
          </p:txBody>
        </p:sp>
        <p:sp>
          <p:nvSpPr>
            <p:cNvPr id="127" name="Двойная стрелка влево/вправо 126">
              <a:extLst>
                <a:ext uri="{FF2B5EF4-FFF2-40B4-BE49-F238E27FC236}">
                  <a16:creationId xmlns:a16="http://schemas.microsoft.com/office/drawing/2014/main" id="{BE322492-709E-2146-AF0E-D9824FD24640}"/>
                </a:ext>
              </a:extLst>
            </p:cNvPr>
            <p:cNvSpPr/>
            <p:nvPr/>
          </p:nvSpPr>
          <p:spPr>
            <a:xfrm>
              <a:off x="4368248" y="5957728"/>
              <a:ext cx="1732475" cy="324951"/>
            </a:xfrm>
            <a:prstGeom prst="leftRightArrow">
              <a:avLst/>
            </a:prstGeom>
            <a:solidFill>
              <a:srgbClr val="919DA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Двойная стрелка влево/вправо 127">
              <a:extLst>
                <a:ext uri="{FF2B5EF4-FFF2-40B4-BE49-F238E27FC236}">
                  <a16:creationId xmlns:a16="http://schemas.microsoft.com/office/drawing/2014/main" id="{42363094-AF92-284B-9661-E3A20E816FBA}"/>
                </a:ext>
              </a:extLst>
            </p:cNvPr>
            <p:cNvSpPr/>
            <p:nvPr/>
          </p:nvSpPr>
          <p:spPr>
            <a:xfrm>
              <a:off x="4405740" y="5151435"/>
              <a:ext cx="1732475" cy="324951"/>
            </a:xfrm>
            <a:prstGeom prst="leftRightArrow">
              <a:avLst/>
            </a:prstGeom>
            <a:solidFill>
              <a:srgbClr val="919DA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5C788AD-3AFA-F947-B915-B0C8DB98EC55}"/>
                </a:ext>
              </a:extLst>
            </p:cNvPr>
            <p:cNvSpPr txBox="1"/>
            <p:nvPr/>
          </p:nvSpPr>
          <p:spPr>
            <a:xfrm>
              <a:off x="4304697" y="5704160"/>
              <a:ext cx="18178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b="1" dirty="0"/>
                <a:t>С</a:t>
              </a:r>
              <a:r>
                <a:rPr lang="en-US" sz="1400" b="1" dirty="0" err="1"/>
                <a:t>isco</a:t>
              </a:r>
              <a:r>
                <a:rPr lang="en-US" sz="1400" b="1" dirty="0"/>
                <a:t> ACI </a:t>
              </a:r>
              <a:r>
                <a:rPr lang="en-US" sz="1400" b="1" dirty="0" err="1"/>
                <a:t>Multipod</a:t>
              </a:r>
              <a:endParaRPr lang="ru-RU" sz="1400" b="1" dirty="0"/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777430CD-A53E-9140-872F-8912128D8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25635" y="2792368"/>
              <a:ext cx="1765594" cy="181133"/>
            </a:xfrm>
            <a:prstGeom prst="rect">
              <a:avLst/>
            </a:prstGeom>
          </p:spPr>
        </p:pic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6329935F-0ED5-6D42-B19E-6FBED7D47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54878" y="2792572"/>
              <a:ext cx="1765594" cy="181133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D429945-5FD5-FF4F-84BB-C2477244A5CF}"/>
                </a:ext>
              </a:extLst>
            </p:cNvPr>
            <p:cNvSpPr txBox="1"/>
            <p:nvPr/>
          </p:nvSpPr>
          <p:spPr>
            <a:xfrm>
              <a:off x="6229884" y="2043779"/>
              <a:ext cx="214193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Data Center </a:t>
              </a:r>
              <a:r>
                <a:rPr lang="ru-RU" b="1" dirty="0"/>
                <a:t> </a:t>
              </a:r>
              <a:r>
                <a:rPr lang="en-US" b="1" dirty="0"/>
                <a:t>#2</a:t>
              </a:r>
              <a:endParaRPr lang="ru-RU" b="1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C26567A-4EC9-2049-865A-866F3D977DA4}"/>
              </a:ext>
            </a:extLst>
          </p:cNvPr>
          <p:cNvSpPr txBox="1"/>
          <p:nvPr/>
        </p:nvSpPr>
        <p:spPr>
          <a:xfrm>
            <a:off x="204716" y="6500428"/>
            <a:ext cx="4179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- latest version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time of Go-Live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02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A6087A2-0BEA-F64B-BF5C-D46581059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Scope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554ED-2592-1149-A7CC-16B093A93BEF}"/>
              </a:ext>
            </a:extLst>
          </p:cNvPr>
          <p:cNvSpPr txBox="1"/>
          <p:nvPr/>
        </p:nvSpPr>
        <p:spPr>
          <a:xfrm>
            <a:off x="204716" y="1181749"/>
            <a:ext cx="60105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S/4HANA Finance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Accounting, Taxes,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Treasury &amp; Risk Management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Analyze: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Credit Risk Analyzer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Transaction Manager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Money Market, Securities, Trade Finance, Foreign Exchange, Derivatives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Supply Chain Management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Cash Management, Cash and Liquidity Management, Liquidity Planning, Bank Communication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Controlling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costing, Material Ledger, Overhead Cost Controlling, Profitability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Portfolio Management*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Planning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Execution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with Primavera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Planning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Data, LO-VC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BRF+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Production Planning, Shop Flor Control, MES Integration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311606-56B8-5B48-B64D-D8794DA01AD0}"/>
              </a:ext>
            </a:extLst>
          </p:cNvPr>
          <p:cNvSpPr txBox="1"/>
          <p:nvPr/>
        </p:nvSpPr>
        <p:spPr>
          <a:xfrm>
            <a:off x="6419279" y="1181749"/>
            <a:ext cx="593174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Maintenance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Data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Notification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Orders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&amp; Inventory: 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Data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MRP New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and Distribution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LO-VC*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 Based Pricing based on BRF+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Outbound Delivery online integrated with 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Budgeting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70’s Budgeting form based on SAP BPC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CDS Views in S/4HANA, 29 reports in SAP BW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RCM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64337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Contracts integrated with Procurement/Sales/TRM and external workflow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B243F6E-D0C2-504A-9A5E-962F3CE9922A}"/>
              </a:ext>
            </a:extLst>
          </p:cNvPr>
          <p:cNvCxnSpPr/>
          <p:nvPr/>
        </p:nvCxnSpPr>
        <p:spPr>
          <a:xfrm>
            <a:off x="6215270" y="1497496"/>
            <a:ext cx="0" cy="459850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C18D1EE-FC19-0644-B51D-6C5237F6EC4C}"/>
              </a:ext>
            </a:extLst>
          </p:cNvPr>
          <p:cNvSpPr txBox="1"/>
          <p:nvPr/>
        </p:nvSpPr>
        <p:spPr>
          <a:xfrm>
            <a:off x="384313" y="6550313"/>
            <a:ext cx="4890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(*) - additional functionality will be implemented in Wave 2 </a:t>
            </a:r>
            <a:endParaRPr lang="ru-R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84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0AA5495D-C111-5344-BD61-7158D5EF8E00}"/>
              </a:ext>
            </a:extLst>
          </p:cNvPr>
          <p:cNvSpPr/>
          <p:nvPr/>
        </p:nvSpPr>
        <p:spPr>
          <a:xfrm>
            <a:off x="-1" y="1152939"/>
            <a:ext cx="12192001" cy="5705061"/>
          </a:xfrm>
          <a:prstGeom prst="rect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BB9221-EE56-9C47-B0BB-A22EF4C5E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Industry 4.0 – S/4HANA &amp; MES Integration 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4625EC-8068-294D-8AA1-514DD9D0958F}"/>
              </a:ext>
            </a:extLst>
          </p:cNvPr>
          <p:cNvSpPr txBox="1"/>
          <p:nvPr/>
        </p:nvSpPr>
        <p:spPr>
          <a:xfrm>
            <a:off x="114300" y="4506651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 Level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3">
            <a:extLst>
              <a:ext uri="{FF2B5EF4-FFF2-40B4-BE49-F238E27FC236}">
                <a16:creationId xmlns:a16="http://schemas.microsoft.com/office/drawing/2014/main" id="{2264A3ED-F16B-4419-BC5E-238FCA3B520E}"/>
              </a:ext>
            </a:extLst>
          </p:cNvPr>
          <p:cNvSpPr/>
          <p:nvPr/>
        </p:nvSpPr>
        <p:spPr>
          <a:xfrm>
            <a:off x="6907409" y="2201895"/>
            <a:ext cx="4839572" cy="3846479"/>
          </a:xfrm>
          <a:prstGeom prst="rect">
            <a:avLst/>
          </a:prstGeom>
          <a:noFill/>
          <a:ln w="28575">
            <a:solidFill>
              <a:srgbClr val="B5C1D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8AAEA01A-8C0E-482D-A8EB-368F64EA6A98}"/>
              </a:ext>
            </a:extLst>
          </p:cNvPr>
          <p:cNvSpPr/>
          <p:nvPr/>
        </p:nvSpPr>
        <p:spPr>
          <a:xfrm>
            <a:off x="971550" y="4506651"/>
            <a:ext cx="5314950" cy="1541723"/>
          </a:xfrm>
          <a:prstGeom prst="trapezoid">
            <a:avLst>
              <a:gd name="adj" fmla="val 35503"/>
            </a:avLst>
          </a:prstGeom>
          <a:noFill/>
          <a:ln w="19050">
            <a:solidFill>
              <a:srgbClr val="B5C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B3A47B-A68B-4EF4-8CF4-C22ACB319A09}"/>
              </a:ext>
            </a:extLst>
          </p:cNvPr>
          <p:cNvSpPr txBox="1"/>
          <p:nvPr/>
        </p:nvSpPr>
        <p:spPr>
          <a:xfrm>
            <a:off x="6985766" y="1381454"/>
            <a:ext cx="47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Unified Product Definition Library (VC/BRF+)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rapezoid 7">
            <a:extLst>
              <a:ext uri="{FF2B5EF4-FFF2-40B4-BE49-F238E27FC236}">
                <a16:creationId xmlns:a16="http://schemas.microsoft.com/office/drawing/2014/main" id="{C8EDFE5F-D523-446A-B36A-8B3A740C5DFC}"/>
              </a:ext>
            </a:extLst>
          </p:cNvPr>
          <p:cNvSpPr/>
          <p:nvPr/>
        </p:nvSpPr>
        <p:spPr>
          <a:xfrm>
            <a:off x="1733550" y="3161616"/>
            <a:ext cx="3838575" cy="850535"/>
          </a:xfrm>
          <a:prstGeom prst="trapezoid">
            <a:avLst>
              <a:gd name="adj" fmla="val 35503"/>
            </a:avLst>
          </a:prstGeom>
          <a:noFill/>
          <a:ln w="19050">
            <a:solidFill>
              <a:srgbClr val="B5C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id="{DEEB1DC3-5AEE-4B69-82BC-238A13441919}"/>
              </a:ext>
            </a:extLst>
          </p:cNvPr>
          <p:cNvSpPr/>
          <p:nvPr/>
        </p:nvSpPr>
        <p:spPr>
          <a:xfrm>
            <a:off x="2062340" y="1905639"/>
            <a:ext cx="3138310" cy="1084562"/>
          </a:xfrm>
          <a:prstGeom prst="trapezoid">
            <a:avLst>
              <a:gd name="adj" fmla="val 35503"/>
            </a:avLst>
          </a:prstGeom>
          <a:noFill/>
          <a:ln w="19050">
            <a:solidFill>
              <a:srgbClr val="B5C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5986EA-2E85-49CC-B9C5-9853D51582DD}"/>
              </a:ext>
            </a:extLst>
          </p:cNvPr>
          <p:cNvSpPr txBox="1"/>
          <p:nvPr/>
        </p:nvSpPr>
        <p:spPr>
          <a:xfrm>
            <a:off x="114300" y="3149594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S4HANA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F0D26F-28F7-4747-ADE9-3FC103389E3E}"/>
              </a:ext>
            </a:extLst>
          </p:cNvPr>
          <p:cNvSpPr txBox="1"/>
          <p:nvPr/>
        </p:nvSpPr>
        <p:spPr>
          <a:xfrm>
            <a:off x="111911" y="2201895"/>
            <a:ext cx="134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C-level reports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089EDD-A7D0-41E1-8FAE-C0DCA37659B0}"/>
              </a:ext>
            </a:extLst>
          </p:cNvPr>
          <p:cNvGrpSpPr>
            <a:grpSpLocks noChangeAspect="1"/>
          </p:cNvGrpSpPr>
          <p:nvPr/>
        </p:nvGrpSpPr>
        <p:grpSpPr>
          <a:xfrm>
            <a:off x="1570669" y="4904448"/>
            <a:ext cx="623778" cy="446899"/>
            <a:chOff x="2209800" y="774700"/>
            <a:chExt cx="6740525" cy="4829176"/>
          </a:xfrm>
          <a:noFill/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3D5FC6A-2AD6-44A2-9F14-4DB0478C79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8775" y="3678238"/>
              <a:ext cx="1925638" cy="1925638"/>
            </a:xfrm>
            <a:custGeom>
              <a:avLst/>
              <a:gdLst>
                <a:gd name="T0" fmla="*/ 607 w 1213"/>
                <a:gd name="T1" fmla="*/ 375 h 1213"/>
                <a:gd name="T2" fmla="*/ 533 w 1213"/>
                <a:gd name="T3" fmla="*/ 385 h 1213"/>
                <a:gd name="T4" fmla="*/ 468 w 1213"/>
                <a:gd name="T5" fmla="*/ 419 h 1213"/>
                <a:gd name="T6" fmla="*/ 414 w 1213"/>
                <a:gd name="T7" fmla="*/ 469 h 1213"/>
                <a:gd name="T8" fmla="*/ 385 w 1213"/>
                <a:gd name="T9" fmla="*/ 533 h 1213"/>
                <a:gd name="T10" fmla="*/ 370 w 1213"/>
                <a:gd name="T11" fmla="*/ 607 h 1213"/>
                <a:gd name="T12" fmla="*/ 375 w 1213"/>
                <a:gd name="T13" fmla="*/ 636 h 1213"/>
                <a:gd name="T14" fmla="*/ 390 w 1213"/>
                <a:gd name="T15" fmla="*/ 700 h 1213"/>
                <a:gd name="T16" fmla="*/ 429 w 1213"/>
                <a:gd name="T17" fmla="*/ 760 h 1213"/>
                <a:gd name="T18" fmla="*/ 478 w 1213"/>
                <a:gd name="T19" fmla="*/ 804 h 1213"/>
                <a:gd name="T20" fmla="*/ 538 w 1213"/>
                <a:gd name="T21" fmla="*/ 834 h 1213"/>
                <a:gd name="T22" fmla="*/ 607 w 1213"/>
                <a:gd name="T23" fmla="*/ 843 h 1213"/>
                <a:gd name="T24" fmla="*/ 676 w 1213"/>
                <a:gd name="T25" fmla="*/ 834 h 1213"/>
                <a:gd name="T26" fmla="*/ 735 w 1213"/>
                <a:gd name="T27" fmla="*/ 804 h 1213"/>
                <a:gd name="T28" fmla="*/ 784 w 1213"/>
                <a:gd name="T29" fmla="*/ 760 h 1213"/>
                <a:gd name="T30" fmla="*/ 819 w 1213"/>
                <a:gd name="T31" fmla="*/ 705 h 1213"/>
                <a:gd name="T32" fmla="*/ 838 w 1213"/>
                <a:gd name="T33" fmla="*/ 636 h 1213"/>
                <a:gd name="T34" fmla="*/ 838 w 1213"/>
                <a:gd name="T35" fmla="*/ 607 h 1213"/>
                <a:gd name="T36" fmla="*/ 828 w 1213"/>
                <a:gd name="T37" fmla="*/ 533 h 1213"/>
                <a:gd name="T38" fmla="*/ 794 w 1213"/>
                <a:gd name="T39" fmla="*/ 469 h 1213"/>
                <a:gd name="T40" fmla="*/ 745 w 1213"/>
                <a:gd name="T41" fmla="*/ 419 h 1213"/>
                <a:gd name="T42" fmla="*/ 681 w 1213"/>
                <a:gd name="T43" fmla="*/ 385 h 1213"/>
                <a:gd name="T44" fmla="*/ 607 w 1213"/>
                <a:gd name="T45" fmla="*/ 375 h 1213"/>
                <a:gd name="T46" fmla="*/ 607 w 1213"/>
                <a:gd name="T47" fmla="*/ 0 h 1213"/>
                <a:gd name="T48" fmla="*/ 740 w 1213"/>
                <a:gd name="T49" fmla="*/ 15 h 1213"/>
                <a:gd name="T50" fmla="*/ 863 w 1213"/>
                <a:gd name="T51" fmla="*/ 59 h 1213"/>
                <a:gd name="T52" fmla="*/ 971 w 1213"/>
                <a:gd name="T53" fmla="*/ 123 h 1213"/>
                <a:gd name="T54" fmla="*/ 1065 w 1213"/>
                <a:gd name="T55" fmla="*/ 212 h 1213"/>
                <a:gd name="T56" fmla="*/ 1139 w 1213"/>
                <a:gd name="T57" fmla="*/ 321 h 1213"/>
                <a:gd name="T58" fmla="*/ 1179 w 1213"/>
                <a:gd name="T59" fmla="*/ 409 h 1213"/>
                <a:gd name="T60" fmla="*/ 1203 w 1213"/>
                <a:gd name="T61" fmla="*/ 503 h 1213"/>
                <a:gd name="T62" fmla="*/ 1213 w 1213"/>
                <a:gd name="T63" fmla="*/ 607 h 1213"/>
                <a:gd name="T64" fmla="*/ 1213 w 1213"/>
                <a:gd name="T65" fmla="*/ 636 h 1213"/>
                <a:gd name="T66" fmla="*/ 1203 w 1213"/>
                <a:gd name="T67" fmla="*/ 695 h 1213"/>
                <a:gd name="T68" fmla="*/ 1174 w 1213"/>
                <a:gd name="T69" fmla="*/ 819 h 1213"/>
                <a:gd name="T70" fmla="*/ 1119 w 1213"/>
                <a:gd name="T71" fmla="*/ 927 h 1213"/>
                <a:gd name="T72" fmla="*/ 1045 w 1213"/>
                <a:gd name="T73" fmla="*/ 1021 h 1213"/>
                <a:gd name="T74" fmla="*/ 957 w 1213"/>
                <a:gd name="T75" fmla="*/ 1105 h 1213"/>
                <a:gd name="T76" fmla="*/ 848 w 1213"/>
                <a:gd name="T77" fmla="*/ 1164 h 1213"/>
                <a:gd name="T78" fmla="*/ 730 w 1213"/>
                <a:gd name="T79" fmla="*/ 1203 h 1213"/>
                <a:gd name="T80" fmla="*/ 607 w 1213"/>
                <a:gd name="T81" fmla="*/ 1213 h 1213"/>
                <a:gd name="T82" fmla="*/ 483 w 1213"/>
                <a:gd name="T83" fmla="*/ 1203 h 1213"/>
                <a:gd name="T84" fmla="*/ 370 w 1213"/>
                <a:gd name="T85" fmla="*/ 1169 h 1213"/>
                <a:gd name="T86" fmla="*/ 266 w 1213"/>
                <a:gd name="T87" fmla="*/ 1110 h 1213"/>
                <a:gd name="T88" fmla="*/ 178 w 1213"/>
                <a:gd name="T89" fmla="*/ 1036 h 1213"/>
                <a:gd name="T90" fmla="*/ 104 w 1213"/>
                <a:gd name="T91" fmla="*/ 947 h 1213"/>
                <a:gd name="T92" fmla="*/ 44 w 1213"/>
                <a:gd name="T93" fmla="*/ 843 h 1213"/>
                <a:gd name="T94" fmla="*/ 10 w 1213"/>
                <a:gd name="T95" fmla="*/ 730 h 1213"/>
                <a:gd name="T96" fmla="*/ 0 w 1213"/>
                <a:gd name="T97" fmla="*/ 607 h 1213"/>
                <a:gd name="T98" fmla="*/ 10 w 1213"/>
                <a:gd name="T99" fmla="*/ 503 h 1213"/>
                <a:gd name="T100" fmla="*/ 35 w 1213"/>
                <a:gd name="T101" fmla="*/ 405 h 1213"/>
                <a:gd name="T102" fmla="*/ 89 w 1213"/>
                <a:gd name="T103" fmla="*/ 291 h 1213"/>
                <a:gd name="T104" fmla="*/ 163 w 1213"/>
                <a:gd name="T105" fmla="*/ 197 h 1213"/>
                <a:gd name="T106" fmla="*/ 252 w 1213"/>
                <a:gd name="T107" fmla="*/ 114 h 1213"/>
                <a:gd name="T108" fmla="*/ 360 w 1213"/>
                <a:gd name="T109" fmla="*/ 54 h 1213"/>
                <a:gd name="T110" fmla="*/ 478 w 1213"/>
                <a:gd name="T111" fmla="*/ 15 h 1213"/>
                <a:gd name="T112" fmla="*/ 607 w 1213"/>
                <a:gd name="T113" fmla="*/ 0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1213">
                  <a:moveTo>
                    <a:pt x="607" y="375"/>
                  </a:moveTo>
                  <a:lnTo>
                    <a:pt x="533" y="385"/>
                  </a:lnTo>
                  <a:lnTo>
                    <a:pt x="468" y="419"/>
                  </a:lnTo>
                  <a:lnTo>
                    <a:pt x="414" y="469"/>
                  </a:lnTo>
                  <a:lnTo>
                    <a:pt x="385" y="533"/>
                  </a:lnTo>
                  <a:lnTo>
                    <a:pt x="370" y="607"/>
                  </a:lnTo>
                  <a:lnTo>
                    <a:pt x="375" y="636"/>
                  </a:lnTo>
                  <a:lnTo>
                    <a:pt x="390" y="700"/>
                  </a:lnTo>
                  <a:lnTo>
                    <a:pt x="429" y="760"/>
                  </a:lnTo>
                  <a:lnTo>
                    <a:pt x="478" y="804"/>
                  </a:lnTo>
                  <a:lnTo>
                    <a:pt x="538" y="834"/>
                  </a:lnTo>
                  <a:lnTo>
                    <a:pt x="607" y="843"/>
                  </a:lnTo>
                  <a:lnTo>
                    <a:pt x="676" y="834"/>
                  </a:lnTo>
                  <a:lnTo>
                    <a:pt x="735" y="804"/>
                  </a:lnTo>
                  <a:lnTo>
                    <a:pt x="784" y="760"/>
                  </a:lnTo>
                  <a:lnTo>
                    <a:pt x="819" y="705"/>
                  </a:lnTo>
                  <a:lnTo>
                    <a:pt x="838" y="636"/>
                  </a:lnTo>
                  <a:lnTo>
                    <a:pt x="838" y="607"/>
                  </a:lnTo>
                  <a:lnTo>
                    <a:pt x="828" y="533"/>
                  </a:lnTo>
                  <a:lnTo>
                    <a:pt x="794" y="469"/>
                  </a:lnTo>
                  <a:lnTo>
                    <a:pt x="745" y="419"/>
                  </a:lnTo>
                  <a:lnTo>
                    <a:pt x="681" y="385"/>
                  </a:lnTo>
                  <a:lnTo>
                    <a:pt x="607" y="375"/>
                  </a:lnTo>
                  <a:close/>
                  <a:moveTo>
                    <a:pt x="607" y="0"/>
                  </a:moveTo>
                  <a:lnTo>
                    <a:pt x="740" y="15"/>
                  </a:lnTo>
                  <a:lnTo>
                    <a:pt x="863" y="59"/>
                  </a:lnTo>
                  <a:lnTo>
                    <a:pt x="971" y="123"/>
                  </a:lnTo>
                  <a:lnTo>
                    <a:pt x="1065" y="212"/>
                  </a:lnTo>
                  <a:lnTo>
                    <a:pt x="1139" y="321"/>
                  </a:lnTo>
                  <a:lnTo>
                    <a:pt x="1179" y="409"/>
                  </a:lnTo>
                  <a:lnTo>
                    <a:pt x="1203" y="503"/>
                  </a:lnTo>
                  <a:lnTo>
                    <a:pt x="1213" y="607"/>
                  </a:lnTo>
                  <a:lnTo>
                    <a:pt x="1213" y="636"/>
                  </a:lnTo>
                  <a:lnTo>
                    <a:pt x="1203" y="695"/>
                  </a:lnTo>
                  <a:lnTo>
                    <a:pt x="1174" y="819"/>
                  </a:lnTo>
                  <a:lnTo>
                    <a:pt x="1119" y="927"/>
                  </a:lnTo>
                  <a:lnTo>
                    <a:pt x="1045" y="1021"/>
                  </a:lnTo>
                  <a:lnTo>
                    <a:pt x="957" y="1105"/>
                  </a:lnTo>
                  <a:lnTo>
                    <a:pt x="848" y="1164"/>
                  </a:lnTo>
                  <a:lnTo>
                    <a:pt x="730" y="1203"/>
                  </a:lnTo>
                  <a:lnTo>
                    <a:pt x="607" y="1213"/>
                  </a:lnTo>
                  <a:lnTo>
                    <a:pt x="483" y="1203"/>
                  </a:lnTo>
                  <a:lnTo>
                    <a:pt x="370" y="1169"/>
                  </a:lnTo>
                  <a:lnTo>
                    <a:pt x="266" y="1110"/>
                  </a:lnTo>
                  <a:lnTo>
                    <a:pt x="178" y="1036"/>
                  </a:lnTo>
                  <a:lnTo>
                    <a:pt x="104" y="947"/>
                  </a:lnTo>
                  <a:lnTo>
                    <a:pt x="44" y="843"/>
                  </a:lnTo>
                  <a:lnTo>
                    <a:pt x="10" y="730"/>
                  </a:lnTo>
                  <a:lnTo>
                    <a:pt x="0" y="607"/>
                  </a:lnTo>
                  <a:lnTo>
                    <a:pt x="10" y="503"/>
                  </a:lnTo>
                  <a:lnTo>
                    <a:pt x="35" y="405"/>
                  </a:lnTo>
                  <a:lnTo>
                    <a:pt x="89" y="291"/>
                  </a:lnTo>
                  <a:lnTo>
                    <a:pt x="163" y="197"/>
                  </a:lnTo>
                  <a:lnTo>
                    <a:pt x="252" y="114"/>
                  </a:lnTo>
                  <a:lnTo>
                    <a:pt x="360" y="54"/>
                  </a:lnTo>
                  <a:lnTo>
                    <a:pt x="478" y="15"/>
                  </a:lnTo>
                  <a:lnTo>
                    <a:pt x="607" y="0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A0A5B83-1005-4B38-AF2A-A29C068F9A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9800" y="774700"/>
              <a:ext cx="6740525" cy="3608388"/>
            </a:xfrm>
            <a:custGeom>
              <a:avLst/>
              <a:gdLst>
                <a:gd name="T0" fmla="*/ 1691 w 4246"/>
                <a:gd name="T1" fmla="*/ 1425 h 2273"/>
                <a:gd name="T2" fmla="*/ 1701 w 4246"/>
                <a:gd name="T3" fmla="*/ 1514 h 2273"/>
                <a:gd name="T4" fmla="*/ 1756 w 4246"/>
                <a:gd name="T5" fmla="*/ 1548 h 2273"/>
                <a:gd name="T6" fmla="*/ 1810 w 4246"/>
                <a:gd name="T7" fmla="*/ 1543 h 2273"/>
                <a:gd name="T8" fmla="*/ 1859 w 4246"/>
                <a:gd name="T9" fmla="*/ 1494 h 2273"/>
                <a:gd name="T10" fmla="*/ 1953 w 4246"/>
                <a:gd name="T11" fmla="*/ 808 h 2273"/>
                <a:gd name="T12" fmla="*/ 1188 w 4246"/>
                <a:gd name="T13" fmla="*/ 1242 h 2273"/>
                <a:gd name="T14" fmla="*/ 1198 w 4246"/>
                <a:gd name="T15" fmla="*/ 1331 h 2273"/>
                <a:gd name="T16" fmla="*/ 1258 w 4246"/>
                <a:gd name="T17" fmla="*/ 1366 h 2273"/>
                <a:gd name="T18" fmla="*/ 1307 w 4246"/>
                <a:gd name="T19" fmla="*/ 1361 h 2273"/>
                <a:gd name="T20" fmla="*/ 1356 w 4246"/>
                <a:gd name="T21" fmla="*/ 1311 h 2273"/>
                <a:gd name="T22" fmla="*/ 1376 w 4246"/>
                <a:gd name="T23" fmla="*/ 808 h 2273"/>
                <a:gd name="T24" fmla="*/ 690 w 4246"/>
                <a:gd name="T25" fmla="*/ 1060 h 2273"/>
                <a:gd name="T26" fmla="*/ 700 w 4246"/>
                <a:gd name="T27" fmla="*/ 1149 h 2273"/>
                <a:gd name="T28" fmla="*/ 755 w 4246"/>
                <a:gd name="T29" fmla="*/ 1183 h 2273"/>
                <a:gd name="T30" fmla="*/ 809 w 4246"/>
                <a:gd name="T31" fmla="*/ 1178 h 2273"/>
                <a:gd name="T32" fmla="*/ 858 w 4246"/>
                <a:gd name="T33" fmla="*/ 1129 h 2273"/>
                <a:gd name="T34" fmla="*/ 794 w 4246"/>
                <a:gd name="T35" fmla="*/ 808 h 2273"/>
                <a:gd name="T36" fmla="*/ 2993 w 4246"/>
                <a:gd name="T37" fmla="*/ 1346 h 2273"/>
                <a:gd name="T38" fmla="*/ 3664 w 4246"/>
                <a:gd name="T39" fmla="*/ 808 h 2273"/>
                <a:gd name="T40" fmla="*/ 2796 w 4246"/>
                <a:gd name="T41" fmla="*/ 0 h 2273"/>
                <a:gd name="T42" fmla="*/ 4029 w 4246"/>
                <a:gd name="T43" fmla="*/ 15 h 2273"/>
                <a:gd name="T44" fmla="*/ 4117 w 4246"/>
                <a:gd name="T45" fmla="*/ 108 h 2273"/>
                <a:gd name="T46" fmla="*/ 4117 w 4246"/>
                <a:gd name="T47" fmla="*/ 241 h 2273"/>
                <a:gd name="T48" fmla="*/ 4029 w 4246"/>
                <a:gd name="T49" fmla="*/ 330 h 2273"/>
                <a:gd name="T50" fmla="*/ 2909 w 4246"/>
                <a:gd name="T51" fmla="*/ 345 h 2273"/>
                <a:gd name="T52" fmla="*/ 2456 w 4246"/>
                <a:gd name="T53" fmla="*/ 1844 h 2273"/>
                <a:gd name="T54" fmla="*/ 3023 w 4246"/>
                <a:gd name="T55" fmla="*/ 552 h 2273"/>
                <a:gd name="T56" fmla="*/ 3126 w 4246"/>
                <a:gd name="T57" fmla="*/ 513 h 2273"/>
                <a:gd name="T58" fmla="*/ 3817 w 4246"/>
                <a:gd name="T59" fmla="*/ 522 h 2273"/>
                <a:gd name="T60" fmla="*/ 3896 w 4246"/>
                <a:gd name="T61" fmla="*/ 596 h 2273"/>
                <a:gd name="T62" fmla="*/ 4241 w 4246"/>
                <a:gd name="T63" fmla="*/ 1376 h 2273"/>
                <a:gd name="T64" fmla="*/ 4246 w 4246"/>
                <a:gd name="T65" fmla="*/ 2051 h 2273"/>
                <a:gd name="T66" fmla="*/ 4201 w 4246"/>
                <a:gd name="T67" fmla="*/ 2155 h 2273"/>
                <a:gd name="T68" fmla="*/ 4093 w 4246"/>
                <a:gd name="T69" fmla="*/ 2199 h 2273"/>
                <a:gd name="T70" fmla="*/ 3920 w 4246"/>
                <a:gd name="T71" fmla="*/ 2081 h 2273"/>
                <a:gd name="T72" fmla="*/ 3757 w 4246"/>
                <a:gd name="T73" fmla="*/ 1874 h 2273"/>
                <a:gd name="T74" fmla="*/ 3531 w 4246"/>
                <a:gd name="T75" fmla="*/ 1740 h 2273"/>
                <a:gd name="T76" fmla="*/ 3269 w 4246"/>
                <a:gd name="T77" fmla="*/ 1696 h 2273"/>
                <a:gd name="T78" fmla="*/ 3013 w 4246"/>
                <a:gd name="T79" fmla="*/ 1740 h 2273"/>
                <a:gd name="T80" fmla="*/ 2791 w 4246"/>
                <a:gd name="T81" fmla="*/ 1869 h 2273"/>
                <a:gd name="T82" fmla="*/ 2628 w 4246"/>
                <a:gd name="T83" fmla="*/ 2066 h 2273"/>
                <a:gd name="T84" fmla="*/ 2544 w 4246"/>
                <a:gd name="T85" fmla="*/ 2273 h 2273"/>
                <a:gd name="T86" fmla="*/ 1884 w 4246"/>
                <a:gd name="T87" fmla="*/ 2263 h 2273"/>
                <a:gd name="T88" fmla="*/ 1805 w 4246"/>
                <a:gd name="T89" fmla="*/ 2194 h 2273"/>
                <a:gd name="T90" fmla="*/ 316 w 4246"/>
                <a:gd name="T91" fmla="*/ 1356 h 2273"/>
                <a:gd name="T92" fmla="*/ 232 w 4246"/>
                <a:gd name="T93" fmla="*/ 1292 h 2273"/>
                <a:gd name="T94" fmla="*/ 202 w 4246"/>
                <a:gd name="T95" fmla="*/ 1193 h 2273"/>
                <a:gd name="T96" fmla="*/ 173 w 4246"/>
                <a:gd name="T97" fmla="*/ 808 h 2273"/>
                <a:gd name="T98" fmla="*/ 49 w 4246"/>
                <a:gd name="T99" fmla="*/ 759 h 2273"/>
                <a:gd name="T100" fmla="*/ 0 w 4246"/>
                <a:gd name="T101" fmla="*/ 636 h 2273"/>
                <a:gd name="T102" fmla="*/ 49 w 4246"/>
                <a:gd name="T103" fmla="*/ 518 h 2273"/>
                <a:gd name="T104" fmla="*/ 173 w 4246"/>
                <a:gd name="T105" fmla="*/ 468 h 2273"/>
                <a:gd name="T106" fmla="*/ 2638 w 4246"/>
                <a:gd name="T107" fmla="*/ 108 h 2273"/>
                <a:gd name="T108" fmla="*/ 2727 w 4246"/>
                <a:gd name="T109" fmla="*/ 15 h 2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246" h="2273">
                  <a:moveTo>
                    <a:pt x="1953" y="808"/>
                  </a:moveTo>
                  <a:lnTo>
                    <a:pt x="1691" y="1425"/>
                  </a:lnTo>
                  <a:lnTo>
                    <a:pt x="1682" y="1474"/>
                  </a:lnTo>
                  <a:lnTo>
                    <a:pt x="1701" y="1514"/>
                  </a:lnTo>
                  <a:lnTo>
                    <a:pt x="1736" y="1543"/>
                  </a:lnTo>
                  <a:lnTo>
                    <a:pt x="1756" y="1548"/>
                  </a:lnTo>
                  <a:lnTo>
                    <a:pt x="1775" y="1553"/>
                  </a:lnTo>
                  <a:lnTo>
                    <a:pt x="1810" y="1543"/>
                  </a:lnTo>
                  <a:lnTo>
                    <a:pt x="1834" y="1523"/>
                  </a:lnTo>
                  <a:lnTo>
                    <a:pt x="1859" y="1494"/>
                  </a:lnTo>
                  <a:lnTo>
                    <a:pt x="2150" y="808"/>
                  </a:lnTo>
                  <a:lnTo>
                    <a:pt x="1953" y="808"/>
                  </a:lnTo>
                  <a:close/>
                  <a:moveTo>
                    <a:pt x="1376" y="808"/>
                  </a:moveTo>
                  <a:lnTo>
                    <a:pt x="1188" y="1242"/>
                  </a:lnTo>
                  <a:lnTo>
                    <a:pt x="1184" y="1287"/>
                  </a:lnTo>
                  <a:lnTo>
                    <a:pt x="1198" y="1331"/>
                  </a:lnTo>
                  <a:lnTo>
                    <a:pt x="1238" y="1361"/>
                  </a:lnTo>
                  <a:lnTo>
                    <a:pt x="1258" y="1366"/>
                  </a:lnTo>
                  <a:lnTo>
                    <a:pt x="1272" y="1366"/>
                  </a:lnTo>
                  <a:lnTo>
                    <a:pt x="1307" y="1361"/>
                  </a:lnTo>
                  <a:lnTo>
                    <a:pt x="1336" y="1341"/>
                  </a:lnTo>
                  <a:lnTo>
                    <a:pt x="1356" y="1311"/>
                  </a:lnTo>
                  <a:lnTo>
                    <a:pt x="1568" y="808"/>
                  </a:lnTo>
                  <a:lnTo>
                    <a:pt x="1376" y="808"/>
                  </a:lnTo>
                  <a:close/>
                  <a:moveTo>
                    <a:pt x="794" y="808"/>
                  </a:moveTo>
                  <a:lnTo>
                    <a:pt x="690" y="1060"/>
                  </a:lnTo>
                  <a:lnTo>
                    <a:pt x="686" y="1104"/>
                  </a:lnTo>
                  <a:lnTo>
                    <a:pt x="700" y="1149"/>
                  </a:lnTo>
                  <a:lnTo>
                    <a:pt x="740" y="1178"/>
                  </a:lnTo>
                  <a:lnTo>
                    <a:pt x="755" y="1183"/>
                  </a:lnTo>
                  <a:lnTo>
                    <a:pt x="774" y="1183"/>
                  </a:lnTo>
                  <a:lnTo>
                    <a:pt x="809" y="1178"/>
                  </a:lnTo>
                  <a:lnTo>
                    <a:pt x="838" y="1159"/>
                  </a:lnTo>
                  <a:lnTo>
                    <a:pt x="858" y="1129"/>
                  </a:lnTo>
                  <a:lnTo>
                    <a:pt x="991" y="808"/>
                  </a:lnTo>
                  <a:lnTo>
                    <a:pt x="794" y="808"/>
                  </a:lnTo>
                  <a:close/>
                  <a:moveTo>
                    <a:pt x="3225" y="808"/>
                  </a:moveTo>
                  <a:lnTo>
                    <a:pt x="2993" y="1346"/>
                  </a:lnTo>
                  <a:lnTo>
                    <a:pt x="3905" y="1346"/>
                  </a:lnTo>
                  <a:lnTo>
                    <a:pt x="3664" y="808"/>
                  </a:lnTo>
                  <a:lnTo>
                    <a:pt x="3225" y="808"/>
                  </a:lnTo>
                  <a:close/>
                  <a:moveTo>
                    <a:pt x="2796" y="0"/>
                  </a:moveTo>
                  <a:lnTo>
                    <a:pt x="3960" y="0"/>
                  </a:lnTo>
                  <a:lnTo>
                    <a:pt x="4029" y="15"/>
                  </a:lnTo>
                  <a:lnTo>
                    <a:pt x="4083" y="54"/>
                  </a:lnTo>
                  <a:lnTo>
                    <a:pt x="4117" y="108"/>
                  </a:lnTo>
                  <a:lnTo>
                    <a:pt x="4132" y="172"/>
                  </a:lnTo>
                  <a:lnTo>
                    <a:pt x="4117" y="241"/>
                  </a:lnTo>
                  <a:lnTo>
                    <a:pt x="4083" y="296"/>
                  </a:lnTo>
                  <a:lnTo>
                    <a:pt x="4029" y="330"/>
                  </a:lnTo>
                  <a:lnTo>
                    <a:pt x="3960" y="345"/>
                  </a:lnTo>
                  <a:lnTo>
                    <a:pt x="2909" y="345"/>
                  </a:lnTo>
                  <a:lnTo>
                    <a:pt x="2268" y="1844"/>
                  </a:lnTo>
                  <a:lnTo>
                    <a:pt x="2456" y="1844"/>
                  </a:lnTo>
                  <a:lnTo>
                    <a:pt x="2988" y="601"/>
                  </a:lnTo>
                  <a:lnTo>
                    <a:pt x="3023" y="552"/>
                  </a:lnTo>
                  <a:lnTo>
                    <a:pt x="3067" y="522"/>
                  </a:lnTo>
                  <a:lnTo>
                    <a:pt x="3126" y="513"/>
                  </a:lnTo>
                  <a:lnTo>
                    <a:pt x="3757" y="513"/>
                  </a:lnTo>
                  <a:lnTo>
                    <a:pt x="3817" y="522"/>
                  </a:lnTo>
                  <a:lnTo>
                    <a:pt x="3861" y="552"/>
                  </a:lnTo>
                  <a:lnTo>
                    <a:pt x="3896" y="596"/>
                  </a:lnTo>
                  <a:lnTo>
                    <a:pt x="4231" y="1346"/>
                  </a:lnTo>
                  <a:lnTo>
                    <a:pt x="4241" y="1376"/>
                  </a:lnTo>
                  <a:lnTo>
                    <a:pt x="4246" y="1405"/>
                  </a:lnTo>
                  <a:lnTo>
                    <a:pt x="4246" y="2051"/>
                  </a:lnTo>
                  <a:lnTo>
                    <a:pt x="4231" y="2105"/>
                  </a:lnTo>
                  <a:lnTo>
                    <a:pt x="4201" y="2155"/>
                  </a:lnTo>
                  <a:lnTo>
                    <a:pt x="4152" y="2189"/>
                  </a:lnTo>
                  <a:lnTo>
                    <a:pt x="4093" y="2199"/>
                  </a:lnTo>
                  <a:lnTo>
                    <a:pt x="3974" y="2199"/>
                  </a:lnTo>
                  <a:lnTo>
                    <a:pt x="3920" y="2081"/>
                  </a:lnTo>
                  <a:lnTo>
                    <a:pt x="3846" y="1972"/>
                  </a:lnTo>
                  <a:lnTo>
                    <a:pt x="3757" y="1874"/>
                  </a:lnTo>
                  <a:lnTo>
                    <a:pt x="3649" y="1800"/>
                  </a:lnTo>
                  <a:lnTo>
                    <a:pt x="3531" y="1740"/>
                  </a:lnTo>
                  <a:lnTo>
                    <a:pt x="3402" y="1706"/>
                  </a:lnTo>
                  <a:lnTo>
                    <a:pt x="3269" y="1696"/>
                  </a:lnTo>
                  <a:lnTo>
                    <a:pt x="3136" y="1706"/>
                  </a:lnTo>
                  <a:lnTo>
                    <a:pt x="3013" y="1740"/>
                  </a:lnTo>
                  <a:lnTo>
                    <a:pt x="2895" y="1795"/>
                  </a:lnTo>
                  <a:lnTo>
                    <a:pt x="2791" y="1869"/>
                  </a:lnTo>
                  <a:lnTo>
                    <a:pt x="2702" y="1962"/>
                  </a:lnTo>
                  <a:lnTo>
                    <a:pt x="2628" y="2066"/>
                  </a:lnTo>
                  <a:lnTo>
                    <a:pt x="2569" y="2189"/>
                  </a:lnTo>
                  <a:lnTo>
                    <a:pt x="2544" y="2273"/>
                  </a:lnTo>
                  <a:lnTo>
                    <a:pt x="1933" y="2273"/>
                  </a:lnTo>
                  <a:lnTo>
                    <a:pt x="1884" y="2263"/>
                  </a:lnTo>
                  <a:lnTo>
                    <a:pt x="1834" y="2234"/>
                  </a:lnTo>
                  <a:lnTo>
                    <a:pt x="1805" y="2194"/>
                  </a:lnTo>
                  <a:lnTo>
                    <a:pt x="1613" y="1834"/>
                  </a:lnTo>
                  <a:lnTo>
                    <a:pt x="316" y="1356"/>
                  </a:lnTo>
                  <a:lnTo>
                    <a:pt x="266" y="1331"/>
                  </a:lnTo>
                  <a:lnTo>
                    <a:pt x="232" y="1292"/>
                  </a:lnTo>
                  <a:lnTo>
                    <a:pt x="207" y="1247"/>
                  </a:lnTo>
                  <a:lnTo>
                    <a:pt x="202" y="1193"/>
                  </a:lnTo>
                  <a:lnTo>
                    <a:pt x="202" y="808"/>
                  </a:lnTo>
                  <a:lnTo>
                    <a:pt x="173" y="808"/>
                  </a:lnTo>
                  <a:lnTo>
                    <a:pt x="104" y="799"/>
                  </a:lnTo>
                  <a:lnTo>
                    <a:pt x="49" y="759"/>
                  </a:lnTo>
                  <a:lnTo>
                    <a:pt x="15" y="705"/>
                  </a:lnTo>
                  <a:lnTo>
                    <a:pt x="0" y="636"/>
                  </a:lnTo>
                  <a:lnTo>
                    <a:pt x="15" y="572"/>
                  </a:lnTo>
                  <a:lnTo>
                    <a:pt x="49" y="518"/>
                  </a:lnTo>
                  <a:lnTo>
                    <a:pt x="104" y="478"/>
                  </a:lnTo>
                  <a:lnTo>
                    <a:pt x="173" y="468"/>
                  </a:lnTo>
                  <a:lnTo>
                    <a:pt x="2485" y="468"/>
                  </a:lnTo>
                  <a:lnTo>
                    <a:pt x="2638" y="108"/>
                  </a:lnTo>
                  <a:lnTo>
                    <a:pt x="2673" y="49"/>
                  </a:lnTo>
                  <a:lnTo>
                    <a:pt x="2727" y="15"/>
                  </a:lnTo>
                  <a:lnTo>
                    <a:pt x="2796" y="0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F31BA177-85B4-4896-94C4-EAADAD95F9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37313" y="3678238"/>
              <a:ext cx="1925638" cy="1925638"/>
            </a:xfrm>
            <a:custGeom>
              <a:avLst/>
              <a:gdLst>
                <a:gd name="T0" fmla="*/ 606 w 1213"/>
                <a:gd name="T1" fmla="*/ 375 h 1213"/>
                <a:gd name="T2" fmla="*/ 532 w 1213"/>
                <a:gd name="T3" fmla="*/ 385 h 1213"/>
                <a:gd name="T4" fmla="*/ 468 w 1213"/>
                <a:gd name="T5" fmla="*/ 419 h 1213"/>
                <a:gd name="T6" fmla="*/ 419 w 1213"/>
                <a:gd name="T7" fmla="*/ 469 h 1213"/>
                <a:gd name="T8" fmla="*/ 384 w 1213"/>
                <a:gd name="T9" fmla="*/ 533 h 1213"/>
                <a:gd name="T10" fmla="*/ 375 w 1213"/>
                <a:gd name="T11" fmla="*/ 607 h 1213"/>
                <a:gd name="T12" fmla="*/ 375 w 1213"/>
                <a:gd name="T13" fmla="*/ 636 h 1213"/>
                <a:gd name="T14" fmla="*/ 394 w 1213"/>
                <a:gd name="T15" fmla="*/ 700 h 1213"/>
                <a:gd name="T16" fmla="*/ 429 w 1213"/>
                <a:gd name="T17" fmla="*/ 760 h 1213"/>
                <a:gd name="T18" fmla="*/ 478 w 1213"/>
                <a:gd name="T19" fmla="*/ 804 h 1213"/>
                <a:gd name="T20" fmla="*/ 537 w 1213"/>
                <a:gd name="T21" fmla="*/ 834 h 1213"/>
                <a:gd name="T22" fmla="*/ 606 w 1213"/>
                <a:gd name="T23" fmla="*/ 843 h 1213"/>
                <a:gd name="T24" fmla="*/ 675 w 1213"/>
                <a:gd name="T25" fmla="*/ 834 h 1213"/>
                <a:gd name="T26" fmla="*/ 735 w 1213"/>
                <a:gd name="T27" fmla="*/ 804 h 1213"/>
                <a:gd name="T28" fmla="*/ 784 w 1213"/>
                <a:gd name="T29" fmla="*/ 760 h 1213"/>
                <a:gd name="T30" fmla="*/ 818 w 1213"/>
                <a:gd name="T31" fmla="*/ 705 h 1213"/>
                <a:gd name="T32" fmla="*/ 838 w 1213"/>
                <a:gd name="T33" fmla="*/ 636 h 1213"/>
                <a:gd name="T34" fmla="*/ 838 w 1213"/>
                <a:gd name="T35" fmla="*/ 607 h 1213"/>
                <a:gd name="T36" fmla="*/ 828 w 1213"/>
                <a:gd name="T37" fmla="*/ 533 h 1213"/>
                <a:gd name="T38" fmla="*/ 794 w 1213"/>
                <a:gd name="T39" fmla="*/ 469 h 1213"/>
                <a:gd name="T40" fmla="*/ 744 w 1213"/>
                <a:gd name="T41" fmla="*/ 419 h 1213"/>
                <a:gd name="T42" fmla="*/ 680 w 1213"/>
                <a:gd name="T43" fmla="*/ 385 h 1213"/>
                <a:gd name="T44" fmla="*/ 606 w 1213"/>
                <a:gd name="T45" fmla="*/ 375 h 1213"/>
                <a:gd name="T46" fmla="*/ 606 w 1213"/>
                <a:gd name="T47" fmla="*/ 0 h 1213"/>
                <a:gd name="T48" fmla="*/ 739 w 1213"/>
                <a:gd name="T49" fmla="*/ 15 h 1213"/>
                <a:gd name="T50" fmla="*/ 863 w 1213"/>
                <a:gd name="T51" fmla="*/ 59 h 1213"/>
                <a:gd name="T52" fmla="*/ 971 w 1213"/>
                <a:gd name="T53" fmla="*/ 123 h 1213"/>
                <a:gd name="T54" fmla="*/ 1065 w 1213"/>
                <a:gd name="T55" fmla="*/ 212 h 1213"/>
                <a:gd name="T56" fmla="*/ 1139 w 1213"/>
                <a:gd name="T57" fmla="*/ 321 h 1213"/>
                <a:gd name="T58" fmla="*/ 1178 w 1213"/>
                <a:gd name="T59" fmla="*/ 409 h 1213"/>
                <a:gd name="T60" fmla="*/ 1203 w 1213"/>
                <a:gd name="T61" fmla="*/ 503 h 1213"/>
                <a:gd name="T62" fmla="*/ 1213 w 1213"/>
                <a:gd name="T63" fmla="*/ 607 h 1213"/>
                <a:gd name="T64" fmla="*/ 1213 w 1213"/>
                <a:gd name="T65" fmla="*/ 636 h 1213"/>
                <a:gd name="T66" fmla="*/ 1208 w 1213"/>
                <a:gd name="T67" fmla="*/ 695 h 1213"/>
                <a:gd name="T68" fmla="*/ 1178 w 1213"/>
                <a:gd name="T69" fmla="*/ 819 h 1213"/>
                <a:gd name="T70" fmla="*/ 1124 w 1213"/>
                <a:gd name="T71" fmla="*/ 927 h 1213"/>
                <a:gd name="T72" fmla="*/ 1050 w 1213"/>
                <a:gd name="T73" fmla="*/ 1021 h 1213"/>
                <a:gd name="T74" fmla="*/ 956 w 1213"/>
                <a:gd name="T75" fmla="*/ 1105 h 1213"/>
                <a:gd name="T76" fmla="*/ 853 w 1213"/>
                <a:gd name="T77" fmla="*/ 1164 h 1213"/>
                <a:gd name="T78" fmla="*/ 735 w 1213"/>
                <a:gd name="T79" fmla="*/ 1203 h 1213"/>
                <a:gd name="T80" fmla="*/ 606 w 1213"/>
                <a:gd name="T81" fmla="*/ 1213 h 1213"/>
                <a:gd name="T82" fmla="*/ 483 w 1213"/>
                <a:gd name="T83" fmla="*/ 1203 h 1213"/>
                <a:gd name="T84" fmla="*/ 370 w 1213"/>
                <a:gd name="T85" fmla="*/ 1169 h 1213"/>
                <a:gd name="T86" fmla="*/ 266 w 1213"/>
                <a:gd name="T87" fmla="*/ 1110 h 1213"/>
                <a:gd name="T88" fmla="*/ 177 w 1213"/>
                <a:gd name="T89" fmla="*/ 1036 h 1213"/>
                <a:gd name="T90" fmla="*/ 103 w 1213"/>
                <a:gd name="T91" fmla="*/ 947 h 1213"/>
                <a:gd name="T92" fmla="*/ 49 w 1213"/>
                <a:gd name="T93" fmla="*/ 843 h 1213"/>
                <a:gd name="T94" fmla="*/ 15 w 1213"/>
                <a:gd name="T95" fmla="*/ 730 h 1213"/>
                <a:gd name="T96" fmla="*/ 0 w 1213"/>
                <a:gd name="T97" fmla="*/ 607 h 1213"/>
                <a:gd name="T98" fmla="*/ 10 w 1213"/>
                <a:gd name="T99" fmla="*/ 503 h 1213"/>
                <a:gd name="T100" fmla="*/ 34 w 1213"/>
                <a:gd name="T101" fmla="*/ 405 h 1213"/>
                <a:gd name="T102" fmla="*/ 89 w 1213"/>
                <a:gd name="T103" fmla="*/ 291 h 1213"/>
                <a:gd name="T104" fmla="*/ 163 w 1213"/>
                <a:gd name="T105" fmla="*/ 197 h 1213"/>
                <a:gd name="T106" fmla="*/ 256 w 1213"/>
                <a:gd name="T107" fmla="*/ 114 h 1213"/>
                <a:gd name="T108" fmla="*/ 360 w 1213"/>
                <a:gd name="T109" fmla="*/ 54 h 1213"/>
                <a:gd name="T110" fmla="*/ 478 w 1213"/>
                <a:gd name="T111" fmla="*/ 15 h 1213"/>
                <a:gd name="T112" fmla="*/ 606 w 1213"/>
                <a:gd name="T113" fmla="*/ 0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13" h="1213">
                  <a:moveTo>
                    <a:pt x="606" y="375"/>
                  </a:moveTo>
                  <a:lnTo>
                    <a:pt x="532" y="385"/>
                  </a:lnTo>
                  <a:lnTo>
                    <a:pt x="468" y="419"/>
                  </a:lnTo>
                  <a:lnTo>
                    <a:pt x="419" y="469"/>
                  </a:lnTo>
                  <a:lnTo>
                    <a:pt x="384" y="533"/>
                  </a:lnTo>
                  <a:lnTo>
                    <a:pt x="375" y="607"/>
                  </a:lnTo>
                  <a:lnTo>
                    <a:pt x="375" y="636"/>
                  </a:lnTo>
                  <a:lnTo>
                    <a:pt x="394" y="700"/>
                  </a:lnTo>
                  <a:lnTo>
                    <a:pt x="429" y="760"/>
                  </a:lnTo>
                  <a:lnTo>
                    <a:pt x="478" y="804"/>
                  </a:lnTo>
                  <a:lnTo>
                    <a:pt x="537" y="834"/>
                  </a:lnTo>
                  <a:lnTo>
                    <a:pt x="606" y="843"/>
                  </a:lnTo>
                  <a:lnTo>
                    <a:pt x="675" y="834"/>
                  </a:lnTo>
                  <a:lnTo>
                    <a:pt x="735" y="804"/>
                  </a:lnTo>
                  <a:lnTo>
                    <a:pt x="784" y="760"/>
                  </a:lnTo>
                  <a:lnTo>
                    <a:pt x="818" y="705"/>
                  </a:lnTo>
                  <a:lnTo>
                    <a:pt x="838" y="636"/>
                  </a:lnTo>
                  <a:lnTo>
                    <a:pt x="838" y="607"/>
                  </a:lnTo>
                  <a:lnTo>
                    <a:pt x="828" y="533"/>
                  </a:lnTo>
                  <a:lnTo>
                    <a:pt x="794" y="469"/>
                  </a:lnTo>
                  <a:lnTo>
                    <a:pt x="744" y="419"/>
                  </a:lnTo>
                  <a:lnTo>
                    <a:pt x="680" y="385"/>
                  </a:lnTo>
                  <a:lnTo>
                    <a:pt x="606" y="375"/>
                  </a:lnTo>
                  <a:close/>
                  <a:moveTo>
                    <a:pt x="606" y="0"/>
                  </a:moveTo>
                  <a:lnTo>
                    <a:pt x="739" y="15"/>
                  </a:lnTo>
                  <a:lnTo>
                    <a:pt x="863" y="59"/>
                  </a:lnTo>
                  <a:lnTo>
                    <a:pt x="971" y="123"/>
                  </a:lnTo>
                  <a:lnTo>
                    <a:pt x="1065" y="212"/>
                  </a:lnTo>
                  <a:lnTo>
                    <a:pt x="1139" y="321"/>
                  </a:lnTo>
                  <a:lnTo>
                    <a:pt x="1178" y="409"/>
                  </a:lnTo>
                  <a:lnTo>
                    <a:pt x="1203" y="503"/>
                  </a:lnTo>
                  <a:lnTo>
                    <a:pt x="1213" y="607"/>
                  </a:lnTo>
                  <a:lnTo>
                    <a:pt x="1213" y="636"/>
                  </a:lnTo>
                  <a:lnTo>
                    <a:pt x="1208" y="695"/>
                  </a:lnTo>
                  <a:lnTo>
                    <a:pt x="1178" y="819"/>
                  </a:lnTo>
                  <a:lnTo>
                    <a:pt x="1124" y="927"/>
                  </a:lnTo>
                  <a:lnTo>
                    <a:pt x="1050" y="1021"/>
                  </a:lnTo>
                  <a:lnTo>
                    <a:pt x="956" y="1105"/>
                  </a:lnTo>
                  <a:lnTo>
                    <a:pt x="853" y="1164"/>
                  </a:lnTo>
                  <a:lnTo>
                    <a:pt x="735" y="1203"/>
                  </a:lnTo>
                  <a:lnTo>
                    <a:pt x="606" y="1213"/>
                  </a:lnTo>
                  <a:lnTo>
                    <a:pt x="483" y="1203"/>
                  </a:lnTo>
                  <a:lnTo>
                    <a:pt x="370" y="1169"/>
                  </a:lnTo>
                  <a:lnTo>
                    <a:pt x="266" y="1110"/>
                  </a:lnTo>
                  <a:lnTo>
                    <a:pt x="177" y="1036"/>
                  </a:lnTo>
                  <a:lnTo>
                    <a:pt x="103" y="947"/>
                  </a:lnTo>
                  <a:lnTo>
                    <a:pt x="49" y="843"/>
                  </a:lnTo>
                  <a:lnTo>
                    <a:pt x="15" y="730"/>
                  </a:lnTo>
                  <a:lnTo>
                    <a:pt x="0" y="607"/>
                  </a:lnTo>
                  <a:lnTo>
                    <a:pt x="10" y="503"/>
                  </a:lnTo>
                  <a:lnTo>
                    <a:pt x="34" y="405"/>
                  </a:lnTo>
                  <a:lnTo>
                    <a:pt x="89" y="291"/>
                  </a:lnTo>
                  <a:lnTo>
                    <a:pt x="163" y="197"/>
                  </a:lnTo>
                  <a:lnTo>
                    <a:pt x="256" y="114"/>
                  </a:lnTo>
                  <a:lnTo>
                    <a:pt x="360" y="54"/>
                  </a:lnTo>
                  <a:lnTo>
                    <a:pt x="478" y="15"/>
                  </a:lnTo>
                  <a:lnTo>
                    <a:pt x="606" y="0"/>
                  </a:lnTo>
                  <a:close/>
                </a:path>
              </a:pathLst>
            </a:custGeom>
            <a:grpFill/>
            <a:ln w="22225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104D713-2F2E-4E21-A90C-62487ECEE29F}"/>
              </a:ext>
            </a:extLst>
          </p:cNvPr>
          <p:cNvGrpSpPr>
            <a:grpSpLocks noChangeAspect="1"/>
          </p:cNvGrpSpPr>
          <p:nvPr/>
        </p:nvGrpSpPr>
        <p:grpSpPr>
          <a:xfrm>
            <a:off x="2570859" y="4853309"/>
            <a:ext cx="586243" cy="505522"/>
            <a:chOff x="3989388" y="5740400"/>
            <a:chExt cx="922338" cy="795338"/>
          </a:xfrm>
          <a:solidFill>
            <a:schemeClr val="bg1"/>
          </a:solidFill>
        </p:grpSpPr>
        <p:sp>
          <p:nvSpPr>
            <p:cNvPr id="18" name="Freeform 83">
              <a:extLst>
                <a:ext uri="{FF2B5EF4-FFF2-40B4-BE49-F238E27FC236}">
                  <a16:creationId xmlns:a16="http://schemas.microsoft.com/office/drawing/2014/main" id="{905795F0-EEA8-4AF6-B77E-D2F354748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388" y="6502400"/>
              <a:ext cx="922338" cy="33338"/>
            </a:xfrm>
            <a:custGeom>
              <a:avLst/>
              <a:gdLst>
                <a:gd name="T0" fmla="*/ 31 w 1744"/>
                <a:gd name="T1" fmla="*/ 0 h 62"/>
                <a:gd name="T2" fmla="*/ 1712 w 1744"/>
                <a:gd name="T3" fmla="*/ 0 h 62"/>
                <a:gd name="T4" fmla="*/ 1725 w 1744"/>
                <a:gd name="T5" fmla="*/ 2 h 62"/>
                <a:gd name="T6" fmla="*/ 1735 w 1744"/>
                <a:gd name="T7" fmla="*/ 8 h 62"/>
                <a:gd name="T8" fmla="*/ 1741 w 1744"/>
                <a:gd name="T9" fmla="*/ 18 h 62"/>
                <a:gd name="T10" fmla="*/ 1744 w 1744"/>
                <a:gd name="T11" fmla="*/ 31 h 62"/>
                <a:gd name="T12" fmla="*/ 1741 w 1744"/>
                <a:gd name="T13" fmla="*/ 43 h 62"/>
                <a:gd name="T14" fmla="*/ 1735 w 1744"/>
                <a:gd name="T15" fmla="*/ 53 h 62"/>
                <a:gd name="T16" fmla="*/ 1725 w 1744"/>
                <a:gd name="T17" fmla="*/ 59 h 62"/>
                <a:gd name="T18" fmla="*/ 1712 w 1744"/>
                <a:gd name="T19" fmla="*/ 62 h 62"/>
                <a:gd name="T20" fmla="*/ 31 w 1744"/>
                <a:gd name="T21" fmla="*/ 62 h 62"/>
                <a:gd name="T22" fmla="*/ 20 w 1744"/>
                <a:gd name="T23" fmla="*/ 59 h 62"/>
                <a:gd name="T24" fmla="*/ 10 w 1744"/>
                <a:gd name="T25" fmla="*/ 53 h 62"/>
                <a:gd name="T26" fmla="*/ 2 w 1744"/>
                <a:gd name="T27" fmla="*/ 43 h 62"/>
                <a:gd name="T28" fmla="*/ 0 w 1744"/>
                <a:gd name="T29" fmla="*/ 31 h 62"/>
                <a:gd name="T30" fmla="*/ 2 w 1744"/>
                <a:gd name="T31" fmla="*/ 18 h 62"/>
                <a:gd name="T32" fmla="*/ 10 w 1744"/>
                <a:gd name="T33" fmla="*/ 8 h 62"/>
                <a:gd name="T34" fmla="*/ 20 w 1744"/>
                <a:gd name="T35" fmla="*/ 2 h 62"/>
                <a:gd name="T36" fmla="*/ 31 w 1744"/>
                <a:gd name="T3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44" h="62">
                  <a:moveTo>
                    <a:pt x="31" y="0"/>
                  </a:moveTo>
                  <a:lnTo>
                    <a:pt x="1712" y="0"/>
                  </a:lnTo>
                  <a:lnTo>
                    <a:pt x="1725" y="2"/>
                  </a:lnTo>
                  <a:lnTo>
                    <a:pt x="1735" y="8"/>
                  </a:lnTo>
                  <a:lnTo>
                    <a:pt x="1741" y="18"/>
                  </a:lnTo>
                  <a:lnTo>
                    <a:pt x="1744" y="31"/>
                  </a:lnTo>
                  <a:lnTo>
                    <a:pt x="1741" y="43"/>
                  </a:lnTo>
                  <a:lnTo>
                    <a:pt x="1735" y="53"/>
                  </a:lnTo>
                  <a:lnTo>
                    <a:pt x="1725" y="59"/>
                  </a:lnTo>
                  <a:lnTo>
                    <a:pt x="1712" y="62"/>
                  </a:lnTo>
                  <a:lnTo>
                    <a:pt x="31" y="62"/>
                  </a:lnTo>
                  <a:lnTo>
                    <a:pt x="20" y="59"/>
                  </a:lnTo>
                  <a:lnTo>
                    <a:pt x="10" y="53"/>
                  </a:lnTo>
                  <a:lnTo>
                    <a:pt x="2" y="43"/>
                  </a:lnTo>
                  <a:lnTo>
                    <a:pt x="0" y="31"/>
                  </a:lnTo>
                  <a:lnTo>
                    <a:pt x="2" y="18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Freeform 84">
              <a:extLst>
                <a:ext uri="{FF2B5EF4-FFF2-40B4-BE49-F238E27FC236}">
                  <a16:creationId xmlns:a16="http://schemas.microsoft.com/office/drawing/2014/main" id="{EF4B578B-D056-4111-84F2-5D7EFAA32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075" y="5932488"/>
              <a:ext cx="290513" cy="542925"/>
            </a:xfrm>
            <a:custGeom>
              <a:avLst/>
              <a:gdLst>
                <a:gd name="T0" fmla="*/ 444 w 549"/>
                <a:gd name="T1" fmla="*/ 3 h 1024"/>
                <a:gd name="T2" fmla="*/ 492 w 549"/>
                <a:gd name="T3" fmla="*/ 24 h 1024"/>
                <a:gd name="T4" fmla="*/ 543 w 549"/>
                <a:gd name="T5" fmla="*/ 69 h 1024"/>
                <a:gd name="T6" fmla="*/ 549 w 549"/>
                <a:gd name="T7" fmla="*/ 92 h 1024"/>
                <a:gd name="T8" fmla="*/ 538 w 549"/>
                <a:gd name="T9" fmla="*/ 113 h 1024"/>
                <a:gd name="T10" fmla="*/ 516 w 549"/>
                <a:gd name="T11" fmla="*/ 121 h 1024"/>
                <a:gd name="T12" fmla="*/ 495 w 549"/>
                <a:gd name="T13" fmla="*/ 110 h 1024"/>
                <a:gd name="T14" fmla="*/ 457 w 549"/>
                <a:gd name="T15" fmla="*/ 76 h 1024"/>
                <a:gd name="T16" fmla="*/ 425 w 549"/>
                <a:gd name="T17" fmla="*/ 63 h 1024"/>
                <a:gd name="T18" fmla="*/ 402 w 549"/>
                <a:gd name="T19" fmla="*/ 63 h 1024"/>
                <a:gd name="T20" fmla="*/ 387 w 549"/>
                <a:gd name="T21" fmla="*/ 67 h 1024"/>
                <a:gd name="T22" fmla="*/ 335 w 549"/>
                <a:gd name="T23" fmla="*/ 101 h 1024"/>
                <a:gd name="T24" fmla="*/ 286 w 549"/>
                <a:gd name="T25" fmla="*/ 161 h 1024"/>
                <a:gd name="T26" fmla="*/ 238 w 549"/>
                <a:gd name="T27" fmla="*/ 243 h 1024"/>
                <a:gd name="T28" fmla="*/ 194 w 549"/>
                <a:gd name="T29" fmla="*/ 343 h 1024"/>
                <a:gd name="T30" fmla="*/ 154 w 549"/>
                <a:gd name="T31" fmla="*/ 455 h 1024"/>
                <a:gd name="T32" fmla="*/ 120 w 549"/>
                <a:gd name="T33" fmla="*/ 575 h 1024"/>
                <a:gd name="T34" fmla="*/ 93 w 549"/>
                <a:gd name="T35" fmla="*/ 699 h 1024"/>
                <a:gd name="T36" fmla="*/ 74 w 549"/>
                <a:gd name="T37" fmla="*/ 821 h 1024"/>
                <a:gd name="T38" fmla="*/ 63 w 549"/>
                <a:gd name="T39" fmla="*/ 938 h 1024"/>
                <a:gd name="T40" fmla="*/ 60 w 549"/>
                <a:gd name="T41" fmla="*/ 1005 h 1024"/>
                <a:gd name="T42" fmla="*/ 43 w 549"/>
                <a:gd name="T43" fmla="*/ 1021 h 1024"/>
                <a:gd name="T44" fmla="*/ 31 w 549"/>
                <a:gd name="T45" fmla="*/ 1024 h 1024"/>
                <a:gd name="T46" fmla="*/ 9 w 549"/>
                <a:gd name="T47" fmla="*/ 1015 h 1024"/>
                <a:gd name="T48" fmla="*/ 0 w 549"/>
                <a:gd name="T49" fmla="*/ 993 h 1024"/>
                <a:gd name="T50" fmla="*/ 4 w 549"/>
                <a:gd name="T51" fmla="*/ 886 h 1024"/>
                <a:gd name="T52" fmla="*/ 18 w 549"/>
                <a:gd name="T53" fmla="*/ 770 h 1024"/>
                <a:gd name="T54" fmla="*/ 39 w 549"/>
                <a:gd name="T55" fmla="*/ 648 h 1024"/>
                <a:gd name="T56" fmla="*/ 67 w 549"/>
                <a:gd name="T57" fmla="*/ 525 h 1024"/>
                <a:gd name="T58" fmla="*/ 104 w 549"/>
                <a:gd name="T59" fmla="*/ 405 h 1024"/>
                <a:gd name="T60" fmla="*/ 146 w 549"/>
                <a:gd name="T61" fmla="*/ 293 h 1024"/>
                <a:gd name="T62" fmla="*/ 193 w 549"/>
                <a:gd name="T63" fmla="*/ 192 h 1024"/>
                <a:gd name="T64" fmla="*/ 247 w 549"/>
                <a:gd name="T65" fmla="*/ 109 h 1024"/>
                <a:gd name="T66" fmla="*/ 304 w 549"/>
                <a:gd name="T67" fmla="*/ 46 h 1024"/>
                <a:gd name="T68" fmla="*/ 365 w 549"/>
                <a:gd name="T69" fmla="*/ 8 h 1024"/>
                <a:gd name="T70" fmla="*/ 401 w 549"/>
                <a:gd name="T71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9" h="1024">
                  <a:moveTo>
                    <a:pt x="422" y="0"/>
                  </a:moveTo>
                  <a:lnTo>
                    <a:pt x="444" y="3"/>
                  </a:lnTo>
                  <a:lnTo>
                    <a:pt x="467" y="11"/>
                  </a:lnTo>
                  <a:lnTo>
                    <a:pt x="492" y="24"/>
                  </a:lnTo>
                  <a:lnTo>
                    <a:pt x="517" y="43"/>
                  </a:lnTo>
                  <a:lnTo>
                    <a:pt x="543" y="69"/>
                  </a:lnTo>
                  <a:lnTo>
                    <a:pt x="548" y="80"/>
                  </a:lnTo>
                  <a:lnTo>
                    <a:pt x="549" y="92"/>
                  </a:lnTo>
                  <a:lnTo>
                    <a:pt x="547" y="104"/>
                  </a:lnTo>
                  <a:lnTo>
                    <a:pt x="538" y="113"/>
                  </a:lnTo>
                  <a:lnTo>
                    <a:pt x="528" y="119"/>
                  </a:lnTo>
                  <a:lnTo>
                    <a:pt x="516" y="121"/>
                  </a:lnTo>
                  <a:lnTo>
                    <a:pt x="505" y="118"/>
                  </a:lnTo>
                  <a:lnTo>
                    <a:pt x="495" y="110"/>
                  </a:lnTo>
                  <a:lnTo>
                    <a:pt x="475" y="90"/>
                  </a:lnTo>
                  <a:lnTo>
                    <a:pt x="457" y="76"/>
                  </a:lnTo>
                  <a:lnTo>
                    <a:pt x="440" y="67"/>
                  </a:lnTo>
                  <a:lnTo>
                    <a:pt x="425" y="63"/>
                  </a:lnTo>
                  <a:lnTo>
                    <a:pt x="413" y="61"/>
                  </a:lnTo>
                  <a:lnTo>
                    <a:pt x="402" y="63"/>
                  </a:lnTo>
                  <a:lnTo>
                    <a:pt x="393" y="65"/>
                  </a:lnTo>
                  <a:lnTo>
                    <a:pt x="387" y="67"/>
                  </a:lnTo>
                  <a:lnTo>
                    <a:pt x="361" y="81"/>
                  </a:lnTo>
                  <a:lnTo>
                    <a:pt x="335" y="101"/>
                  </a:lnTo>
                  <a:lnTo>
                    <a:pt x="310" y="129"/>
                  </a:lnTo>
                  <a:lnTo>
                    <a:pt x="286" y="161"/>
                  </a:lnTo>
                  <a:lnTo>
                    <a:pt x="262" y="200"/>
                  </a:lnTo>
                  <a:lnTo>
                    <a:pt x="238" y="243"/>
                  </a:lnTo>
                  <a:lnTo>
                    <a:pt x="216" y="292"/>
                  </a:lnTo>
                  <a:lnTo>
                    <a:pt x="194" y="343"/>
                  </a:lnTo>
                  <a:lnTo>
                    <a:pt x="174" y="398"/>
                  </a:lnTo>
                  <a:lnTo>
                    <a:pt x="154" y="455"/>
                  </a:lnTo>
                  <a:lnTo>
                    <a:pt x="136" y="515"/>
                  </a:lnTo>
                  <a:lnTo>
                    <a:pt x="120" y="575"/>
                  </a:lnTo>
                  <a:lnTo>
                    <a:pt x="105" y="637"/>
                  </a:lnTo>
                  <a:lnTo>
                    <a:pt x="93" y="699"/>
                  </a:lnTo>
                  <a:lnTo>
                    <a:pt x="82" y="761"/>
                  </a:lnTo>
                  <a:lnTo>
                    <a:pt x="74" y="821"/>
                  </a:lnTo>
                  <a:lnTo>
                    <a:pt x="67" y="881"/>
                  </a:lnTo>
                  <a:lnTo>
                    <a:pt x="63" y="938"/>
                  </a:lnTo>
                  <a:lnTo>
                    <a:pt x="62" y="993"/>
                  </a:lnTo>
                  <a:lnTo>
                    <a:pt x="60" y="1005"/>
                  </a:lnTo>
                  <a:lnTo>
                    <a:pt x="53" y="1015"/>
                  </a:lnTo>
                  <a:lnTo>
                    <a:pt x="43" y="1021"/>
                  </a:lnTo>
                  <a:lnTo>
                    <a:pt x="31" y="1024"/>
                  </a:lnTo>
                  <a:lnTo>
                    <a:pt x="31" y="1024"/>
                  </a:lnTo>
                  <a:lnTo>
                    <a:pt x="19" y="1021"/>
                  </a:lnTo>
                  <a:lnTo>
                    <a:pt x="9" y="1015"/>
                  </a:lnTo>
                  <a:lnTo>
                    <a:pt x="2" y="1005"/>
                  </a:lnTo>
                  <a:lnTo>
                    <a:pt x="0" y="993"/>
                  </a:lnTo>
                  <a:lnTo>
                    <a:pt x="1" y="941"/>
                  </a:lnTo>
                  <a:lnTo>
                    <a:pt x="4" y="886"/>
                  </a:lnTo>
                  <a:lnTo>
                    <a:pt x="9" y="829"/>
                  </a:lnTo>
                  <a:lnTo>
                    <a:pt x="18" y="770"/>
                  </a:lnTo>
                  <a:lnTo>
                    <a:pt x="27" y="710"/>
                  </a:lnTo>
                  <a:lnTo>
                    <a:pt x="39" y="648"/>
                  </a:lnTo>
                  <a:lnTo>
                    <a:pt x="52" y="586"/>
                  </a:lnTo>
                  <a:lnTo>
                    <a:pt x="67" y="525"/>
                  </a:lnTo>
                  <a:lnTo>
                    <a:pt x="84" y="464"/>
                  </a:lnTo>
                  <a:lnTo>
                    <a:pt x="104" y="405"/>
                  </a:lnTo>
                  <a:lnTo>
                    <a:pt x="124" y="347"/>
                  </a:lnTo>
                  <a:lnTo>
                    <a:pt x="146" y="293"/>
                  </a:lnTo>
                  <a:lnTo>
                    <a:pt x="169" y="241"/>
                  </a:lnTo>
                  <a:lnTo>
                    <a:pt x="193" y="192"/>
                  </a:lnTo>
                  <a:lnTo>
                    <a:pt x="219" y="148"/>
                  </a:lnTo>
                  <a:lnTo>
                    <a:pt x="247" y="109"/>
                  </a:lnTo>
                  <a:lnTo>
                    <a:pt x="275" y="74"/>
                  </a:lnTo>
                  <a:lnTo>
                    <a:pt x="304" y="46"/>
                  </a:lnTo>
                  <a:lnTo>
                    <a:pt x="334" y="24"/>
                  </a:lnTo>
                  <a:lnTo>
                    <a:pt x="365" y="8"/>
                  </a:lnTo>
                  <a:lnTo>
                    <a:pt x="382" y="3"/>
                  </a:lnTo>
                  <a:lnTo>
                    <a:pt x="401" y="0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Freeform 85">
              <a:extLst>
                <a:ext uri="{FF2B5EF4-FFF2-40B4-BE49-F238E27FC236}">
                  <a16:creationId xmlns:a16="http://schemas.microsoft.com/office/drawing/2014/main" id="{05F55E5B-C3EB-4951-8556-441CC9E8C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325" y="5740400"/>
              <a:ext cx="620713" cy="720725"/>
            </a:xfrm>
            <a:custGeom>
              <a:avLst/>
              <a:gdLst>
                <a:gd name="T0" fmla="*/ 565 w 1172"/>
                <a:gd name="T1" fmla="*/ 2 h 1363"/>
                <a:gd name="T2" fmla="*/ 644 w 1172"/>
                <a:gd name="T3" fmla="*/ 31 h 1363"/>
                <a:gd name="T4" fmla="*/ 722 w 1172"/>
                <a:gd name="T5" fmla="*/ 91 h 1363"/>
                <a:gd name="T6" fmla="*/ 796 w 1172"/>
                <a:gd name="T7" fmla="*/ 183 h 1363"/>
                <a:gd name="T8" fmla="*/ 869 w 1172"/>
                <a:gd name="T9" fmla="*/ 303 h 1363"/>
                <a:gd name="T10" fmla="*/ 938 w 1172"/>
                <a:gd name="T11" fmla="*/ 454 h 1363"/>
                <a:gd name="T12" fmla="*/ 1002 w 1172"/>
                <a:gd name="T13" fmla="*/ 631 h 1363"/>
                <a:gd name="T14" fmla="*/ 1064 w 1172"/>
                <a:gd name="T15" fmla="*/ 837 h 1363"/>
                <a:gd name="T16" fmla="*/ 1121 w 1172"/>
                <a:gd name="T17" fmla="*/ 1068 h 1363"/>
                <a:gd name="T18" fmla="*/ 1172 w 1172"/>
                <a:gd name="T19" fmla="*/ 1326 h 1363"/>
                <a:gd name="T20" fmla="*/ 1167 w 1172"/>
                <a:gd name="T21" fmla="*/ 1350 h 1363"/>
                <a:gd name="T22" fmla="*/ 1148 w 1172"/>
                <a:gd name="T23" fmla="*/ 1363 h 1363"/>
                <a:gd name="T24" fmla="*/ 1130 w 1172"/>
                <a:gd name="T25" fmla="*/ 1362 h 1363"/>
                <a:gd name="T26" fmla="*/ 1114 w 1172"/>
                <a:gd name="T27" fmla="*/ 1347 h 1363"/>
                <a:gd name="T28" fmla="*/ 1087 w 1172"/>
                <a:gd name="T29" fmla="*/ 1211 h 1363"/>
                <a:gd name="T30" fmla="*/ 1037 w 1172"/>
                <a:gd name="T31" fmla="*/ 982 h 1363"/>
                <a:gd name="T32" fmla="*/ 984 w 1172"/>
                <a:gd name="T33" fmla="*/ 781 h 1363"/>
                <a:gd name="T34" fmla="*/ 929 w 1172"/>
                <a:gd name="T35" fmla="*/ 608 h 1363"/>
                <a:gd name="T36" fmla="*/ 874 w 1172"/>
                <a:gd name="T37" fmla="*/ 461 h 1363"/>
                <a:gd name="T38" fmla="*/ 817 w 1172"/>
                <a:gd name="T39" fmla="*/ 340 h 1363"/>
                <a:gd name="T40" fmla="*/ 761 w 1172"/>
                <a:gd name="T41" fmla="*/ 243 h 1363"/>
                <a:gd name="T42" fmla="*/ 707 w 1172"/>
                <a:gd name="T43" fmla="*/ 167 h 1363"/>
                <a:gd name="T44" fmla="*/ 652 w 1172"/>
                <a:gd name="T45" fmla="*/ 113 h 1363"/>
                <a:gd name="T46" fmla="*/ 600 w 1172"/>
                <a:gd name="T47" fmla="*/ 79 h 1363"/>
                <a:gd name="T48" fmla="*/ 551 w 1172"/>
                <a:gd name="T49" fmla="*/ 64 h 1363"/>
                <a:gd name="T50" fmla="*/ 506 w 1172"/>
                <a:gd name="T51" fmla="*/ 66 h 1363"/>
                <a:gd name="T52" fmla="*/ 460 w 1172"/>
                <a:gd name="T53" fmla="*/ 83 h 1363"/>
                <a:gd name="T54" fmla="*/ 413 w 1172"/>
                <a:gd name="T55" fmla="*/ 117 h 1363"/>
                <a:gd name="T56" fmla="*/ 366 w 1172"/>
                <a:gd name="T57" fmla="*/ 169 h 1363"/>
                <a:gd name="T58" fmla="*/ 319 w 1172"/>
                <a:gd name="T59" fmla="*/ 239 h 1363"/>
                <a:gd name="T60" fmla="*/ 273 w 1172"/>
                <a:gd name="T61" fmla="*/ 329 h 1363"/>
                <a:gd name="T62" fmla="*/ 229 w 1172"/>
                <a:gd name="T63" fmla="*/ 440 h 1363"/>
                <a:gd name="T64" fmla="*/ 187 w 1172"/>
                <a:gd name="T65" fmla="*/ 570 h 1363"/>
                <a:gd name="T66" fmla="*/ 150 w 1172"/>
                <a:gd name="T67" fmla="*/ 725 h 1363"/>
                <a:gd name="T68" fmla="*/ 115 w 1172"/>
                <a:gd name="T69" fmla="*/ 904 h 1363"/>
                <a:gd name="T70" fmla="*/ 86 w 1172"/>
                <a:gd name="T71" fmla="*/ 1106 h 1363"/>
                <a:gd name="T72" fmla="*/ 62 w 1172"/>
                <a:gd name="T73" fmla="*/ 1335 h 1363"/>
                <a:gd name="T74" fmla="*/ 52 w 1172"/>
                <a:gd name="T75" fmla="*/ 1356 h 1363"/>
                <a:gd name="T76" fmla="*/ 28 w 1172"/>
                <a:gd name="T77" fmla="*/ 1363 h 1363"/>
                <a:gd name="T78" fmla="*/ 8 w 1172"/>
                <a:gd name="T79" fmla="*/ 1352 h 1363"/>
                <a:gd name="T80" fmla="*/ 0 w 1172"/>
                <a:gd name="T81" fmla="*/ 1329 h 1363"/>
                <a:gd name="T82" fmla="*/ 25 w 1172"/>
                <a:gd name="T83" fmla="*/ 1096 h 1363"/>
                <a:gd name="T84" fmla="*/ 56 w 1172"/>
                <a:gd name="T85" fmla="*/ 882 h 1363"/>
                <a:gd name="T86" fmla="*/ 96 w 1172"/>
                <a:gd name="T87" fmla="*/ 688 h 1363"/>
                <a:gd name="T88" fmla="*/ 141 w 1172"/>
                <a:gd name="T89" fmla="*/ 516 h 1363"/>
                <a:gd name="T90" fmla="*/ 193 w 1172"/>
                <a:gd name="T91" fmla="*/ 367 h 1363"/>
                <a:gd name="T92" fmla="*/ 250 w 1172"/>
                <a:gd name="T93" fmla="*/ 240 h 1363"/>
                <a:gd name="T94" fmla="*/ 312 w 1172"/>
                <a:gd name="T95" fmla="*/ 140 h 1363"/>
                <a:gd name="T96" fmla="*/ 379 w 1172"/>
                <a:gd name="T97" fmla="*/ 66 h 1363"/>
                <a:gd name="T98" fmla="*/ 450 w 1172"/>
                <a:gd name="T99" fmla="*/ 19 h 1363"/>
                <a:gd name="T100" fmla="*/ 524 w 1172"/>
                <a:gd name="T101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72" h="1363">
                  <a:moveTo>
                    <a:pt x="524" y="0"/>
                  </a:moveTo>
                  <a:lnTo>
                    <a:pt x="565" y="2"/>
                  </a:lnTo>
                  <a:lnTo>
                    <a:pt x="604" y="13"/>
                  </a:lnTo>
                  <a:lnTo>
                    <a:pt x="644" y="31"/>
                  </a:lnTo>
                  <a:lnTo>
                    <a:pt x="683" y="57"/>
                  </a:lnTo>
                  <a:lnTo>
                    <a:pt x="722" y="91"/>
                  </a:lnTo>
                  <a:lnTo>
                    <a:pt x="759" y="133"/>
                  </a:lnTo>
                  <a:lnTo>
                    <a:pt x="796" y="183"/>
                  </a:lnTo>
                  <a:lnTo>
                    <a:pt x="832" y="239"/>
                  </a:lnTo>
                  <a:lnTo>
                    <a:pt x="869" y="303"/>
                  </a:lnTo>
                  <a:lnTo>
                    <a:pt x="903" y="375"/>
                  </a:lnTo>
                  <a:lnTo>
                    <a:pt x="938" y="454"/>
                  </a:lnTo>
                  <a:lnTo>
                    <a:pt x="971" y="539"/>
                  </a:lnTo>
                  <a:lnTo>
                    <a:pt x="1002" y="631"/>
                  </a:lnTo>
                  <a:lnTo>
                    <a:pt x="1034" y="731"/>
                  </a:lnTo>
                  <a:lnTo>
                    <a:pt x="1064" y="837"/>
                  </a:lnTo>
                  <a:lnTo>
                    <a:pt x="1093" y="949"/>
                  </a:lnTo>
                  <a:lnTo>
                    <a:pt x="1121" y="1068"/>
                  </a:lnTo>
                  <a:lnTo>
                    <a:pt x="1146" y="1194"/>
                  </a:lnTo>
                  <a:lnTo>
                    <a:pt x="1172" y="1326"/>
                  </a:lnTo>
                  <a:lnTo>
                    <a:pt x="1172" y="1339"/>
                  </a:lnTo>
                  <a:lnTo>
                    <a:pt x="1167" y="1350"/>
                  </a:lnTo>
                  <a:lnTo>
                    <a:pt x="1158" y="1358"/>
                  </a:lnTo>
                  <a:lnTo>
                    <a:pt x="1148" y="1363"/>
                  </a:lnTo>
                  <a:lnTo>
                    <a:pt x="1141" y="1363"/>
                  </a:lnTo>
                  <a:lnTo>
                    <a:pt x="1130" y="1362"/>
                  </a:lnTo>
                  <a:lnTo>
                    <a:pt x="1122" y="1356"/>
                  </a:lnTo>
                  <a:lnTo>
                    <a:pt x="1114" y="1347"/>
                  </a:lnTo>
                  <a:lnTo>
                    <a:pt x="1111" y="1338"/>
                  </a:lnTo>
                  <a:lnTo>
                    <a:pt x="1087" y="1211"/>
                  </a:lnTo>
                  <a:lnTo>
                    <a:pt x="1063" y="1093"/>
                  </a:lnTo>
                  <a:lnTo>
                    <a:pt x="1037" y="982"/>
                  </a:lnTo>
                  <a:lnTo>
                    <a:pt x="1011" y="878"/>
                  </a:lnTo>
                  <a:lnTo>
                    <a:pt x="984" y="781"/>
                  </a:lnTo>
                  <a:lnTo>
                    <a:pt x="957" y="692"/>
                  </a:lnTo>
                  <a:lnTo>
                    <a:pt x="929" y="608"/>
                  </a:lnTo>
                  <a:lnTo>
                    <a:pt x="902" y="531"/>
                  </a:lnTo>
                  <a:lnTo>
                    <a:pt x="874" y="461"/>
                  </a:lnTo>
                  <a:lnTo>
                    <a:pt x="846" y="397"/>
                  </a:lnTo>
                  <a:lnTo>
                    <a:pt x="817" y="340"/>
                  </a:lnTo>
                  <a:lnTo>
                    <a:pt x="789" y="288"/>
                  </a:lnTo>
                  <a:lnTo>
                    <a:pt x="761" y="243"/>
                  </a:lnTo>
                  <a:lnTo>
                    <a:pt x="733" y="202"/>
                  </a:lnTo>
                  <a:lnTo>
                    <a:pt x="707" y="167"/>
                  </a:lnTo>
                  <a:lnTo>
                    <a:pt x="679" y="138"/>
                  </a:lnTo>
                  <a:lnTo>
                    <a:pt x="652" y="113"/>
                  </a:lnTo>
                  <a:lnTo>
                    <a:pt x="626" y="94"/>
                  </a:lnTo>
                  <a:lnTo>
                    <a:pt x="600" y="79"/>
                  </a:lnTo>
                  <a:lnTo>
                    <a:pt x="575" y="69"/>
                  </a:lnTo>
                  <a:lnTo>
                    <a:pt x="551" y="64"/>
                  </a:lnTo>
                  <a:lnTo>
                    <a:pt x="527" y="63"/>
                  </a:lnTo>
                  <a:lnTo>
                    <a:pt x="506" y="66"/>
                  </a:lnTo>
                  <a:lnTo>
                    <a:pt x="483" y="73"/>
                  </a:lnTo>
                  <a:lnTo>
                    <a:pt x="460" y="83"/>
                  </a:lnTo>
                  <a:lnTo>
                    <a:pt x="437" y="99"/>
                  </a:lnTo>
                  <a:lnTo>
                    <a:pt x="413" y="117"/>
                  </a:lnTo>
                  <a:lnTo>
                    <a:pt x="389" y="141"/>
                  </a:lnTo>
                  <a:lnTo>
                    <a:pt x="366" y="169"/>
                  </a:lnTo>
                  <a:lnTo>
                    <a:pt x="343" y="201"/>
                  </a:lnTo>
                  <a:lnTo>
                    <a:pt x="319" y="239"/>
                  </a:lnTo>
                  <a:lnTo>
                    <a:pt x="296" y="281"/>
                  </a:lnTo>
                  <a:lnTo>
                    <a:pt x="273" y="329"/>
                  </a:lnTo>
                  <a:lnTo>
                    <a:pt x="251" y="381"/>
                  </a:lnTo>
                  <a:lnTo>
                    <a:pt x="229" y="440"/>
                  </a:lnTo>
                  <a:lnTo>
                    <a:pt x="208" y="502"/>
                  </a:lnTo>
                  <a:lnTo>
                    <a:pt x="187" y="570"/>
                  </a:lnTo>
                  <a:lnTo>
                    <a:pt x="168" y="645"/>
                  </a:lnTo>
                  <a:lnTo>
                    <a:pt x="150" y="725"/>
                  </a:lnTo>
                  <a:lnTo>
                    <a:pt x="131" y="812"/>
                  </a:lnTo>
                  <a:lnTo>
                    <a:pt x="115" y="904"/>
                  </a:lnTo>
                  <a:lnTo>
                    <a:pt x="100" y="1001"/>
                  </a:lnTo>
                  <a:lnTo>
                    <a:pt x="86" y="1106"/>
                  </a:lnTo>
                  <a:lnTo>
                    <a:pt x="73" y="1217"/>
                  </a:lnTo>
                  <a:lnTo>
                    <a:pt x="62" y="1335"/>
                  </a:lnTo>
                  <a:lnTo>
                    <a:pt x="58" y="1346"/>
                  </a:lnTo>
                  <a:lnTo>
                    <a:pt x="52" y="1356"/>
                  </a:lnTo>
                  <a:lnTo>
                    <a:pt x="41" y="1362"/>
                  </a:lnTo>
                  <a:lnTo>
                    <a:pt x="28" y="1363"/>
                  </a:lnTo>
                  <a:lnTo>
                    <a:pt x="16" y="1359"/>
                  </a:lnTo>
                  <a:lnTo>
                    <a:pt x="8" y="1352"/>
                  </a:lnTo>
                  <a:lnTo>
                    <a:pt x="1" y="1341"/>
                  </a:lnTo>
                  <a:lnTo>
                    <a:pt x="0" y="1329"/>
                  </a:lnTo>
                  <a:lnTo>
                    <a:pt x="11" y="1210"/>
                  </a:lnTo>
                  <a:lnTo>
                    <a:pt x="25" y="1096"/>
                  </a:lnTo>
                  <a:lnTo>
                    <a:pt x="40" y="986"/>
                  </a:lnTo>
                  <a:lnTo>
                    <a:pt x="56" y="882"/>
                  </a:lnTo>
                  <a:lnTo>
                    <a:pt x="75" y="783"/>
                  </a:lnTo>
                  <a:lnTo>
                    <a:pt x="96" y="688"/>
                  </a:lnTo>
                  <a:lnTo>
                    <a:pt x="117" y="600"/>
                  </a:lnTo>
                  <a:lnTo>
                    <a:pt x="141" y="516"/>
                  </a:lnTo>
                  <a:lnTo>
                    <a:pt x="166" y="438"/>
                  </a:lnTo>
                  <a:lnTo>
                    <a:pt x="193" y="367"/>
                  </a:lnTo>
                  <a:lnTo>
                    <a:pt x="221" y="301"/>
                  </a:lnTo>
                  <a:lnTo>
                    <a:pt x="250" y="240"/>
                  </a:lnTo>
                  <a:lnTo>
                    <a:pt x="280" y="187"/>
                  </a:lnTo>
                  <a:lnTo>
                    <a:pt x="312" y="140"/>
                  </a:lnTo>
                  <a:lnTo>
                    <a:pt x="344" y="100"/>
                  </a:lnTo>
                  <a:lnTo>
                    <a:pt x="379" y="66"/>
                  </a:lnTo>
                  <a:lnTo>
                    <a:pt x="413" y="39"/>
                  </a:lnTo>
                  <a:lnTo>
                    <a:pt x="450" y="19"/>
                  </a:lnTo>
                  <a:lnTo>
                    <a:pt x="486" y="6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98E0C85-09E3-4F09-B020-D7189A26E8BA}"/>
              </a:ext>
            </a:extLst>
          </p:cNvPr>
          <p:cNvSpPr txBox="1"/>
          <p:nvPr/>
        </p:nvSpPr>
        <p:spPr>
          <a:xfrm>
            <a:off x="2379735" y="5504286"/>
            <a:ext cx="72776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ROM</a:t>
            </a:r>
          </a:p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Stockpile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A480408-6ADC-4F48-8080-BBD9E2D27477}"/>
              </a:ext>
            </a:extLst>
          </p:cNvPr>
          <p:cNvCxnSpPr/>
          <p:nvPr/>
        </p:nvCxnSpPr>
        <p:spPr>
          <a:xfrm>
            <a:off x="2232316" y="4850248"/>
            <a:ext cx="241390" cy="387063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A2EF475-920A-4125-85CE-1E995C66803A}"/>
              </a:ext>
            </a:extLst>
          </p:cNvPr>
          <p:cNvCxnSpPr/>
          <p:nvPr/>
        </p:nvCxnSpPr>
        <p:spPr>
          <a:xfrm flipV="1">
            <a:off x="2232316" y="5233013"/>
            <a:ext cx="241390" cy="387063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FE3A80D-A2E7-4FE0-81CD-9CF936686D9A}"/>
              </a:ext>
            </a:extLst>
          </p:cNvPr>
          <p:cNvGrpSpPr>
            <a:grpSpLocks noChangeAspect="1"/>
          </p:cNvGrpSpPr>
          <p:nvPr/>
        </p:nvGrpSpPr>
        <p:grpSpPr>
          <a:xfrm>
            <a:off x="3458233" y="4907495"/>
            <a:ext cx="530118" cy="531301"/>
            <a:chOff x="215900" y="3481388"/>
            <a:chExt cx="711200" cy="712787"/>
          </a:xfrm>
          <a:solidFill>
            <a:schemeClr val="bg1"/>
          </a:solidFill>
        </p:grpSpPr>
        <p:sp>
          <p:nvSpPr>
            <p:cNvPr id="27" name="Freeform 74">
              <a:extLst>
                <a:ext uri="{FF2B5EF4-FFF2-40B4-BE49-F238E27FC236}">
                  <a16:creationId xmlns:a16="http://schemas.microsoft.com/office/drawing/2014/main" id="{F47FBC76-DB42-42AD-B182-C242EFA98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013" y="3863975"/>
              <a:ext cx="193675" cy="193675"/>
            </a:xfrm>
            <a:custGeom>
              <a:avLst/>
              <a:gdLst>
                <a:gd name="T0" fmla="*/ 60 w 122"/>
                <a:gd name="T1" fmla="*/ 19 h 122"/>
                <a:gd name="T2" fmla="*/ 44 w 122"/>
                <a:gd name="T3" fmla="*/ 23 h 122"/>
                <a:gd name="T4" fmla="*/ 32 w 122"/>
                <a:gd name="T5" fmla="*/ 31 h 122"/>
                <a:gd name="T6" fmla="*/ 21 w 122"/>
                <a:gd name="T7" fmla="*/ 44 h 122"/>
                <a:gd name="T8" fmla="*/ 19 w 122"/>
                <a:gd name="T9" fmla="*/ 61 h 122"/>
                <a:gd name="T10" fmla="*/ 21 w 122"/>
                <a:gd name="T11" fmla="*/ 77 h 122"/>
                <a:gd name="T12" fmla="*/ 32 w 122"/>
                <a:gd name="T13" fmla="*/ 90 h 122"/>
                <a:gd name="T14" fmla="*/ 44 w 122"/>
                <a:gd name="T15" fmla="*/ 100 h 122"/>
                <a:gd name="T16" fmla="*/ 60 w 122"/>
                <a:gd name="T17" fmla="*/ 102 h 122"/>
                <a:gd name="T18" fmla="*/ 78 w 122"/>
                <a:gd name="T19" fmla="*/ 100 h 122"/>
                <a:gd name="T20" fmla="*/ 90 w 122"/>
                <a:gd name="T21" fmla="*/ 90 h 122"/>
                <a:gd name="T22" fmla="*/ 101 w 122"/>
                <a:gd name="T23" fmla="*/ 77 h 122"/>
                <a:gd name="T24" fmla="*/ 103 w 122"/>
                <a:gd name="T25" fmla="*/ 61 h 122"/>
                <a:gd name="T26" fmla="*/ 101 w 122"/>
                <a:gd name="T27" fmla="*/ 44 h 122"/>
                <a:gd name="T28" fmla="*/ 90 w 122"/>
                <a:gd name="T29" fmla="*/ 31 h 122"/>
                <a:gd name="T30" fmla="*/ 78 w 122"/>
                <a:gd name="T31" fmla="*/ 23 h 122"/>
                <a:gd name="T32" fmla="*/ 60 w 122"/>
                <a:gd name="T33" fmla="*/ 19 h 122"/>
                <a:gd name="T34" fmla="*/ 60 w 122"/>
                <a:gd name="T35" fmla="*/ 0 h 122"/>
                <a:gd name="T36" fmla="*/ 85 w 122"/>
                <a:gd name="T37" fmla="*/ 5 h 122"/>
                <a:gd name="T38" fmla="*/ 104 w 122"/>
                <a:gd name="T39" fmla="*/ 17 h 122"/>
                <a:gd name="T40" fmla="*/ 117 w 122"/>
                <a:gd name="T41" fmla="*/ 37 h 122"/>
                <a:gd name="T42" fmla="*/ 122 w 122"/>
                <a:gd name="T43" fmla="*/ 61 h 122"/>
                <a:gd name="T44" fmla="*/ 117 w 122"/>
                <a:gd name="T45" fmla="*/ 85 h 122"/>
                <a:gd name="T46" fmla="*/ 104 w 122"/>
                <a:gd name="T47" fmla="*/ 104 h 122"/>
                <a:gd name="T48" fmla="*/ 85 w 122"/>
                <a:gd name="T49" fmla="*/ 116 h 122"/>
                <a:gd name="T50" fmla="*/ 60 w 122"/>
                <a:gd name="T51" fmla="*/ 122 h 122"/>
                <a:gd name="T52" fmla="*/ 37 w 122"/>
                <a:gd name="T53" fmla="*/ 116 h 122"/>
                <a:gd name="T54" fmla="*/ 18 w 122"/>
                <a:gd name="T55" fmla="*/ 104 h 122"/>
                <a:gd name="T56" fmla="*/ 5 w 122"/>
                <a:gd name="T57" fmla="*/ 85 h 122"/>
                <a:gd name="T58" fmla="*/ 0 w 122"/>
                <a:gd name="T59" fmla="*/ 61 h 122"/>
                <a:gd name="T60" fmla="*/ 5 w 122"/>
                <a:gd name="T61" fmla="*/ 37 h 122"/>
                <a:gd name="T62" fmla="*/ 18 w 122"/>
                <a:gd name="T63" fmla="*/ 17 h 122"/>
                <a:gd name="T64" fmla="*/ 37 w 122"/>
                <a:gd name="T65" fmla="*/ 5 h 122"/>
                <a:gd name="T66" fmla="*/ 60 w 122"/>
                <a:gd name="T6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122">
                  <a:moveTo>
                    <a:pt x="60" y="19"/>
                  </a:moveTo>
                  <a:lnTo>
                    <a:pt x="44" y="23"/>
                  </a:lnTo>
                  <a:lnTo>
                    <a:pt x="32" y="31"/>
                  </a:lnTo>
                  <a:lnTo>
                    <a:pt x="21" y="44"/>
                  </a:lnTo>
                  <a:lnTo>
                    <a:pt x="19" y="61"/>
                  </a:lnTo>
                  <a:lnTo>
                    <a:pt x="21" y="77"/>
                  </a:lnTo>
                  <a:lnTo>
                    <a:pt x="32" y="90"/>
                  </a:lnTo>
                  <a:lnTo>
                    <a:pt x="44" y="100"/>
                  </a:lnTo>
                  <a:lnTo>
                    <a:pt x="60" y="102"/>
                  </a:lnTo>
                  <a:lnTo>
                    <a:pt x="78" y="100"/>
                  </a:lnTo>
                  <a:lnTo>
                    <a:pt x="90" y="90"/>
                  </a:lnTo>
                  <a:lnTo>
                    <a:pt x="101" y="77"/>
                  </a:lnTo>
                  <a:lnTo>
                    <a:pt x="103" y="61"/>
                  </a:lnTo>
                  <a:lnTo>
                    <a:pt x="101" y="44"/>
                  </a:lnTo>
                  <a:lnTo>
                    <a:pt x="90" y="31"/>
                  </a:lnTo>
                  <a:lnTo>
                    <a:pt x="78" y="23"/>
                  </a:lnTo>
                  <a:lnTo>
                    <a:pt x="60" y="19"/>
                  </a:lnTo>
                  <a:close/>
                  <a:moveTo>
                    <a:pt x="60" y="0"/>
                  </a:moveTo>
                  <a:lnTo>
                    <a:pt x="85" y="5"/>
                  </a:lnTo>
                  <a:lnTo>
                    <a:pt x="104" y="17"/>
                  </a:lnTo>
                  <a:lnTo>
                    <a:pt x="117" y="37"/>
                  </a:lnTo>
                  <a:lnTo>
                    <a:pt x="122" y="61"/>
                  </a:lnTo>
                  <a:lnTo>
                    <a:pt x="117" y="85"/>
                  </a:lnTo>
                  <a:lnTo>
                    <a:pt x="104" y="104"/>
                  </a:lnTo>
                  <a:lnTo>
                    <a:pt x="85" y="116"/>
                  </a:lnTo>
                  <a:lnTo>
                    <a:pt x="60" y="122"/>
                  </a:lnTo>
                  <a:lnTo>
                    <a:pt x="37" y="116"/>
                  </a:lnTo>
                  <a:lnTo>
                    <a:pt x="18" y="104"/>
                  </a:lnTo>
                  <a:lnTo>
                    <a:pt x="5" y="85"/>
                  </a:lnTo>
                  <a:lnTo>
                    <a:pt x="0" y="61"/>
                  </a:lnTo>
                  <a:lnTo>
                    <a:pt x="5" y="37"/>
                  </a:lnTo>
                  <a:lnTo>
                    <a:pt x="18" y="17"/>
                  </a:lnTo>
                  <a:lnTo>
                    <a:pt x="37" y="5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8" name="Freeform 75">
              <a:extLst>
                <a:ext uri="{FF2B5EF4-FFF2-40B4-BE49-F238E27FC236}">
                  <a16:creationId xmlns:a16="http://schemas.microsoft.com/office/drawing/2014/main" id="{E892F26C-3EEE-466F-96B2-08D3358A0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900" y="3725863"/>
              <a:ext cx="469900" cy="468312"/>
            </a:xfrm>
            <a:custGeom>
              <a:avLst/>
              <a:gdLst>
                <a:gd name="T0" fmla="*/ 131 w 296"/>
                <a:gd name="T1" fmla="*/ 53 h 295"/>
                <a:gd name="T2" fmla="*/ 99 w 296"/>
                <a:gd name="T3" fmla="*/ 67 h 295"/>
                <a:gd name="T4" fmla="*/ 64 w 296"/>
                <a:gd name="T5" fmla="*/ 48 h 295"/>
                <a:gd name="T6" fmla="*/ 67 w 296"/>
                <a:gd name="T7" fmla="*/ 88 h 295"/>
                <a:gd name="T8" fmla="*/ 62 w 296"/>
                <a:gd name="T9" fmla="*/ 111 h 295"/>
                <a:gd name="T10" fmla="*/ 50 w 296"/>
                <a:gd name="T11" fmla="*/ 133 h 295"/>
                <a:gd name="T12" fmla="*/ 18 w 296"/>
                <a:gd name="T13" fmla="*/ 159 h 295"/>
                <a:gd name="T14" fmla="*/ 57 w 296"/>
                <a:gd name="T15" fmla="*/ 170 h 295"/>
                <a:gd name="T16" fmla="*/ 69 w 296"/>
                <a:gd name="T17" fmla="*/ 203 h 295"/>
                <a:gd name="T18" fmla="*/ 57 w 296"/>
                <a:gd name="T19" fmla="*/ 241 h 295"/>
                <a:gd name="T20" fmla="*/ 96 w 296"/>
                <a:gd name="T21" fmla="*/ 226 h 295"/>
                <a:gd name="T22" fmla="*/ 129 w 296"/>
                <a:gd name="T23" fmla="*/ 241 h 295"/>
                <a:gd name="T24" fmla="*/ 149 w 296"/>
                <a:gd name="T25" fmla="*/ 278 h 295"/>
                <a:gd name="T26" fmla="*/ 167 w 296"/>
                <a:gd name="T27" fmla="*/ 241 h 295"/>
                <a:gd name="T28" fmla="*/ 200 w 296"/>
                <a:gd name="T29" fmla="*/ 226 h 295"/>
                <a:gd name="T30" fmla="*/ 239 w 296"/>
                <a:gd name="T31" fmla="*/ 239 h 295"/>
                <a:gd name="T32" fmla="*/ 227 w 296"/>
                <a:gd name="T33" fmla="*/ 200 h 295"/>
                <a:gd name="T34" fmla="*/ 241 w 296"/>
                <a:gd name="T35" fmla="*/ 166 h 295"/>
                <a:gd name="T36" fmla="*/ 278 w 296"/>
                <a:gd name="T37" fmla="*/ 148 h 295"/>
                <a:gd name="T38" fmla="*/ 241 w 296"/>
                <a:gd name="T39" fmla="*/ 129 h 295"/>
                <a:gd name="T40" fmla="*/ 227 w 296"/>
                <a:gd name="T41" fmla="*/ 95 h 295"/>
                <a:gd name="T42" fmla="*/ 239 w 296"/>
                <a:gd name="T43" fmla="*/ 56 h 295"/>
                <a:gd name="T44" fmla="*/ 200 w 296"/>
                <a:gd name="T45" fmla="*/ 69 h 295"/>
                <a:gd name="T46" fmla="*/ 167 w 296"/>
                <a:gd name="T47" fmla="*/ 55 h 295"/>
                <a:gd name="T48" fmla="*/ 149 w 296"/>
                <a:gd name="T49" fmla="*/ 17 h 295"/>
                <a:gd name="T50" fmla="*/ 175 w 296"/>
                <a:gd name="T51" fmla="*/ 5 h 295"/>
                <a:gd name="T52" fmla="*/ 200 w 296"/>
                <a:gd name="T53" fmla="*/ 49 h 295"/>
                <a:gd name="T54" fmla="*/ 237 w 296"/>
                <a:gd name="T55" fmla="*/ 30 h 295"/>
                <a:gd name="T56" fmla="*/ 268 w 296"/>
                <a:gd name="T57" fmla="*/ 65 h 295"/>
                <a:gd name="T58" fmla="*/ 255 w 296"/>
                <a:gd name="T59" fmla="*/ 115 h 295"/>
                <a:gd name="T60" fmla="*/ 294 w 296"/>
                <a:gd name="T61" fmla="*/ 127 h 295"/>
                <a:gd name="T62" fmla="*/ 294 w 296"/>
                <a:gd name="T63" fmla="*/ 168 h 295"/>
                <a:gd name="T64" fmla="*/ 255 w 296"/>
                <a:gd name="T65" fmla="*/ 180 h 295"/>
                <a:gd name="T66" fmla="*/ 268 w 296"/>
                <a:gd name="T67" fmla="*/ 230 h 295"/>
                <a:gd name="T68" fmla="*/ 237 w 296"/>
                <a:gd name="T69" fmla="*/ 265 h 295"/>
                <a:gd name="T70" fmla="*/ 200 w 296"/>
                <a:gd name="T71" fmla="*/ 246 h 295"/>
                <a:gd name="T72" fmla="*/ 175 w 296"/>
                <a:gd name="T73" fmla="*/ 290 h 295"/>
                <a:gd name="T74" fmla="*/ 147 w 296"/>
                <a:gd name="T75" fmla="*/ 295 h 295"/>
                <a:gd name="T76" fmla="*/ 121 w 296"/>
                <a:gd name="T77" fmla="*/ 290 h 295"/>
                <a:gd name="T78" fmla="*/ 96 w 296"/>
                <a:gd name="T79" fmla="*/ 246 h 295"/>
                <a:gd name="T80" fmla="*/ 59 w 296"/>
                <a:gd name="T81" fmla="*/ 265 h 295"/>
                <a:gd name="T82" fmla="*/ 29 w 296"/>
                <a:gd name="T83" fmla="*/ 233 h 295"/>
                <a:gd name="T84" fmla="*/ 44 w 296"/>
                <a:gd name="T85" fmla="*/ 191 h 295"/>
                <a:gd name="T86" fmla="*/ 4 w 296"/>
                <a:gd name="T87" fmla="*/ 172 h 295"/>
                <a:gd name="T88" fmla="*/ 2 w 296"/>
                <a:gd name="T89" fmla="*/ 127 h 295"/>
                <a:gd name="T90" fmla="*/ 41 w 296"/>
                <a:gd name="T91" fmla="*/ 115 h 295"/>
                <a:gd name="T92" fmla="*/ 29 w 296"/>
                <a:gd name="T93" fmla="*/ 65 h 295"/>
                <a:gd name="T94" fmla="*/ 44 w 296"/>
                <a:gd name="T95" fmla="*/ 42 h 295"/>
                <a:gd name="T96" fmla="*/ 69 w 296"/>
                <a:gd name="T97" fmla="*/ 30 h 295"/>
                <a:gd name="T98" fmla="*/ 121 w 296"/>
                <a:gd name="T99" fmla="*/ 9 h 295"/>
                <a:gd name="T100" fmla="*/ 149 w 296"/>
                <a:gd name="T10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6" h="295">
                  <a:moveTo>
                    <a:pt x="149" y="17"/>
                  </a:moveTo>
                  <a:lnTo>
                    <a:pt x="137" y="19"/>
                  </a:lnTo>
                  <a:lnTo>
                    <a:pt x="133" y="49"/>
                  </a:lnTo>
                  <a:lnTo>
                    <a:pt x="131" y="53"/>
                  </a:lnTo>
                  <a:lnTo>
                    <a:pt x="129" y="55"/>
                  </a:lnTo>
                  <a:lnTo>
                    <a:pt x="126" y="56"/>
                  </a:lnTo>
                  <a:lnTo>
                    <a:pt x="112" y="62"/>
                  </a:lnTo>
                  <a:lnTo>
                    <a:pt x="99" y="67"/>
                  </a:lnTo>
                  <a:lnTo>
                    <a:pt x="96" y="69"/>
                  </a:lnTo>
                  <a:lnTo>
                    <a:pt x="92" y="69"/>
                  </a:lnTo>
                  <a:lnTo>
                    <a:pt x="89" y="67"/>
                  </a:lnTo>
                  <a:lnTo>
                    <a:pt x="64" y="48"/>
                  </a:lnTo>
                  <a:lnTo>
                    <a:pt x="57" y="55"/>
                  </a:lnTo>
                  <a:lnTo>
                    <a:pt x="55" y="56"/>
                  </a:lnTo>
                  <a:lnTo>
                    <a:pt x="48" y="64"/>
                  </a:lnTo>
                  <a:lnTo>
                    <a:pt x="67" y="88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67" y="99"/>
                  </a:lnTo>
                  <a:lnTo>
                    <a:pt x="62" y="111"/>
                  </a:lnTo>
                  <a:lnTo>
                    <a:pt x="57" y="125"/>
                  </a:lnTo>
                  <a:lnTo>
                    <a:pt x="55" y="129"/>
                  </a:lnTo>
                  <a:lnTo>
                    <a:pt x="53" y="131"/>
                  </a:lnTo>
                  <a:lnTo>
                    <a:pt x="50" y="133"/>
                  </a:lnTo>
                  <a:lnTo>
                    <a:pt x="18" y="136"/>
                  </a:lnTo>
                  <a:lnTo>
                    <a:pt x="18" y="145"/>
                  </a:lnTo>
                  <a:lnTo>
                    <a:pt x="18" y="150"/>
                  </a:lnTo>
                  <a:lnTo>
                    <a:pt x="18" y="159"/>
                  </a:lnTo>
                  <a:lnTo>
                    <a:pt x="50" y="163"/>
                  </a:lnTo>
                  <a:lnTo>
                    <a:pt x="53" y="164"/>
                  </a:lnTo>
                  <a:lnTo>
                    <a:pt x="55" y="166"/>
                  </a:lnTo>
                  <a:lnTo>
                    <a:pt x="57" y="170"/>
                  </a:lnTo>
                  <a:lnTo>
                    <a:pt x="62" y="184"/>
                  </a:lnTo>
                  <a:lnTo>
                    <a:pt x="67" y="196"/>
                  </a:lnTo>
                  <a:lnTo>
                    <a:pt x="69" y="200"/>
                  </a:lnTo>
                  <a:lnTo>
                    <a:pt x="69" y="203"/>
                  </a:lnTo>
                  <a:lnTo>
                    <a:pt x="67" y="207"/>
                  </a:lnTo>
                  <a:lnTo>
                    <a:pt x="48" y="232"/>
                  </a:lnTo>
                  <a:lnTo>
                    <a:pt x="55" y="239"/>
                  </a:lnTo>
                  <a:lnTo>
                    <a:pt x="57" y="241"/>
                  </a:lnTo>
                  <a:lnTo>
                    <a:pt x="64" y="248"/>
                  </a:lnTo>
                  <a:lnTo>
                    <a:pt x="89" y="228"/>
                  </a:lnTo>
                  <a:lnTo>
                    <a:pt x="92" y="226"/>
                  </a:lnTo>
                  <a:lnTo>
                    <a:pt x="96" y="226"/>
                  </a:lnTo>
                  <a:lnTo>
                    <a:pt x="99" y="228"/>
                  </a:lnTo>
                  <a:lnTo>
                    <a:pt x="112" y="233"/>
                  </a:lnTo>
                  <a:lnTo>
                    <a:pt x="126" y="239"/>
                  </a:lnTo>
                  <a:lnTo>
                    <a:pt x="129" y="241"/>
                  </a:lnTo>
                  <a:lnTo>
                    <a:pt x="131" y="242"/>
                  </a:lnTo>
                  <a:lnTo>
                    <a:pt x="133" y="246"/>
                  </a:lnTo>
                  <a:lnTo>
                    <a:pt x="137" y="278"/>
                  </a:lnTo>
                  <a:lnTo>
                    <a:pt x="149" y="278"/>
                  </a:lnTo>
                  <a:lnTo>
                    <a:pt x="160" y="278"/>
                  </a:lnTo>
                  <a:lnTo>
                    <a:pt x="163" y="246"/>
                  </a:lnTo>
                  <a:lnTo>
                    <a:pt x="165" y="242"/>
                  </a:lnTo>
                  <a:lnTo>
                    <a:pt x="167" y="241"/>
                  </a:lnTo>
                  <a:lnTo>
                    <a:pt x="170" y="239"/>
                  </a:lnTo>
                  <a:lnTo>
                    <a:pt x="184" y="233"/>
                  </a:lnTo>
                  <a:lnTo>
                    <a:pt x="197" y="228"/>
                  </a:lnTo>
                  <a:lnTo>
                    <a:pt x="200" y="226"/>
                  </a:lnTo>
                  <a:lnTo>
                    <a:pt x="204" y="226"/>
                  </a:lnTo>
                  <a:lnTo>
                    <a:pt x="207" y="228"/>
                  </a:lnTo>
                  <a:lnTo>
                    <a:pt x="232" y="248"/>
                  </a:lnTo>
                  <a:lnTo>
                    <a:pt x="239" y="239"/>
                  </a:lnTo>
                  <a:lnTo>
                    <a:pt x="248" y="232"/>
                  </a:lnTo>
                  <a:lnTo>
                    <a:pt x="229" y="207"/>
                  </a:lnTo>
                  <a:lnTo>
                    <a:pt x="227" y="203"/>
                  </a:lnTo>
                  <a:lnTo>
                    <a:pt x="227" y="200"/>
                  </a:lnTo>
                  <a:lnTo>
                    <a:pt x="229" y="196"/>
                  </a:lnTo>
                  <a:lnTo>
                    <a:pt x="234" y="184"/>
                  </a:lnTo>
                  <a:lnTo>
                    <a:pt x="239" y="170"/>
                  </a:lnTo>
                  <a:lnTo>
                    <a:pt x="241" y="166"/>
                  </a:lnTo>
                  <a:lnTo>
                    <a:pt x="243" y="164"/>
                  </a:lnTo>
                  <a:lnTo>
                    <a:pt x="246" y="163"/>
                  </a:lnTo>
                  <a:lnTo>
                    <a:pt x="276" y="159"/>
                  </a:lnTo>
                  <a:lnTo>
                    <a:pt x="278" y="148"/>
                  </a:lnTo>
                  <a:lnTo>
                    <a:pt x="276" y="136"/>
                  </a:lnTo>
                  <a:lnTo>
                    <a:pt x="246" y="133"/>
                  </a:lnTo>
                  <a:lnTo>
                    <a:pt x="243" y="131"/>
                  </a:lnTo>
                  <a:lnTo>
                    <a:pt x="241" y="129"/>
                  </a:lnTo>
                  <a:lnTo>
                    <a:pt x="239" y="125"/>
                  </a:lnTo>
                  <a:lnTo>
                    <a:pt x="234" y="111"/>
                  </a:lnTo>
                  <a:lnTo>
                    <a:pt x="229" y="99"/>
                  </a:lnTo>
                  <a:lnTo>
                    <a:pt x="227" y="95"/>
                  </a:lnTo>
                  <a:lnTo>
                    <a:pt x="227" y="92"/>
                  </a:lnTo>
                  <a:lnTo>
                    <a:pt x="229" y="88"/>
                  </a:lnTo>
                  <a:lnTo>
                    <a:pt x="248" y="64"/>
                  </a:lnTo>
                  <a:lnTo>
                    <a:pt x="239" y="56"/>
                  </a:lnTo>
                  <a:lnTo>
                    <a:pt x="232" y="49"/>
                  </a:lnTo>
                  <a:lnTo>
                    <a:pt x="207" y="67"/>
                  </a:lnTo>
                  <a:lnTo>
                    <a:pt x="204" y="69"/>
                  </a:lnTo>
                  <a:lnTo>
                    <a:pt x="200" y="69"/>
                  </a:lnTo>
                  <a:lnTo>
                    <a:pt x="197" y="67"/>
                  </a:lnTo>
                  <a:lnTo>
                    <a:pt x="184" y="62"/>
                  </a:lnTo>
                  <a:lnTo>
                    <a:pt x="170" y="56"/>
                  </a:lnTo>
                  <a:lnTo>
                    <a:pt x="167" y="55"/>
                  </a:lnTo>
                  <a:lnTo>
                    <a:pt x="165" y="53"/>
                  </a:lnTo>
                  <a:lnTo>
                    <a:pt x="163" y="49"/>
                  </a:lnTo>
                  <a:lnTo>
                    <a:pt x="160" y="19"/>
                  </a:lnTo>
                  <a:lnTo>
                    <a:pt x="149" y="17"/>
                  </a:lnTo>
                  <a:close/>
                  <a:moveTo>
                    <a:pt x="149" y="0"/>
                  </a:moveTo>
                  <a:lnTo>
                    <a:pt x="168" y="2"/>
                  </a:lnTo>
                  <a:lnTo>
                    <a:pt x="172" y="3"/>
                  </a:lnTo>
                  <a:lnTo>
                    <a:pt x="175" y="5"/>
                  </a:lnTo>
                  <a:lnTo>
                    <a:pt x="175" y="9"/>
                  </a:lnTo>
                  <a:lnTo>
                    <a:pt x="181" y="41"/>
                  </a:lnTo>
                  <a:lnTo>
                    <a:pt x="191" y="44"/>
                  </a:lnTo>
                  <a:lnTo>
                    <a:pt x="200" y="49"/>
                  </a:lnTo>
                  <a:lnTo>
                    <a:pt x="227" y="30"/>
                  </a:lnTo>
                  <a:lnTo>
                    <a:pt x="230" y="28"/>
                  </a:lnTo>
                  <a:lnTo>
                    <a:pt x="234" y="28"/>
                  </a:lnTo>
                  <a:lnTo>
                    <a:pt x="237" y="30"/>
                  </a:lnTo>
                  <a:lnTo>
                    <a:pt x="253" y="44"/>
                  </a:lnTo>
                  <a:lnTo>
                    <a:pt x="266" y="58"/>
                  </a:lnTo>
                  <a:lnTo>
                    <a:pt x="268" y="62"/>
                  </a:lnTo>
                  <a:lnTo>
                    <a:pt x="268" y="65"/>
                  </a:lnTo>
                  <a:lnTo>
                    <a:pt x="266" y="69"/>
                  </a:lnTo>
                  <a:lnTo>
                    <a:pt x="246" y="95"/>
                  </a:lnTo>
                  <a:lnTo>
                    <a:pt x="252" y="104"/>
                  </a:lnTo>
                  <a:lnTo>
                    <a:pt x="255" y="115"/>
                  </a:lnTo>
                  <a:lnTo>
                    <a:pt x="287" y="120"/>
                  </a:lnTo>
                  <a:lnTo>
                    <a:pt x="291" y="120"/>
                  </a:lnTo>
                  <a:lnTo>
                    <a:pt x="292" y="124"/>
                  </a:lnTo>
                  <a:lnTo>
                    <a:pt x="294" y="127"/>
                  </a:lnTo>
                  <a:lnTo>
                    <a:pt x="296" y="138"/>
                  </a:lnTo>
                  <a:lnTo>
                    <a:pt x="296" y="148"/>
                  </a:lnTo>
                  <a:lnTo>
                    <a:pt x="296" y="157"/>
                  </a:lnTo>
                  <a:lnTo>
                    <a:pt x="294" y="168"/>
                  </a:lnTo>
                  <a:lnTo>
                    <a:pt x="292" y="172"/>
                  </a:lnTo>
                  <a:lnTo>
                    <a:pt x="291" y="175"/>
                  </a:lnTo>
                  <a:lnTo>
                    <a:pt x="287" y="175"/>
                  </a:lnTo>
                  <a:lnTo>
                    <a:pt x="255" y="180"/>
                  </a:lnTo>
                  <a:lnTo>
                    <a:pt x="252" y="191"/>
                  </a:lnTo>
                  <a:lnTo>
                    <a:pt x="246" y="200"/>
                  </a:lnTo>
                  <a:lnTo>
                    <a:pt x="266" y="226"/>
                  </a:lnTo>
                  <a:lnTo>
                    <a:pt x="268" y="230"/>
                  </a:lnTo>
                  <a:lnTo>
                    <a:pt x="268" y="233"/>
                  </a:lnTo>
                  <a:lnTo>
                    <a:pt x="266" y="237"/>
                  </a:lnTo>
                  <a:lnTo>
                    <a:pt x="253" y="253"/>
                  </a:lnTo>
                  <a:lnTo>
                    <a:pt x="237" y="265"/>
                  </a:lnTo>
                  <a:lnTo>
                    <a:pt x="234" y="267"/>
                  </a:lnTo>
                  <a:lnTo>
                    <a:pt x="230" y="267"/>
                  </a:lnTo>
                  <a:lnTo>
                    <a:pt x="227" y="265"/>
                  </a:lnTo>
                  <a:lnTo>
                    <a:pt x="200" y="246"/>
                  </a:lnTo>
                  <a:lnTo>
                    <a:pt x="191" y="251"/>
                  </a:lnTo>
                  <a:lnTo>
                    <a:pt x="181" y="255"/>
                  </a:lnTo>
                  <a:lnTo>
                    <a:pt x="175" y="287"/>
                  </a:lnTo>
                  <a:lnTo>
                    <a:pt x="175" y="290"/>
                  </a:lnTo>
                  <a:lnTo>
                    <a:pt x="172" y="292"/>
                  </a:lnTo>
                  <a:lnTo>
                    <a:pt x="168" y="294"/>
                  </a:lnTo>
                  <a:lnTo>
                    <a:pt x="158" y="295"/>
                  </a:lnTo>
                  <a:lnTo>
                    <a:pt x="147" y="295"/>
                  </a:lnTo>
                  <a:lnTo>
                    <a:pt x="138" y="295"/>
                  </a:lnTo>
                  <a:lnTo>
                    <a:pt x="128" y="294"/>
                  </a:lnTo>
                  <a:lnTo>
                    <a:pt x="124" y="292"/>
                  </a:lnTo>
                  <a:lnTo>
                    <a:pt x="121" y="290"/>
                  </a:lnTo>
                  <a:lnTo>
                    <a:pt x="121" y="287"/>
                  </a:lnTo>
                  <a:lnTo>
                    <a:pt x="115" y="255"/>
                  </a:lnTo>
                  <a:lnTo>
                    <a:pt x="105" y="251"/>
                  </a:lnTo>
                  <a:lnTo>
                    <a:pt x="96" y="246"/>
                  </a:lnTo>
                  <a:lnTo>
                    <a:pt x="69" y="265"/>
                  </a:lnTo>
                  <a:lnTo>
                    <a:pt x="66" y="267"/>
                  </a:lnTo>
                  <a:lnTo>
                    <a:pt x="62" y="267"/>
                  </a:lnTo>
                  <a:lnTo>
                    <a:pt x="59" y="265"/>
                  </a:lnTo>
                  <a:lnTo>
                    <a:pt x="44" y="253"/>
                  </a:lnTo>
                  <a:lnTo>
                    <a:pt x="43" y="251"/>
                  </a:lnTo>
                  <a:lnTo>
                    <a:pt x="30" y="237"/>
                  </a:lnTo>
                  <a:lnTo>
                    <a:pt x="29" y="233"/>
                  </a:lnTo>
                  <a:lnTo>
                    <a:pt x="29" y="230"/>
                  </a:lnTo>
                  <a:lnTo>
                    <a:pt x="30" y="226"/>
                  </a:lnTo>
                  <a:lnTo>
                    <a:pt x="50" y="200"/>
                  </a:lnTo>
                  <a:lnTo>
                    <a:pt x="44" y="191"/>
                  </a:lnTo>
                  <a:lnTo>
                    <a:pt x="41" y="180"/>
                  </a:lnTo>
                  <a:lnTo>
                    <a:pt x="9" y="175"/>
                  </a:lnTo>
                  <a:lnTo>
                    <a:pt x="6" y="175"/>
                  </a:lnTo>
                  <a:lnTo>
                    <a:pt x="4" y="172"/>
                  </a:lnTo>
                  <a:lnTo>
                    <a:pt x="2" y="168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2" y="127"/>
                  </a:lnTo>
                  <a:lnTo>
                    <a:pt x="4" y="124"/>
                  </a:lnTo>
                  <a:lnTo>
                    <a:pt x="6" y="120"/>
                  </a:lnTo>
                  <a:lnTo>
                    <a:pt x="9" y="120"/>
                  </a:lnTo>
                  <a:lnTo>
                    <a:pt x="41" y="115"/>
                  </a:lnTo>
                  <a:lnTo>
                    <a:pt x="44" y="104"/>
                  </a:lnTo>
                  <a:lnTo>
                    <a:pt x="50" y="95"/>
                  </a:lnTo>
                  <a:lnTo>
                    <a:pt x="30" y="69"/>
                  </a:lnTo>
                  <a:lnTo>
                    <a:pt x="29" y="65"/>
                  </a:lnTo>
                  <a:lnTo>
                    <a:pt x="29" y="62"/>
                  </a:lnTo>
                  <a:lnTo>
                    <a:pt x="30" y="58"/>
                  </a:lnTo>
                  <a:lnTo>
                    <a:pt x="43" y="44"/>
                  </a:lnTo>
                  <a:lnTo>
                    <a:pt x="44" y="42"/>
                  </a:lnTo>
                  <a:lnTo>
                    <a:pt x="59" y="30"/>
                  </a:lnTo>
                  <a:lnTo>
                    <a:pt x="62" y="28"/>
                  </a:lnTo>
                  <a:lnTo>
                    <a:pt x="66" y="28"/>
                  </a:lnTo>
                  <a:lnTo>
                    <a:pt x="69" y="30"/>
                  </a:lnTo>
                  <a:lnTo>
                    <a:pt x="96" y="49"/>
                  </a:lnTo>
                  <a:lnTo>
                    <a:pt x="105" y="44"/>
                  </a:lnTo>
                  <a:lnTo>
                    <a:pt x="115" y="41"/>
                  </a:lnTo>
                  <a:lnTo>
                    <a:pt x="121" y="9"/>
                  </a:lnTo>
                  <a:lnTo>
                    <a:pt x="121" y="5"/>
                  </a:lnTo>
                  <a:lnTo>
                    <a:pt x="124" y="3"/>
                  </a:lnTo>
                  <a:lnTo>
                    <a:pt x="128" y="2"/>
                  </a:lnTo>
                  <a:lnTo>
                    <a:pt x="1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9" name="Freeform 76">
              <a:extLst>
                <a:ext uri="{FF2B5EF4-FFF2-40B4-BE49-F238E27FC236}">
                  <a16:creationId xmlns:a16="http://schemas.microsoft.com/office/drawing/2014/main" id="{EE56EED8-BCCB-44F5-B84C-E9E030989C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563" y="3582988"/>
              <a:ext cx="134938" cy="133350"/>
            </a:xfrm>
            <a:custGeom>
              <a:avLst/>
              <a:gdLst>
                <a:gd name="T0" fmla="*/ 43 w 85"/>
                <a:gd name="T1" fmla="*/ 17 h 84"/>
                <a:gd name="T2" fmla="*/ 36 w 85"/>
                <a:gd name="T3" fmla="*/ 19 h 84"/>
                <a:gd name="T4" fmla="*/ 29 w 85"/>
                <a:gd name="T5" fmla="*/ 23 h 84"/>
                <a:gd name="T6" fmla="*/ 23 w 85"/>
                <a:gd name="T7" fmla="*/ 26 h 84"/>
                <a:gd name="T8" fmla="*/ 20 w 85"/>
                <a:gd name="T9" fmla="*/ 33 h 84"/>
                <a:gd name="T10" fmla="*/ 18 w 85"/>
                <a:gd name="T11" fmla="*/ 38 h 84"/>
                <a:gd name="T12" fmla="*/ 18 w 85"/>
                <a:gd name="T13" fmla="*/ 46 h 84"/>
                <a:gd name="T14" fmla="*/ 20 w 85"/>
                <a:gd name="T15" fmla="*/ 53 h 84"/>
                <a:gd name="T16" fmla="*/ 23 w 85"/>
                <a:gd name="T17" fmla="*/ 58 h 84"/>
                <a:gd name="T18" fmla="*/ 29 w 85"/>
                <a:gd name="T19" fmla="*/ 61 h 84"/>
                <a:gd name="T20" fmla="*/ 34 w 85"/>
                <a:gd name="T21" fmla="*/ 65 h 84"/>
                <a:gd name="T22" fmla="*/ 38 w 85"/>
                <a:gd name="T23" fmla="*/ 67 h 84"/>
                <a:gd name="T24" fmla="*/ 43 w 85"/>
                <a:gd name="T25" fmla="*/ 67 h 84"/>
                <a:gd name="T26" fmla="*/ 50 w 85"/>
                <a:gd name="T27" fmla="*/ 65 h 84"/>
                <a:gd name="T28" fmla="*/ 57 w 85"/>
                <a:gd name="T29" fmla="*/ 63 h 84"/>
                <a:gd name="T30" fmla="*/ 62 w 85"/>
                <a:gd name="T31" fmla="*/ 58 h 84"/>
                <a:gd name="T32" fmla="*/ 66 w 85"/>
                <a:gd name="T33" fmla="*/ 51 h 84"/>
                <a:gd name="T34" fmla="*/ 68 w 85"/>
                <a:gd name="T35" fmla="*/ 46 h 84"/>
                <a:gd name="T36" fmla="*/ 68 w 85"/>
                <a:gd name="T37" fmla="*/ 38 h 84"/>
                <a:gd name="T38" fmla="*/ 66 w 85"/>
                <a:gd name="T39" fmla="*/ 33 h 84"/>
                <a:gd name="T40" fmla="*/ 62 w 85"/>
                <a:gd name="T41" fmla="*/ 28 h 84"/>
                <a:gd name="T42" fmla="*/ 57 w 85"/>
                <a:gd name="T43" fmla="*/ 23 h 84"/>
                <a:gd name="T44" fmla="*/ 52 w 85"/>
                <a:gd name="T45" fmla="*/ 19 h 84"/>
                <a:gd name="T46" fmla="*/ 48 w 85"/>
                <a:gd name="T47" fmla="*/ 19 h 84"/>
                <a:gd name="T48" fmla="*/ 43 w 85"/>
                <a:gd name="T49" fmla="*/ 17 h 84"/>
                <a:gd name="T50" fmla="*/ 43 w 85"/>
                <a:gd name="T51" fmla="*/ 0 h 84"/>
                <a:gd name="T52" fmla="*/ 52 w 85"/>
                <a:gd name="T53" fmla="*/ 1 h 84"/>
                <a:gd name="T54" fmla="*/ 59 w 85"/>
                <a:gd name="T55" fmla="*/ 3 h 84"/>
                <a:gd name="T56" fmla="*/ 66 w 85"/>
                <a:gd name="T57" fmla="*/ 7 h 84"/>
                <a:gd name="T58" fmla="*/ 73 w 85"/>
                <a:gd name="T59" fmla="*/ 12 h 84"/>
                <a:gd name="T60" fmla="*/ 78 w 85"/>
                <a:gd name="T61" fmla="*/ 19 h 84"/>
                <a:gd name="T62" fmla="*/ 82 w 85"/>
                <a:gd name="T63" fmla="*/ 26 h 84"/>
                <a:gd name="T64" fmla="*/ 85 w 85"/>
                <a:gd name="T65" fmla="*/ 42 h 84"/>
                <a:gd name="T66" fmla="*/ 82 w 85"/>
                <a:gd name="T67" fmla="*/ 58 h 84"/>
                <a:gd name="T68" fmla="*/ 73 w 85"/>
                <a:gd name="T69" fmla="*/ 72 h 84"/>
                <a:gd name="T70" fmla="*/ 59 w 85"/>
                <a:gd name="T71" fmla="*/ 81 h 84"/>
                <a:gd name="T72" fmla="*/ 43 w 85"/>
                <a:gd name="T73" fmla="*/ 84 h 84"/>
                <a:gd name="T74" fmla="*/ 34 w 85"/>
                <a:gd name="T75" fmla="*/ 84 h 84"/>
                <a:gd name="T76" fmla="*/ 27 w 85"/>
                <a:gd name="T77" fmla="*/ 81 h 84"/>
                <a:gd name="T78" fmla="*/ 20 w 85"/>
                <a:gd name="T79" fmla="*/ 77 h 84"/>
                <a:gd name="T80" fmla="*/ 13 w 85"/>
                <a:gd name="T81" fmla="*/ 72 h 84"/>
                <a:gd name="T82" fmla="*/ 7 w 85"/>
                <a:gd name="T83" fmla="*/ 67 h 84"/>
                <a:gd name="T84" fmla="*/ 4 w 85"/>
                <a:gd name="T85" fmla="*/ 58 h 84"/>
                <a:gd name="T86" fmla="*/ 0 w 85"/>
                <a:gd name="T87" fmla="*/ 42 h 84"/>
                <a:gd name="T88" fmla="*/ 4 w 85"/>
                <a:gd name="T89" fmla="*/ 26 h 84"/>
                <a:gd name="T90" fmla="*/ 13 w 85"/>
                <a:gd name="T91" fmla="*/ 12 h 84"/>
                <a:gd name="T92" fmla="*/ 27 w 85"/>
                <a:gd name="T93" fmla="*/ 3 h 84"/>
                <a:gd name="T94" fmla="*/ 43 w 85"/>
                <a:gd name="T9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" h="84">
                  <a:moveTo>
                    <a:pt x="43" y="17"/>
                  </a:moveTo>
                  <a:lnTo>
                    <a:pt x="36" y="19"/>
                  </a:lnTo>
                  <a:lnTo>
                    <a:pt x="29" y="23"/>
                  </a:lnTo>
                  <a:lnTo>
                    <a:pt x="23" y="26"/>
                  </a:lnTo>
                  <a:lnTo>
                    <a:pt x="20" y="33"/>
                  </a:lnTo>
                  <a:lnTo>
                    <a:pt x="18" y="38"/>
                  </a:lnTo>
                  <a:lnTo>
                    <a:pt x="18" y="46"/>
                  </a:lnTo>
                  <a:lnTo>
                    <a:pt x="20" y="53"/>
                  </a:lnTo>
                  <a:lnTo>
                    <a:pt x="23" y="58"/>
                  </a:lnTo>
                  <a:lnTo>
                    <a:pt x="29" y="61"/>
                  </a:lnTo>
                  <a:lnTo>
                    <a:pt x="34" y="65"/>
                  </a:lnTo>
                  <a:lnTo>
                    <a:pt x="38" y="67"/>
                  </a:lnTo>
                  <a:lnTo>
                    <a:pt x="43" y="67"/>
                  </a:lnTo>
                  <a:lnTo>
                    <a:pt x="50" y="65"/>
                  </a:lnTo>
                  <a:lnTo>
                    <a:pt x="57" y="63"/>
                  </a:lnTo>
                  <a:lnTo>
                    <a:pt x="62" y="58"/>
                  </a:lnTo>
                  <a:lnTo>
                    <a:pt x="66" y="51"/>
                  </a:lnTo>
                  <a:lnTo>
                    <a:pt x="68" y="46"/>
                  </a:lnTo>
                  <a:lnTo>
                    <a:pt x="68" y="38"/>
                  </a:lnTo>
                  <a:lnTo>
                    <a:pt x="66" y="33"/>
                  </a:lnTo>
                  <a:lnTo>
                    <a:pt x="62" y="28"/>
                  </a:lnTo>
                  <a:lnTo>
                    <a:pt x="57" y="23"/>
                  </a:lnTo>
                  <a:lnTo>
                    <a:pt x="52" y="19"/>
                  </a:lnTo>
                  <a:lnTo>
                    <a:pt x="48" y="19"/>
                  </a:lnTo>
                  <a:lnTo>
                    <a:pt x="43" y="17"/>
                  </a:lnTo>
                  <a:close/>
                  <a:moveTo>
                    <a:pt x="43" y="0"/>
                  </a:moveTo>
                  <a:lnTo>
                    <a:pt x="52" y="1"/>
                  </a:lnTo>
                  <a:lnTo>
                    <a:pt x="59" y="3"/>
                  </a:lnTo>
                  <a:lnTo>
                    <a:pt x="66" y="7"/>
                  </a:lnTo>
                  <a:lnTo>
                    <a:pt x="73" y="12"/>
                  </a:lnTo>
                  <a:lnTo>
                    <a:pt x="78" y="19"/>
                  </a:lnTo>
                  <a:lnTo>
                    <a:pt x="82" y="26"/>
                  </a:lnTo>
                  <a:lnTo>
                    <a:pt x="85" y="42"/>
                  </a:lnTo>
                  <a:lnTo>
                    <a:pt x="82" y="58"/>
                  </a:lnTo>
                  <a:lnTo>
                    <a:pt x="73" y="72"/>
                  </a:lnTo>
                  <a:lnTo>
                    <a:pt x="59" y="81"/>
                  </a:lnTo>
                  <a:lnTo>
                    <a:pt x="43" y="84"/>
                  </a:lnTo>
                  <a:lnTo>
                    <a:pt x="34" y="84"/>
                  </a:lnTo>
                  <a:lnTo>
                    <a:pt x="27" y="81"/>
                  </a:lnTo>
                  <a:lnTo>
                    <a:pt x="20" y="77"/>
                  </a:lnTo>
                  <a:lnTo>
                    <a:pt x="13" y="72"/>
                  </a:lnTo>
                  <a:lnTo>
                    <a:pt x="7" y="67"/>
                  </a:lnTo>
                  <a:lnTo>
                    <a:pt x="4" y="58"/>
                  </a:lnTo>
                  <a:lnTo>
                    <a:pt x="0" y="42"/>
                  </a:lnTo>
                  <a:lnTo>
                    <a:pt x="4" y="26"/>
                  </a:lnTo>
                  <a:lnTo>
                    <a:pt x="13" y="12"/>
                  </a:lnTo>
                  <a:lnTo>
                    <a:pt x="27" y="3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0" name="Freeform 77">
              <a:extLst>
                <a:ext uri="{FF2B5EF4-FFF2-40B4-BE49-F238E27FC236}">
                  <a16:creationId xmlns:a16="http://schemas.microsoft.com/office/drawing/2014/main" id="{5B2D37C6-3D0B-4A7A-99A5-A55EA3562F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0550" y="3481388"/>
              <a:ext cx="336550" cy="336550"/>
            </a:xfrm>
            <a:custGeom>
              <a:avLst/>
              <a:gdLst>
                <a:gd name="T0" fmla="*/ 122 w 212"/>
                <a:gd name="T1" fmla="*/ 40 h 212"/>
                <a:gd name="T2" fmla="*/ 106 w 212"/>
                <a:gd name="T3" fmla="*/ 40 h 212"/>
                <a:gd name="T4" fmla="*/ 88 w 212"/>
                <a:gd name="T5" fmla="*/ 40 h 212"/>
                <a:gd name="T6" fmla="*/ 72 w 212"/>
                <a:gd name="T7" fmla="*/ 23 h 212"/>
                <a:gd name="T8" fmla="*/ 70 w 212"/>
                <a:gd name="T9" fmla="*/ 44 h 212"/>
                <a:gd name="T10" fmla="*/ 67 w 212"/>
                <a:gd name="T11" fmla="*/ 55 h 212"/>
                <a:gd name="T12" fmla="*/ 51 w 212"/>
                <a:gd name="T13" fmla="*/ 71 h 212"/>
                <a:gd name="T14" fmla="*/ 24 w 212"/>
                <a:gd name="T15" fmla="*/ 67 h 212"/>
                <a:gd name="T16" fmla="*/ 19 w 212"/>
                <a:gd name="T17" fmla="*/ 78 h 212"/>
                <a:gd name="T18" fmla="*/ 42 w 212"/>
                <a:gd name="T19" fmla="*/ 94 h 212"/>
                <a:gd name="T20" fmla="*/ 42 w 212"/>
                <a:gd name="T21" fmla="*/ 117 h 212"/>
                <a:gd name="T22" fmla="*/ 37 w 212"/>
                <a:gd name="T23" fmla="*/ 125 h 212"/>
                <a:gd name="T24" fmla="*/ 23 w 212"/>
                <a:gd name="T25" fmla="*/ 143 h 212"/>
                <a:gd name="T26" fmla="*/ 47 w 212"/>
                <a:gd name="T27" fmla="*/ 141 h 212"/>
                <a:gd name="T28" fmla="*/ 60 w 212"/>
                <a:gd name="T29" fmla="*/ 152 h 212"/>
                <a:gd name="T30" fmla="*/ 72 w 212"/>
                <a:gd name="T31" fmla="*/ 164 h 212"/>
                <a:gd name="T32" fmla="*/ 70 w 212"/>
                <a:gd name="T33" fmla="*/ 191 h 212"/>
                <a:gd name="T34" fmla="*/ 90 w 212"/>
                <a:gd name="T35" fmla="*/ 173 h 212"/>
                <a:gd name="T36" fmla="*/ 106 w 212"/>
                <a:gd name="T37" fmla="*/ 171 h 212"/>
                <a:gd name="T38" fmla="*/ 124 w 212"/>
                <a:gd name="T39" fmla="*/ 171 h 212"/>
                <a:gd name="T40" fmla="*/ 147 w 212"/>
                <a:gd name="T41" fmla="*/ 187 h 212"/>
                <a:gd name="T42" fmla="*/ 141 w 212"/>
                <a:gd name="T43" fmla="*/ 161 h 212"/>
                <a:gd name="T44" fmla="*/ 159 w 212"/>
                <a:gd name="T45" fmla="*/ 145 h 212"/>
                <a:gd name="T46" fmla="*/ 168 w 212"/>
                <a:gd name="T47" fmla="*/ 141 h 212"/>
                <a:gd name="T48" fmla="*/ 193 w 212"/>
                <a:gd name="T49" fmla="*/ 136 h 212"/>
                <a:gd name="T50" fmla="*/ 170 w 212"/>
                <a:gd name="T51" fmla="*/ 120 h 212"/>
                <a:gd name="T52" fmla="*/ 170 w 212"/>
                <a:gd name="T53" fmla="*/ 95 h 212"/>
                <a:gd name="T54" fmla="*/ 175 w 212"/>
                <a:gd name="T55" fmla="*/ 87 h 212"/>
                <a:gd name="T56" fmla="*/ 168 w 212"/>
                <a:gd name="T57" fmla="*/ 71 h 212"/>
                <a:gd name="T58" fmla="*/ 159 w 212"/>
                <a:gd name="T59" fmla="*/ 67 h 212"/>
                <a:gd name="T60" fmla="*/ 141 w 212"/>
                <a:gd name="T61" fmla="*/ 51 h 212"/>
                <a:gd name="T62" fmla="*/ 145 w 212"/>
                <a:gd name="T63" fmla="*/ 25 h 212"/>
                <a:gd name="T64" fmla="*/ 129 w 212"/>
                <a:gd name="T65" fmla="*/ 0 h 212"/>
                <a:gd name="T66" fmla="*/ 161 w 212"/>
                <a:gd name="T67" fmla="*/ 12 h 212"/>
                <a:gd name="T68" fmla="*/ 164 w 212"/>
                <a:gd name="T69" fmla="*/ 23 h 212"/>
                <a:gd name="T70" fmla="*/ 189 w 212"/>
                <a:gd name="T71" fmla="*/ 46 h 212"/>
                <a:gd name="T72" fmla="*/ 200 w 212"/>
                <a:gd name="T73" fmla="*/ 51 h 212"/>
                <a:gd name="T74" fmla="*/ 212 w 212"/>
                <a:gd name="T75" fmla="*/ 83 h 212"/>
                <a:gd name="T76" fmla="*/ 189 w 212"/>
                <a:gd name="T77" fmla="*/ 99 h 212"/>
                <a:gd name="T78" fmla="*/ 210 w 212"/>
                <a:gd name="T79" fmla="*/ 125 h 212"/>
                <a:gd name="T80" fmla="*/ 207 w 212"/>
                <a:gd name="T81" fmla="*/ 148 h 212"/>
                <a:gd name="T82" fmla="*/ 194 w 212"/>
                <a:gd name="T83" fmla="*/ 166 h 212"/>
                <a:gd name="T84" fmla="*/ 161 w 212"/>
                <a:gd name="T85" fmla="*/ 170 h 212"/>
                <a:gd name="T86" fmla="*/ 164 w 212"/>
                <a:gd name="T87" fmla="*/ 198 h 212"/>
                <a:gd name="T88" fmla="*/ 134 w 212"/>
                <a:gd name="T89" fmla="*/ 212 h 212"/>
                <a:gd name="T90" fmla="*/ 124 w 212"/>
                <a:gd name="T91" fmla="*/ 207 h 212"/>
                <a:gd name="T92" fmla="*/ 88 w 212"/>
                <a:gd name="T93" fmla="*/ 209 h 212"/>
                <a:gd name="T94" fmla="*/ 81 w 212"/>
                <a:gd name="T95" fmla="*/ 212 h 212"/>
                <a:gd name="T96" fmla="*/ 51 w 212"/>
                <a:gd name="T97" fmla="*/ 202 h 212"/>
                <a:gd name="T98" fmla="*/ 47 w 212"/>
                <a:gd name="T99" fmla="*/ 191 h 212"/>
                <a:gd name="T100" fmla="*/ 23 w 212"/>
                <a:gd name="T101" fmla="*/ 166 h 212"/>
                <a:gd name="T102" fmla="*/ 12 w 212"/>
                <a:gd name="T103" fmla="*/ 163 h 212"/>
                <a:gd name="T104" fmla="*/ 0 w 212"/>
                <a:gd name="T105" fmla="*/ 134 h 212"/>
                <a:gd name="T106" fmla="*/ 5 w 212"/>
                <a:gd name="T107" fmla="*/ 124 h 212"/>
                <a:gd name="T108" fmla="*/ 5 w 212"/>
                <a:gd name="T109" fmla="*/ 90 h 212"/>
                <a:gd name="T110" fmla="*/ 0 w 212"/>
                <a:gd name="T111" fmla="*/ 79 h 212"/>
                <a:gd name="T112" fmla="*/ 12 w 212"/>
                <a:gd name="T113" fmla="*/ 51 h 212"/>
                <a:gd name="T114" fmla="*/ 21 w 212"/>
                <a:gd name="T115" fmla="*/ 48 h 212"/>
                <a:gd name="T116" fmla="*/ 46 w 212"/>
                <a:gd name="T117" fmla="*/ 23 h 212"/>
                <a:gd name="T118" fmla="*/ 49 w 212"/>
                <a:gd name="T119" fmla="*/ 12 h 212"/>
                <a:gd name="T120" fmla="*/ 78 w 212"/>
                <a:gd name="T121" fmla="*/ 2 h 212"/>
                <a:gd name="T122" fmla="*/ 88 w 212"/>
                <a:gd name="T123" fmla="*/ 5 h 212"/>
                <a:gd name="T124" fmla="*/ 124 w 212"/>
                <a:gd name="T125" fmla="*/ 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" h="212">
                  <a:moveTo>
                    <a:pt x="134" y="19"/>
                  </a:moveTo>
                  <a:lnTo>
                    <a:pt x="125" y="37"/>
                  </a:lnTo>
                  <a:lnTo>
                    <a:pt x="122" y="40"/>
                  </a:lnTo>
                  <a:lnTo>
                    <a:pt x="120" y="42"/>
                  </a:lnTo>
                  <a:lnTo>
                    <a:pt x="117" y="42"/>
                  </a:lnTo>
                  <a:lnTo>
                    <a:pt x="106" y="40"/>
                  </a:lnTo>
                  <a:lnTo>
                    <a:pt x="95" y="42"/>
                  </a:lnTo>
                  <a:lnTo>
                    <a:pt x="92" y="42"/>
                  </a:lnTo>
                  <a:lnTo>
                    <a:pt x="88" y="40"/>
                  </a:lnTo>
                  <a:lnTo>
                    <a:pt x="86" y="37"/>
                  </a:lnTo>
                  <a:lnTo>
                    <a:pt x="76" y="21"/>
                  </a:lnTo>
                  <a:lnTo>
                    <a:pt x="72" y="23"/>
                  </a:lnTo>
                  <a:lnTo>
                    <a:pt x="69" y="23"/>
                  </a:lnTo>
                  <a:lnTo>
                    <a:pt x="65" y="25"/>
                  </a:lnTo>
                  <a:lnTo>
                    <a:pt x="70" y="44"/>
                  </a:lnTo>
                  <a:lnTo>
                    <a:pt x="70" y="48"/>
                  </a:lnTo>
                  <a:lnTo>
                    <a:pt x="70" y="51"/>
                  </a:lnTo>
                  <a:lnTo>
                    <a:pt x="67" y="55"/>
                  </a:lnTo>
                  <a:lnTo>
                    <a:pt x="60" y="60"/>
                  </a:lnTo>
                  <a:lnTo>
                    <a:pt x="53" y="69"/>
                  </a:lnTo>
                  <a:lnTo>
                    <a:pt x="51" y="71"/>
                  </a:lnTo>
                  <a:lnTo>
                    <a:pt x="47" y="72"/>
                  </a:lnTo>
                  <a:lnTo>
                    <a:pt x="44" y="72"/>
                  </a:lnTo>
                  <a:lnTo>
                    <a:pt x="24" y="67"/>
                  </a:lnTo>
                  <a:lnTo>
                    <a:pt x="23" y="71"/>
                  </a:lnTo>
                  <a:lnTo>
                    <a:pt x="21" y="72"/>
                  </a:lnTo>
                  <a:lnTo>
                    <a:pt x="19" y="78"/>
                  </a:lnTo>
                  <a:lnTo>
                    <a:pt x="37" y="87"/>
                  </a:lnTo>
                  <a:lnTo>
                    <a:pt x="40" y="90"/>
                  </a:lnTo>
                  <a:lnTo>
                    <a:pt x="42" y="94"/>
                  </a:lnTo>
                  <a:lnTo>
                    <a:pt x="42" y="97"/>
                  </a:lnTo>
                  <a:lnTo>
                    <a:pt x="40" y="106"/>
                  </a:lnTo>
                  <a:lnTo>
                    <a:pt x="42" y="117"/>
                  </a:lnTo>
                  <a:lnTo>
                    <a:pt x="42" y="120"/>
                  </a:lnTo>
                  <a:lnTo>
                    <a:pt x="40" y="124"/>
                  </a:lnTo>
                  <a:lnTo>
                    <a:pt x="37" y="125"/>
                  </a:lnTo>
                  <a:lnTo>
                    <a:pt x="19" y="136"/>
                  </a:lnTo>
                  <a:lnTo>
                    <a:pt x="21" y="141"/>
                  </a:lnTo>
                  <a:lnTo>
                    <a:pt x="23" y="143"/>
                  </a:lnTo>
                  <a:lnTo>
                    <a:pt x="24" y="147"/>
                  </a:lnTo>
                  <a:lnTo>
                    <a:pt x="44" y="141"/>
                  </a:lnTo>
                  <a:lnTo>
                    <a:pt x="47" y="141"/>
                  </a:lnTo>
                  <a:lnTo>
                    <a:pt x="51" y="143"/>
                  </a:lnTo>
                  <a:lnTo>
                    <a:pt x="53" y="145"/>
                  </a:lnTo>
                  <a:lnTo>
                    <a:pt x="60" y="152"/>
                  </a:lnTo>
                  <a:lnTo>
                    <a:pt x="67" y="159"/>
                  </a:lnTo>
                  <a:lnTo>
                    <a:pt x="70" y="163"/>
                  </a:lnTo>
                  <a:lnTo>
                    <a:pt x="72" y="164"/>
                  </a:lnTo>
                  <a:lnTo>
                    <a:pt x="70" y="168"/>
                  </a:lnTo>
                  <a:lnTo>
                    <a:pt x="65" y="189"/>
                  </a:lnTo>
                  <a:lnTo>
                    <a:pt x="70" y="191"/>
                  </a:lnTo>
                  <a:lnTo>
                    <a:pt x="78" y="193"/>
                  </a:lnTo>
                  <a:lnTo>
                    <a:pt x="86" y="175"/>
                  </a:lnTo>
                  <a:lnTo>
                    <a:pt x="90" y="173"/>
                  </a:lnTo>
                  <a:lnTo>
                    <a:pt x="92" y="171"/>
                  </a:lnTo>
                  <a:lnTo>
                    <a:pt x="95" y="171"/>
                  </a:lnTo>
                  <a:lnTo>
                    <a:pt x="106" y="171"/>
                  </a:lnTo>
                  <a:lnTo>
                    <a:pt x="117" y="170"/>
                  </a:lnTo>
                  <a:lnTo>
                    <a:pt x="120" y="171"/>
                  </a:lnTo>
                  <a:lnTo>
                    <a:pt x="124" y="171"/>
                  </a:lnTo>
                  <a:lnTo>
                    <a:pt x="125" y="175"/>
                  </a:lnTo>
                  <a:lnTo>
                    <a:pt x="136" y="193"/>
                  </a:lnTo>
                  <a:lnTo>
                    <a:pt x="147" y="187"/>
                  </a:lnTo>
                  <a:lnTo>
                    <a:pt x="141" y="168"/>
                  </a:lnTo>
                  <a:lnTo>
                    <a:pt x="141" y="164"/>
                  </a:lnTo>
                  <a:lnTo>
                    <a:pt x="141" y="161"/>
                  </a:lnTo>
                  <a:lnTo>
                    <a:pt x="145" y="159"/>
                  </a:lnTo>
                  <a:lnTo>
                    <a:pt x="152" y="152"/>
                  </a:lnTo>
                  <a:lnTo>
                    <a:pt x="159" y="145"/>
                  </a:lnTo>
                  <a:lnTo>
                    <a:pt x="161" y="141"/>
                  </a:lnTo>
                  <a:lnTo>
                    <a:pt x="164" y="141"/>
                  </a:lnTo>
                  <a:lnTo>
                    <a:pt x="168" y="141"/>
                  </a:lnTo>
                  <a:lnTo>
                    <a:pt x="187" y="147"/>
                  </a:lnTo>
                  <a:lnTo>
                    <a:pt x="191" y="141"/>
                  </a:lnTo>
                  <a:lnTo>
                    <a:pt x="193" y="136"/>
                  </a:lnTo>
                  <a:lnTo>
                    <a:pt x="175" y="125"/>
                  </a:lnTo>
                  <a:lnTo>
                    <a:pt x="171" y="124"/>
                  </a:lnTo>
                  <a:lnTo>
                    <a:pt x="170" y="120"/>
                  </a:lnTo>
                  <a:lnTo>
                    <a:pt x="170" y="117"/>
                  </a:lnTo>
                  <a:lnTo>
                    <a:pt x="171" y="106"/>
                  </a:lnTo>
                  <a:lnTo>
                    <a:pt x="170" y="95"/>
                  </a:lnTo>
                  <a:lnTo>
                    <a:pt x="170" y="92"/>
                  </a:lnTo>
                  <a:lnTo>
                    <a:pt x="171" y="88"/>
                  </a:lnTo>
                  <a:lnTo>
                    <a:pt x="175" y="87"/>
                  </a:lnTo>
                  <a:lnTo>
                    <a:pt x="193" y="76"/>
                  </a:lnTo>
                  <a:lnTo>
                    <a:pt x="187" y="65"/>
                  </a:lnTo>
                  <a:lnTo>
                    <a:pt x="168" y="71"/>
                  </a:lnTo>
                  <a:lnTo>
                    <a:pt x="164" y="71"/>
                  </a:lnTo>
                  <a:lnTo>
                    <a:pt x="161" y="71"/>
                  </a:lnTo>
                  <a:lnTo>
                    <a:pt x="159" y="67"/>
                  </a:lnTo>
                  <a:lnTo>
                    <a:pt x="152" y="60"/>
                  </a:lnTo>
                  <a:lnTo>
                    <a:pt x="143" y="53"/>
                  </a:lnTo>
                  <a:lnTo>
                    <a:pt x="141" y="51"/>
                  </a:lnTo>
                  <a:lnTo>
                    <a:pt x="140" y="48"/>
                  </a:lnTo>
                  <a:lnTo>
                    <a:pt x="141" y="44"/>
                  </a:lnTo>
                  <a:lnTo>
                    <a:pt x="145" y="25"/>
                  </a:lnTo>
                  <a:lnTo>
                    <a:pt x="140" y="23"/>
                  </a:lnTo>
                  <a:lnTo>
                    <a:pt x="134" y="19"/>
                  </a:lnTo>
                  <a:close/>
                  <a:moveTo>
                    <a:pt x="129" y="0"/>
                  </a:moveTo>
                  <a:lnTo>
                    <a:pt x="132" y="0"/>
                  </a:lnTo>
                  <a:lnTo>
                    <a:pt x="147" y="5"/>
                  </a:lnTo>
                  <a:lnTo>
                    <a:pt x="161" y="12"/>
                  </a:lnTo>
                  <a:lnTo>
                    <a:pt x="164" y="14"/>
                  </a:lnTo>
                  <a:lnTo>
                    <a:pt x="164" y="17"/>
                  </a:lnTo>
                  <a:lnTo>
                    <a:pt x="164" y="23"/>
                  </a:lnTo>
                  <a:lnTo>
                    <a:pt x="159" y="42"/>
                  </a:lnTo>
                  <a:lnTo>
                    <a:pt x="170" y="53"/>
                  </a:lnTo>
                  <a:lnTo>
                    <a:pt x="189" y="46"/>
                  </a:lnTo>
                  <a:lnTo>
                    <a:pt x="193" y="46"/>
                  </a:lnTo>
                  <a:lnTo>
                    <a:pt x="196" y="48"/>
                  </a:lnTo>
                  <a:lnTo>
                    <a:pt x="200" y="51"/>
                  </a:lnTo>
                  <a:lnTo>
                    <a:pt x="207" y="64"/>
                  </a:lnTo>
                  <a:lnTo>
                    <a:pt x="212" y="78"/>
                  </a:lnTo>
                  <a:lnTo>
                    <a:pt x="212" y="83"/>
                  </a:lnTo>
                  <a:lnTo>
                    <a:pt x="210" y="87"/>
                  </a:lnTo>
                  <a:lnTo>
                    <a:pt x="207" y="88"/>
                  </a:lnTo>
                  <a:lnTo>
                    <a:pt x="189" y="99"/>
                  </a:lnTo>
                  <a:lnTo>
                    <a:pt x="189" y="113"/>
                  </a:lnTo>
                  <a:lnTo>
                    <a:pt x="207" y="124"/>
                  </a:lnTo>
                  <a:lnTo>
                    <a:pt x="210" y="125"/>
                  </a:lnTo>
                  <a:lnTo>
                    <a:pt x="212" y="129"/>
                  </a:lnTo>
                  <a:lnTo>
                    <a:pt x="212" y="133"/>
                  </a:lnTo>
                  <a:lnTo>
                    <a:pt x="207" y="148"/>
                  </a:lnTo>
                  <a:lnTo>
                    <a:pt x="200" y="161"/>
                  </a:lnTo>
                  <a:lnTo>
                    <a:pt x="198" y="164"/>
                  </a:lnTo>
                  <a:lnTo>
                    <a:pt x="194" y="166"/>
                  </a:lnTo>
                  <a:lnTo>
                    <a:pt x="191" y="166"/>
                  </a:lnTo>
                  <a:lnTo>
                    <a:pt x="170" y="161"/>
                  </a:lnTo>
                  <a:lnTo>
                    <a:pt x="161" y="170"/>
                  </a:lnTo>
                  <a:lnTo>
                    <a:pt x="166" y="191"/>
                  </a:lnTo>
                  <a:lnTo>
                    <a:pt x="166" y="195"/>
                  </a:lnTo>
                  <a:lnTo>
                    <a:pt x="164" y="198"/>
                  </a:lnTo>
                  <a:lnTo>
                    <a:pt x="161" y="200"/>
                  </a:lnTo>
                  <a:lnTo>
                    <a:pt x="148" y="207"/>
                  </a:lnTo>
                  <a:lnTo>
                    <a:pt x="134" y="212"/>
                  </a:lnTo>
                  <a:lnTo>
                    <a:pt x="129" y="212"/>
                  </a:lnTo>
                  <a:lnTo>
                    <a:pt x="125" y="210"/>
                  </a:lnTo>
                  <a:lnTo>
                    <a:pt x="124" y="207"/>
                  </a:lnTo>
                  <a:lnTo>
                    <a:pt x="113" y="189"/>
                  </a:lnTo>
                  <a:lnTo>
                    <a:pt x="99" y="189"/>
                  </a:lnTo>
                  <a:lnTo>
                    <a:pt x="88" y="209"/>
                  </a:lnTo>
                  <a:lnTo>
                    <a:pt x="86" y="210"/>
                  </a:lnTo>
                  <a:lnTo>
                    <a:pt x="85" y="212"/>
                  </a:lnTo>
                  <a:lnTo>
                    <a:pt x="81" y="212"/>
                  </a:lnTo>
                  <a:lnTo>
                    <a:pt x="79" y="212"/>
                  </a:lnTo>
                  <a:lnTo>
                    <a:pt x="65" y="207"/>
                  </a:lnTo>
                  <a:lnTo>
                    <a:pt x="51" y="202"/>
                  </a:lnTo>
                  <a:lnTo>
                    <a:pt x="47" y="198"/>
                  </a:lnTo>
                  <a:lnTo>
                    <a:pt x="46" y="195"/>
                  </a:lnTo>
                  <a:lnTo>
                    <a:pt x="47" y="191"/>
                  </a:lnTo>
                  <a:lnTo>
                    <a:pt x="53" y="170"/>
                  </a:lnTo>
                  <a:lnTo>
                    <a:pt x="42" y="161"/>
                  </a:lnTo>
                  <a:lnTo>
                    <a:pt x="23" y="166"/>
                  </a:lnTo>
                  <a:lnTo>
                    <a:pt x="17" y="166"/>
                  </a:lnTo>
                  <a:lnTo>
                    <a:pt x="14" y="164"/>
                  </a:lnTo>
                  <a:lnTo>
                    <a:pt x="12" y="163"/>
                  </a:lnTo>
                  <a:lnTo>
                    <a:pt x="5" y="150"/>
                  </a:lnTo>
                  <a:lnTo>
                    <a:pt x="5" y="147"/>
                  </a:lnTo>
                  <a:lnTo>
                    <a:pt x="0" y="134"/>
                  </a:lnTo>
                  <a:lnTo>
                    <a:pt x="0" y="131"/>
                  </a:lnTo>
                  <a:lnTo>
                    <a:pt x="1" y="127"/>
                  </a:lnTo>
                  <a:lnTo>
                    <a:pt x="5" y="124"/>
                  </a:lnTo>
                  <a:lnTo>
                    <a:pt x="23" y="113"/>
                  </a:lnTo>
                  <a:lnTo>
                    <a:pt x="23" y="101"/>
                  </a:lnTo>
                  <a:lnTo>
                    <a:pt x="5" y="90"/>
                  </a:lnTo>
                  <a:lnTo>
                    <a:pt x="1" y="87"/>
                  </a:lnTo>
                  <a:lnTo>
                    <a:pt x="0" y="83"/>
                  </a:lnTo>
                  <a:lnTo>
                    <a:pt x="0" y="79"/>
                  </a:lnTo>
                  <a:lnTo>
                    <a:pt x="5" y="67"/>
                  </a:lnTo>
                  <a:lnTo>
                    <a:pt x="5" y="64"/>
                  </a:lnTo>
                  <a:lnTo>
                    <a:pt x="12" y="51"/>
                  </a:lnTo>
                  <a:lnTo>
                    <a:pt x="14" y="49"/>
                  </a:lnTo>
                  <a:lnTo>
                    <a:pt x="17" y="48"/>
                  </a:lnTo>
                  <a:lnTo>
                    <a:pt x="21" y="48"/>
                  </a:lnTo>
                  <a:lnTo>
                    <a:pt x="42" y="53"/>
                  </a:lnTo>
                  <a:lnTo>
                    <a:pt x="51" y="44"/>
                  </a:lnTo>
                  <a:lnTo>
                    <a:pt x="46" y="23"/>
                  </a:lnTo>
                  <a:lnTo>
                    <a:pt x="46" y="19"/>
                  </a:lnTo>
                  <a:lnTo>
                    <a:pt x="47" y="16"/>
                  </a:lnTo>
                  <a:lnTo>
                    <a:pt x="49" y="12"/>
                  </a:lnTo>
                  <a:lnTo>
                    <a:pt x="62" y="7"/>
                  </a:lnTo>
                  <a:lnTo>
                    <a:pt x="65" y="5"/>
                  </a:lnTo>
                  <a:lnTo>
                    <a:pt x="78" y="2"/>
                  </a:lnTo>
                  <a:lnTo>
                    <a:pt x="81" y="0"/>
                  </a:lnTo>
                  <a:lnTo>
                    <a:pt x="85" y="2"/>
                  </a:lnTo>
                  <a:lnTo>
                    <a:pt x="88" y="5"/>
                  </a:lnTo>
                  <a:lnTo>
                    <a:pt x="99" y="23"/>
                  </a:lnTo>
                  <a:lnTo>
                    <a:pt x="113" y="23"/>
                  </a:lnTo>
                  <a:lnTo>
                    <a:pt x="124" y="5"/>
                  </a:lnTo>
                  <a:lnTo>
                    <a:pt x="125" y="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EA2A4A5-3A3E-4BE3-BD94-ED006D8C923A}"/>
              </a:ext>
            </a:extLst>
          </p:cNvPr>
          <p:cNvSpPr txBox="1">
            <a:spLocks noChangeAspect="1"/>
          </p:cNvSpPr>
          <p:nvPr/>
        </p:nvSpPr>
        <p:spPr>
          <a:xfrm>
            <a:off x="3414664" y="5504286"/>
            <a:ext cx="477584" cy="2153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Crush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2AF876A-F53E-4119-9C69-489915DE20D5}"/>
              </a:ext>
            </a:extLst>
          </p:cNvPr>
          <p:cNvGrpSpPr>
            <a:grpSpLocks noChangeAspect="1"/>
          </p:cNvGrpSpPr>
          <p:nvPr/>
        </p:nvGrpSpPr>
        <p:grpSpPr>
          <a:xfrm>
            <a:off x="4428130" y="4926136"/>
            <a:ext cx="509122" cy="531301"/>
            <a:chOff x="2413000" y="341312"/>
            <a:chExt cx="801688" cy="836613"/>
          </a:xfrm>
          <a:solidFill>
            <a:schemeClr val="bg1"/>
          </a:solidFill>
        </p:grpSpPr>
        <p:sp>
          <p:nvSpPr>
            <p:cNvPr id="33" name="Freeform 167">
              <a:extLst>
                <a:ext uri="{FF2B5EF4-FFF2-40B4-BE49-F238E27FC236}">
                  <a16:creationId xmlns:a16="http://schemas.microsoft.com/office/drawing/2014/main" id="{3B8E7293-3FFE-4609-A89C-0E8F9DD7B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650" y="860425"/>
              <a:ext cx="34925" cy="85725"/>
            </a:xfrm>
            <a:custGeom>
              <a:avLst/>
              <a:gdLst>
                <a:gd name="T0" fmla="*/ 9 w 22"/>
                <a:gd name="T1" fmla="*/ 0 h 54"/>
                <a:gd name="T2" fmla="*/ 12 w 22"/>
                <a:gd name="T3" fmla="*/ 0 h 54"/>
                <a:gd name="T4" fmla="*/ 17 w 22"/>
                <a:gd name="T5" fmla="*/ 3 h 54"/>
                <a:gd name="T6" fmla="*/ 22 w 22"/>
                <a:gd name="T7" fmla="*/ 5 h 54"/>
                <a:gd name="T8" fmla="*/ 22 w 22"/>
                <a:gd name="T9" fmla="*/ 12 h 54"/>
                <a:gd name="T10" fmla="*/ 22 w 22"/>
                <a:gd name="T11" fmla="*/ 44 h 54"/>
                <a:gd name="T12" fmla="*/ 22 w 22"/>
                <a:gd name="T13" fmla="*/ 49 h 54"/>
                <a:gd name="T14" fmla="*/ 17 w 22"/>
                <a:gd name="T15" fmla="*/ 54 h 54"/>
                <a:gd name="T16" fmla="*/ 12 w 22"/>
                <a:gd name="T17" fmla="*/ 54 h 54"/>
                <a:gd name="T18" fmla="*/ 9 w 22"/>
                <a:gd name="T19" fmla="*/ 54 h 54"/>
                <a:gd name="T20" fmla="*/ 5 w 22"/>
                <a:gd name="T21" fmla="*/ 54 h 54"/>
                <a:gd name="T22" fmla="*/ 0 w 22"/>
                <a:gd name="T23" fmla="*/ 49 h 54"/>
                <a:gd name="T24" fmla="*/ 0 w 22"/>
                <a:gd name="T25" fmla="*/ 44 h 54"/>
                <a:gd name="T26" fmla="*/ 0 w 22"/>
                <a:gd name="T27" fmla="*/ 12 h 54"/>
                <a:gd name="T28" fmla="*/ 0 w 22"/>
                <a:gd name="T29" fmla="*/ 5 h 54"/>
                <a:gd name="T30" fmla="*/ 5 w 22"/>
                <a:gd name="T31" fmla="*/ 3 h 54"/>
                <a:gd name="T32" fmla="*/ 9 w 22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54">
                  <a:moveTo>
                    <a:pt x="9" y="0"/>
                  </a:moveTo>
                  <a:lnTo>
                    <a:pt x="12" y="0"/>
                  </a:lnTo>
                  <a:lnTo>
                    <a:pt x="17" y="3"/>
                  </a:lnTo>
                  <a:lnTo>
                    <a:pt x="22" y="5"/>
                  </a:lnTo>
                  <a:lnTo>
                    <a:pt x="22" y="12"/>
                  </a:lnTo>
                  <a:lnTo>
                    <a:pt x="22" y="44"/>
                  </a:lnTo>
                  <a:lnTo>
                    <a:pt x="22" y="49"/>
                  </a:lnTo>
                  <a:lnTo>
                    <a:pt x="17" y="54"/>
                  </a:lnTo>
                  <a:lnTo>
                    <a:pt x="12" y="54"/>
                  </a:lnTo>
                  <a:lnTo>
                    <a:pt x="9" y="54"/>
                  </a:lnTo>
                  <a:lnTo>
                    <a:pt x="5" y="54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" name="Freeform 168">
              <a:extLst>
                <a:ext uri="{FF2B5EF4-FFF2-40B4-BE49-F238E27FC236}">
                  <a16:creationId xmlns:a16="http://schemas.microsoft.com/office/drawing/2014/main" id="{4A4EA8C8-452B-4F91-A807-1AEAD7304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12" y="8604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13 w 22"/>
                <a:gd name="T3" fmla="*/ 0 h 54"/>
                <a:gd name="T4" fmla="*/ 18 w 22"/>
                <a:gd name="T5" fmla="*/ 3 h 54"/>
                <a:gd name="T6" fmla="*/ 20 w 22"/>
                <a:gd name="T7" fmla="*/ 5 h 54"/>
                <a:gd name="T8" fmla="*/ 22 w 22"/>
                <a:gd name="T9" fmla="*/ 12 h 54"/>
                <a:gd name="T10" fmla="*/ 22 w 22"/>
                <a:gd name="T11" fmla="*/ 44 h 54"/>
                <a:gd name="T12" fmla="*/ 20 w 22"/>
                <a:gd name="T13" fmla="*/ 49 h 54"/>
                <a:gd name="T14" fmla="*/ 18 w 22"/>
                <a:gd name="T15" fmla="*/ 54 h 54"/>
                <a:gd name="T16" fmla="*/ 13 w 22"/>
                <a:gd name="T17" fmla="*/ 54 h 54"/>
                <a:gd name="T18" fmla="*/ 10 w 22"/>
                <a:gd name="T19" fmla="*/ 54 h 54"/>
                <a:gd name="T20" fmla="*/ 5 w 22"/>
                <a:gd name="T21" fmla="*/ 54 h 54"/>
                <a:gd name="T22" fmla="*/ 0 w 22"/>
                <a:gd name="T23" fmla="*/ 49 h 54"/>
                <a:gd name="T24" fmla="*/ 0 w 22"/>
                <a:gd name="T25" fmla="*/ 44 h 54"/>
                <a:gd name="T26" fmla="*/ 0 w 22"/>
                <a:gd name="T27" fmla="*/ 12 h 54"/>
                <a:gd name="T28" fmla="*/ 0 w 22"/>
                <a:gd name="T29" fmla="*/ 5 h 54"/>
                <a:gd name="T30" fmla="*/ 5 w 22"/>
                <a:gd name="T31" fmla="*/ 3 h 54"/>
                <a:gd name="T32" fmla="*/ 10 w 22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13" y="0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2" y="12"/>
                  </a:lnTo>
                  <a:lnTo>
                    <a:pt x="22" y="44"/>
                  </a:lnTo>
                  <a:lnTo>
                    <a:pt x="20" y="49"/>
                  </a:lnTo>
                  <a:lnTo>
                    <a:pt x="18" y="54"/>
                  </a:lnTo>
                  <a:lnTo>
                    <a:pt x="13" y="54"/>
                  </a:lnTo>
                  <a:lnTo>
                    <a:pt x="10" y="54"/>
                  </a:lnTo>
                  <a:lnTo>
                    <a:pt x="5" y="54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12"/>
                  </a:lnTo>
                  <a:lnTo>
                    <a:pt x="0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5" name="Freeform 169">
              <a:extLst>
                <a:ext uri="{FF2B5EF4-FFF2-40B4-BE49-F238E27FC236}">
                  <a16:creationId xmlns:a16="http://schemas.microsoft.com/office/drawing/2014/main" id="{B50CCE2B-4DC8-4459-B9F2-3455D15F5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987" y="860425"/>
              <a:ext cx="34925" cy="85725"/>
            </a:xfrm>
            <a:custGeom>
              <a:avLst/>
              <a:gdLst>
                <a:gd name="T0" fmla="*/ 10 w 22"/>
                <a:gd name="T1" fmla="*/ 0 h 54"/>
                <a:gd name="T2" fmla="*/ 12 w 22"/>
                <a:gd name="T3" fmla="*/ 0 h 54"/>
                <a:gd name="T4" fmla="*/ 17 w 22"/>
                <a:gd name="T5" fmla="*/ 3 h 54"/>
                <a:gd name="T6" fmla="*/ 22 w 22"/>
                <a:gd name="T7" fmla="*/ 5 h 54"/>
                <a:gd name="T8" fmla="*/ 22 w 22"/>
                <a:gd name="T9" fmla="*/ 12 h 54"/>
                <a:gd name="T10" fmla="*/ 22 w 22"/>
                <a:gd name="T11" fmla="*/ 44 h 54"/>
                <a:gd name="T12" fmla="*/ 22 w 22"/>
                <a:gd name="T13" fmla="*/ 49 h 54"/>
                <a:gd name="T14" fmla="*/ 17 w 22"/>
                <a:gd name="T15" fmla="*/ 54 h 54"/>
                <a:gd name="T16" fmla="*/ 12 w 22"/>
                <a:gd name="T17" fmla="*/ 54 h 54"/>
                <a:gd name="T18" fmla="*/ 10 w 22"/>
                <a:gd name="T19" fmla="*/ 54 h 54"/>
                <a:gd name="T20" fmla="*/ 5 w 22"/>
                <a:gd name="T21" fmla="*/ 54 h 54"/>
                <a:gd name="T22" fmla="*/ 2 w 22"/>
                <a:gd name="T23" fmla="*/ 49 h 54"/>
                <a:gd name="T24" fmla="*/ 0 w 22"/>
                <a:gd name="T25" fmla="*/ 44 h 54"/>
                <a:gd name="T26" fmla="*/ 0 w 22"/>
                <a:gd name="T27" fmla="*/ 12 h 54"/>
                <a:gd name="T28" fmla="*/ 2 w 22"/>
                <a:gd name="T29" fmla="*/ 5 h 54"/>
                <a:gd name="T30" fmla="*/ 5 w 22"/>
                <a:gd name="T31" fmla="*/ 3 h 54"/>
                <a:gd name="T32" fmla="*/ 10 w 22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54">
                  <a:moveTo>
                    <a:pt x="10" y="0"/>
                  </a:moveTo>
                  <a:lnTo>
                    <a:pt x="12" y="0"/>
                  </a:lnTo>
                  <a:lnTo>
                    <a:pt x="17" y="3"/>
                  </a:lnTo>
                  <a:lnTo>
                    <a:pt x="22" y="5"/>
                  </a:lnTo>
                  <a:lnTo>
                    <a:pt x="22" y="12"/>
                  </a:lnTo>
                  <a:lnTo>
                    <a:pt x="22" y="44"/>
                  </a:lnTo>
                  <a:lnTo>
                    <a:pt x="22" y="49"/>
                  </a:lnTo>
                  <a:lnTo>
                    <a:pt x="17" y="54"/>
                  </a:lnTo>
                  <a:lnTo>
                    <a:pt x="12" y="54"/>
                  </a:lnTo>
                  <a:lnTo>
                    <a:pt x="10" y="54"/>
                  </a:lnTo>
                  <a:lnTo>
                    <a:pt x="5" y="54"/>
                  </a:lnTo>
                  <a:lnTo>
                    <a:pt x="2" y="49"/>
                  </a:lnTo>
                  <a:lnTo>
                    <a:pt x="0" y="44"/>
                  </a:lnTo>
                  <a:lnTo>
                    <a:pt x="0" y="12"/>
                  </a:lnTo>
                  <a:lnTo>
                    <a:pt x="2" y="5"/>
                  </a:lnTo>
                  <a:lnTo>
                    <a:pt x="5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6" name="Freeform 170">
              <a:extLst>
                <a:ext uri="{FF2B5EF4-FFF2-40B4-BE49-F238E27FC236}">
                  <a16:creationId xmlns:a16="http://schemas.microsoft.com/office/drawing/2014/main" id="{06807436-FE6F-4EE6-A436-567AEBA0B0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3000" y="341312"/>
              <a:ext cx="801688" cy="836613"/>
            </a:xfrm>
            <a:custGeom>
              <a:avLst/>
              <a:gdLst>
                <a:gd name="T0" fmla="*/ 483 w 505"/>
                <a:gd name="T1" fmla="*/ 247 h 527"/>
                <a:gd name="T2" fmla="*/ 373 w 505"/>
                <a:gd name="T3" fmla="*/ 313 h 527"/>
                <a:gd name="T4" fmla="*/ 373 w 505"/>
                <a:gd name="T5" fmla="*/ 505 h 527"/>
                <a:gd name="T6" fmla="*/ 483 w 505"/>
                <a:gd name="T7" fmla="*/ 505 h 527"/>
                <a:gd name="T8" fmla="*/ 483 w 505"/>
                <a:gd name="T9" fmla="*/ 247 h 527"/>
                <a:gd name="T10" fmla="*/ 351 w 505"/>
                <a:gd name="T11" fmla="*/ 247 h 527"/>
                <a:gd name="T12" fmla="*/ 241 w 505"/>
                <a:gd name="T13" fmla="*/ 313 h 527"/>
                <a:gd name="T14" fmla="*/ 241 w 505"/>
                <a:gd name="T15" fmla="*/ 505 h 527"/>
                <a:gd name="T16" fmla="*/ 351 w 505"/>
                <a:gd name="T17" fmla="*/ 505 h 527"/>
                <a:gd name="T18" fmla="*/ 351 w 505"/>
                <a:gd name="T19" fmla="*/ 247 h 527"/>
                <a:gd name="T20" fmla="*/ 222 w 505"/>
                <a:gd name="T21" fmla="*/ 247 h 527"/>
                <a:gd name="T22" fmla="*/ 112 w 505"/>
                <a:gd name="T23" fmla="*/ 313 h 527"/>
                <a:gd name="T24" fmla="*/ 112 w 505"/>
                <a:gd name="T25" fmla="*/ 493 h 527"/>
                <a:gd name="T26" fmla="*/ 112 w 505"/>
                <a:gd name="T27" fmla="*/ 505 h 527"/>
                <a:gd name="T28" fmla="*/ 222 w 505"/>
                <a:gd name="T29" fmla="*/ 505 h 527"/>
                <a:gd name="T30" fmla="*/ 222 w 505"/>
                <a:gd name="T31" fmla="*/ 247 h 527"/>
                <a:gd name="T32" fmla="*/ 34 w 505"/>
                <a:gd name="T33" fmla="*/ 22 h 527"/>
                <a:gd name="T34" fmla="*/ 22 w 505"/>
                <a:gd name="T35" fmla="*/ 505 h 527"/>
                <a:gd name="T36" fmla="*/ 90 w 505"/>
                <a:gd name="T37" fmla="*/ 505 h 527"/>
                <a:gd name="T38" fmla="*/ 90 w 505"/>
                <a:gd name="T39" fmla="*/ 493 h 527"/>
                <a:gd name="T40" fmla="*/ 75 w 505"/>
                <a:gd name="T41" fmla="*/ 22 h 527"/>
                <a:gd name="T42" fmla="*/ 34 w 505"/>
                <a:gd name="T43" fmla="*/ 22 h 527"/>
                <a:gd name="T44" fmla="*/ 24 w 505"/>
                <a:gd name="T45" fmla="*/ 0 h 527"/>
                <a:gd name="T46" fmla="*/ 24 w 505"/>
                <a:gd name="T47" fmla="*/ 0 h 527"/>
                <a:gd name="T48" fmla="*/ 85 w 505"/>
                <a:gd name="T49" fmla="*/ 3 h 527"/>
                <a:gd name="T50" fmla="*/ 92 w 505"/>
                <a:gd name="T51" fmla="*/ 3 h 527"/>
                <a:gd name="T52" fmla="*/ 95 w 505"/>
                <a:gd name="T53" fmla="*/ 8 h 527"/>
                <a:gd name="T54" fmla="*/ 97 w 505"/>
                <a:gd name="T55" fmla="*/ 13 h 527"/>
                <a:gd name="T56" fmla="*/ 104 w 505"/>
                <a:gd name="T57" fmla="*/ 291 h 527"/>
                <a:gd name="T58" fmla="*/ 226 w 505"/>
                <a:gd name="T59" fmla="*/ 217 h 527"/>
                <a:gd name="T60" fmla="*/ 231 w 505"/>
                <a:gd name="T61" fmla="*/ 215 h 527"/>
                <a:gd name="T62" fmla="*/ 236 w 505"/>
                <a:gd name="T63" fmla="*/ 217 h 527"/>
                <a:gd name="T64" fmla="*/ 241 w 505"/>
                <a:gd name="T65" fmla="*/ 222 h 527"/>
                <a:gd name="T66" fmla="*/ 241 w 505"/>
                <a:gd name="T67" fmla="*/ 227 h 527"/>
                <a:gd name="T68" fmla="*/ 241 w 505"/>
                <a:gd name="T69" fmla="*/ 288 h 527"/>
                <a:gd name="T70" fmla="*/ 358 w 505"/>
                <a:gd name="T71" fmla="*/ 217 h 527"/>
                <a:gd name="T72" fmla="*/ 363 w 505"/>
                <a:gd name="T73" fmla="*/ 215 h 527"/>
                <a:gd name="T74" fmla="*/ 368 w 505"/>
                <a:gd name="T75" fmla="*/ 217 h 527"/>
                <a:gd name="T76" fmla="*/ 373 w 505"/>
                <a:gd name="T77" fmla="*/ 222 h 527"/>
                <a:gd name="T78" fmla="*/ 373 w 505"/>
                <a:gd name="T79" fmla="*/ 227 h 527"/>
                <a:gd name="T80" fmla="*/ 373 w 505"/>
                <a:gd name="T81" fmla="*/ 288 h 527"/>
                <a:gd name="T82" fmla="*/ 488 w 505"/>
                <a:gd name="T83" fmla="*/ 217 h 527"/>
                <a:gd name="T84" fmla="*/ 495 w 505"/>
                <a:gd name="T85" fmla="*/ 215 h 527"/>
                <a:gd name="T86" fmla="*/ 500 w 505"/>
                <a:gd name="T87" fmla="*/ 217 h 527"/>
                <a:gd name="T88" fmla="*/ 502 w 505"/>
                <a:gd name="T89" fmla="*/ 222 h 527"/>
                <a:gd name="T90" fmla="*/ 505 w 505"/>
                <a:gd name="T91" fmla="*/ 227 h 527"/>
                <a:gd name="T92" fmla="*/ 505 w 505"/>
                <a:gd name="T93" fmla="*/ 515 h 527"/>
                <a:gd name="T94" fmla="*/ 502 w 505"/>
                <a:gd name="T95" fmla="*/ 522 h 527"/>
                <a:gd name="T96" fmla="*/ 500 w 505"/>
                <a:gd name="T97" fmla="*/ 525 h 527"/>
                <a:gd name="T98" fmla="*/ 495 w 505"/>
                <a:gd name="T99" fmla="*/ 527 h 527"/>
                <a:gd name="T100" fmla="*/ 102 w 505"/>
                <a:gd name="T101" fmla="*/ 527 h 527"/>
                <a:gd name="T102" fmla="*/ 102 w 505"/>
                <a:gd name="T103" fmla="*/ 527 h 527"/>
                <a:gd name="T104" fmla="*/ 9 w 505"/>
                <a:gd name="T105" fmla="*/ 527 h 527"/>
                <a:gd name="T106" fmla="*/ 4 w 505"/>
                <a:gd name="T107" fmla="*/ 525 h 527"/>
                <a:gd name="T108" fmla="*/ 2 w 505"/>
                <a:gd name="T109" fmla="*/ 525 h 527"/>
                <a:gd name="T110" fmla="*/ 0 w 505"/>
                <a:gd name="T111" fmla="*/ 520 h 527"/>
                <a:gd name="T112" fmla="*/ 0 w 505"/>
                <a:gd name="T113" fmla="*/ 515 h 527"/>
                <a:gd name="T114" fmla="*/ 14 w 505"/>
                <a:gd name="T115" fmla="*/ 13 h 527"/>
                <a:gd name="T116" fmla="*/ 14 w 505"/>
                <a:gd name="T117" fmla="*/ 5 h 527"/>
                <a:gd name="T118" fmla="*/ 19 w 505"/>
                <a:gd name="T119" fmla="*/ 3 h 527"/>
                <a:gd name="T120" fmla="*/ 24 w 505"/>
                <a:gd name="T121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05" h="527">
                  <a:moveTo>
                    <a:pt x="483" y="247"/>
                  </a:moveTo>
                  <a:lnTo>
                    <a:pt x="373" y="313"/>
                  </a:lnTo>
                  <a:lnTo>
                    <a:pt x="373" y="505"/>
                  </a:lnTo>
                  <a:lnTo>
                    <a:pt x="483" y="505"/>
                  </a:lnTo>
                  <a:lnTo>
                    <a:pt x="483" y="247"/>
                  </a:lnTo>
                  <a:close/>
                  <a:moveTo>
                    <a:pt x="351" y="247"/>
                  </a:moveTo>
                  <a:lnTo>
                    <a:pt x="241" y="313"/>
                  </a:lnTo>
                  <a:lnTo>
                    <a:pt x="241" y="505"/>
                  </a:lnTo>
                  <a:lnTo>
                    <a:pt x="351" y="505"/>
                  </a:lnTo>
                  <a:lnTo>
                    <a:pt x="351" y="247"/>
                  </a:lnTo>
                  <a:close/>
                  <a:moveTo>
                    <a:pt x="222" y="247"/>
                  </a:moveTo>
                  <a:lnTo>
                    <a:pt x="112" y="313"/>
                  </a:lnTo>
                  <a:lnTo>
                    <a:pt x="112" y="493"/>
                  </a:lnTo>
                  <a:lnTo>
                    <a:pt x="112" y="505"/>
                  </a:lnTo>
                  <a:lnTo>
                    <a:pt x="222" y="505"/>
                  </a:lnTo>
                  <a:lnTo>
                    <a:pt x="222" y="247"/>
                  </a:lnTo>
                  <a:close/>
                  <a:moveTo>
                    <a:pt x="34" y="22"/>
                  </a:moveTo>
                  <a:lnTo>
                    <a:pt x="22" y="505"/>
                  </a:lnTo>
                  <a:lnTo>
                    <a:pt x="90" y="505"/>
                  </a:lnTo>
                  <a:lnTo>
                    <a:pt x="90" y="493"/>
                  </a:lnTo>
                  <a:lnTo>
                    <a:pt x="75" y="22"/>
                  </a:lnTo>
                  <a:lnTo>
                    <a:pt x="34" y="22"/>
                  </a:lnTo>
                  <a:close/>
                  <a:moveTo>
                    <a:pt x="24" y="0"/>
                  </a:moveTo>
                  <a:lnTo>
                    <a:pt x="24" y="0"/>
                  </a:lnTo>
                  <a:lnTo>
                    <a:pt x="85" y="3"/>
                  </a:lnTo>
                  <a:lnTo>
                    <a:pt x="92" y="3"/>
                  </a:lnTo>
                  <a:lnTo>
                    <a:pt x="95" y="8"/>
                  </a:lnTo>
                  <a:lnTo>
                    <a:pt x="97" y="13"/>
                  </a:lnTo>
                  <a:lnTo>
                    <a:pt x="104" y="291"/>
                  </a:lnTo>
                  <a:lnTo>
                    <a:pt x="226" y="217"/>
                  </a:lnTo>
                  <a:lnTo>
                    <a:pt x="231" y="215"/>
                  </a:lnTo>
                  <a:lnTo>
                    <a:pt x="236" y="217"/>
                  </a:lnTo>
                  <a:lnTo>
                    <a:pt x="241" y="222"/>
                  </a:lnTo>
                  <a:lnTo>
                    <a:pt x="241" y="227"/>
                  </a:lnTo>
                  <a:lnTo>
                    <a:pt x="241" y="288"/>
                  </a:lnTo>
                  <a:lnTo>
                    <a:pt x="358" y="217"/>
                  </a:lnTo>
                  <a:lnTo>
                    <a:pt x="363" y="215"/>
                  </a:lnTo>
                  <a:lnTo>
                    <a:pt x="368" y="217"/>
                  </a:lnTo>
                  <a:lnTo>
                    <a:pt x="373" y="222"/>
                  </a:lnTo>
                  <a:lnTo>
                    <a:pt x="373" y="227"/>
                  </a:lnTo>
                  <a:lnTo>
                    <a:pt x="373" y="288"/>
                  </a:lnTo>
                  <a:lnTo>
                    <a:pt x="488" y="217"/>
                  </a:lnTo>
                  <a:lnTo>
                    <a:pt x="495" y="215"/>
                  </a:lnTo>
                  <a:lnTo>
                    <a:pt x="500" y="217"/>
                  </a:lnTo>
                  <a:lnTo>
                    <a:pt x="502" y="222"/>
                  </a:lnTo>
                  <a:lnTo>
                    <a:pt x="505" y="227"/>
                  </a:lnTo>
                  <a:lnTo>
                    <a:pt x="505" y="515"/>
                  </a:lnTo>
                  <a:lnTo>
                    <a:pt x="502" y="522"/>
                  </a:lnTo>
                  <a:lnTo>
                    <a:pt x="500" y="525"/>
                  </a:lnTo>
                  <a:lnTo>
                    <a:pt x="495" y="527"/>
                  </a:lnTo>
                  <a:lnTo>
                    <a:pt x="102" y="527"/>
                  </a:lnTo>
                  <a:lnTo>
                    <a:pt x="102" y="527"/>
                  </a:lnTo>
                  <a:lnTo>
                    <a:pt x="9" y="527"/>
                  </a:lnTo>
                  <a:lnTo>
                    <a:pt x="4" y="525"/>
                  </a:lnTo>
                  <a:lnTo>
                    <a:pt x="2" y="525"/>
                  </a:lnTo>
                  <a:lnTo>
                    <a:pt x="0" y="520"/>
                  </a:lnTo>
                  <a:lnTo>
                    <a:pt x="0" y="515"/>
                  </a:lnTo>
                  <a:lnTo>
                    <a:pt x="14" y="13"/>
                  </a:lnTo>
                  <a:lnTo>
                    <a:pt x="14" y="5"/>
                  </a:lnTo>
                  <a:lnTo>
                    <a:pt x="19" y="3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E8F4445-8A4A-4DEA-89AF-0B45DB83420B}"/>
              </a:ext>
            </a:extLst>
          </p:cNvPr>
          <p:cNvSpPr txBox="1">
            <a:spLocks noChangeAspect="1"/>
          </p:cNvSpPr>
          <p:nvPr/>
        </p:nvSpPr>
        <p:spPr>
          <a:xfrm>
            <a:off x="4352748" y="5532218"/>
            <a:ext cx="647463" cy="21539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Process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6768BFE-A00A-4142-9801-3F8F0138AAE9}"/>
              </a:ext>
            </a:extLst>
          </p:cNvPr>
          <p:cNvCxnSpPr/>
          <p:nvPr/>
        </p:nvCxnSpPr>
        <p:spPr>
          <a:xfrm>
            <a:off x="3165188" y="4845385"/>
            <a:ext cx="241390" cy="387063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07DB8A-996C-469C-BFAC-112C2AB2CC60}"/>
              </a:ext>
            </a:extLst>
          </p:cNvPr>
          <p:cNvCxnSpPr/>
          <p:nvPr/>
        </p:nvCxnSpPr>
        <p:spPr>
          <a:xfrm flipV="1">
            <a:off x="3165188" y="5228150"/>
            <a:ext cx="241390" cy="387063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7D96418-A942-4DBD-82D8-E6AB93080A12}"/>
              </a:ext>
            </a:extLst>
          </p:cNvPr>
          <p:cNvCxnSpPr/>
          <p:nvPr/>
        </p:nvCxnSpPr>
        <p:spPr>
          <a:xfrm>
            <a:off x="4060108" y="4854546"/>
            <a:ext cx="241390" cy="387063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DA68AF4-8006-47A0-82A6-4129D28EE955}"/>
              </a:ext>
            </a:extLst>
          </p:cNvPr>
          <p:cNvCxnSpPr/>
          <p:nvPr/>
        </p:nvCxnSpPr>
        <p:spPr>
          <a:xfrm flipV="1">
            <a:off x="4060108" y="5237311"/>
            <a:ext cx="241390" cy="387063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402C574-5E15-43CD-86D4-5431527AF8D3}"/>
              </a:ext>
            </a:extLst>
          </p:cNvPr>
          <p:cNvSpPr txBox="1"/>
          <p:nvPr/>
        </p:nvSpPr>
        <p:spPr>
          <a:xfrm>
            <a:off x="1306932" y="5457437"/>
            <a:ext cx="81592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Load/Haul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8676997-54B5-4037-917E-19EA059E45E0}"/>
              </a:ext>
            </a:extLst>
          </p:cNvPr>
          <p:cNvGrpSpPr/>
          <p:nvPr/>
        </p:nvGrpSpPr>
        <p:grpSpPr>
          <a:xfrm>
            <a:off x="2824521" y="2205231"/>
            <a:ext cx="736659" cy="523029"/>
            <a:chOff x="1490663" y="3216275"/>
            <a:chExt cx="635000" cy="450850"/>
          </a:xfrm>
          <a:solidFill>
            <a:schemeClr val="bg1"/>
          </a:solidFill>
        </p:grpSpPr>
        <p:sp>
          <p:nvSpPr>
            <p:cNvPr id="46" name="Freeform 77">
              <a:extLst>
                <a:ext uri="{FF2B5EF4-FFF2-40B4-BE49-F238E27FC236}">
                  <a16:creationId xmlns:a16="http://schemas.microsoft.com/office/drawing/2014/main" id="{44B26892-824A-48EF-89ED-F5D2E1C4A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9876" y="3216275"/>
              <a:ext cx="533400" cy="334963"/>
            </a:xfrm>
            <a:custGeom>
              <a:avLst/>
              <a:gdLst>
                <a:gd name="T0" fmla="*/ 21 w 336"/>
                <a:gd name="T1" fmla="*/ 0 h 211"/>
                <a:gd name="T2" fmla="*/ 317 w 336"/>
                <a:gd name="T3" fmla="*/ 0 h 211"/>
                <a:gd name="T4" fmla="*/ 323 w 336"/>
                <a:gd name="T5" fmla="*/ 2 h 211"/>
                <a:gd name="T6" fmla="*/ 328 w 336"/>
                <a:gd name="T7" fmla="*/ 3 h 211"/>
                <a:gd name="T8" fmla="*/ 333 w 336"/>
                <a:gd name="T9" fmla="*/ 8 h 211"/>
                <a:gd name="T10" fmla="*/ 335 w 336"/>
                <a:gd name="T11" fmla="*/ 13 h 211"/>
                <a:gd name="T12" fmla="*/ 336 w 336"/>
                <a:gd name="T13" fmla="*/ 20 h 211"/>
                <a:gd name="T14" fmla="*/ 336 w 336"/>
                <a:gd name="T15" fmla="*/ 204 h 211"/>
                <a:gd name="T16" fmla="*/ 335 w 336"/>
                <a:gd name="T17" fmla="*/ 207 h 211"/>
                <a:gd name="T18" fmla="*/ 333 w 336"/>
                <a:gd name="T19" fmla="*/ 211 h 211"/>
                <a:gd name="T20" fmla="*/ 328 w 336"/>
                <a:gd name="T21" fmla="*/ 211 h 211"/>
                <a:gd name="T22" fmla="*/ 325 w 336"/>
                <a:gd name="T23" fmla="*/ 211 h 211"/>
                <a:gd name="T24" fmla="*/ 321 w 336"/>
                <a:gd name="T25" fmla="*/ 207 h 211"/>
                <a:gd name="T26" fmla="*/ 320 w 336"/>
                <a:gd name="T27" fmla="*/ 204 h 211"/>
                <a:gd name="T28" fmla="*/ 320 w 336"/>
                <a:gd name="T29" fmla="*/ 20 h 211"/>
                <a:gd name="T30" fmla="*/ 320 w 336"/>
                <a:gd name="T31" fmla="*/ 18 h 211"/>
                <a:gd name="T32" fmla="*/ 318 w 336"/>
                <a:gd name="T33" fmla="*/ 17 h 211"/>
                <a:gd name="T34" fmla="*/ 317 w 336"/>
                <a:gd name="T35" fmla="*/ 17 h 211"/>
                <a:gd name="T36" fmla="*/ 21 w 336"/>
                <a:gd name="T37" fmla="*/ 17 h 211"/>
                <a:gd name="T38" fmla="*/ 18 w 336"/>
                <a:gd name="T39" fmla="*/ 17 h 211"/>
                <a:gd name="T40" fmla="*/ 17 w 336"/>
                <a:gd name="T41" fmla="*/ 18 h 211"/>
                <a:gd name="T42" fmla="*/ 17 w 336"/>
                <a:gd name="T43" fmla="*/ 20 h 211"/>
                <a:gd name="T44" fmla="*/ 17 w 336"/>
                <a:gd name="T45" fmla="*/ 204 h 211"/>
                <a:gd name="T46" fmla="*/ 15 w 336"/>
                <a:gd name="T47" fmla="*/ 207 h 211"/>
                <a:gd name="T48" fmla="*/ 13 w 336"/>
                <a:gd name="T49" fmla="*/ 211 h 211"/>
                <a:gd name="T50" fmla="*/ 8 w 336"/>
                <a:gd name="T51" fmla="*/ 211 h 211"/>
                <a:gd name="T52" fmla="*/ 5 w 336"/>
                <a:gd name="T53" fmla="*/ 211 h 211"/>
                <a:gd name="T54" fmla="*/ 2 w 336"/>
                <a:gd name="T55" fmla="*/ 207 h 211"/>
                <a:gd name="T56" fmla="*/ 0 w 336"/>
                <a:gd name="T57" fmla="*/ 204 h 211"/>
                <a:gd name="T58" fmla="*/ 0 w 336"/>
                <a:gd name="T59" fmla="*/ 20 h 211"/>
                <a:gd name="T60" fmla="*/ 2 w 336"/>
                <a:gd name="T61" fmla="*/ 13 h 211"/>
                <a:gd name="T62" fmla="*/ 5 w 336"/>
                <a:gd name="T63" fmla="*/ 8 h 211"/>
                <a:gd name="T64" fmla="*/ 8 w 336"/>
                <a:gd name="T65" fmla="*/ 3 h 211"/>
                <a:gd name="T66" fmla="*/ 15 w 336"/>
                <a:gd name="T67" fmla="*/ 2 h 211"/>
                <a:gd name="T68" fmla="*/ 21 w 336"/>
                <a:gd name="T6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6" h="211">
                  <a:moveTo>
                    <a:pt x="21" y="0"/>
                  </a:moveTo>
                  <a:lnTo>
                    <a:pt x="317" y="0"/>
                  </a:lnTo>
                  <a:lnTo>
                    <a:pt x="323" y="2"/>
                  </a:lnTo>
                  <a:lnTo>
                    <a:pt x="328" y="3"/>
                  </a:lnTo>
                  <a:lnTo>
                    <a:pt x="333" y="8"/>
                  </a:lnTo>
                  <a:lnTo>
                    <a:pt x="335" y="13"/>
                  </a:lnTo>
                  <a:lnTo>
                    <a:pt x="336" y="20"/>
                  </a:lnTo>
                  <a:lnTo>
                    <a:pt x="336" y="204"/>
                  </a:lnTo>
                  <a:lnTo>
                    <a:pt x="335" y="207"/>
                  </a:lnTo>
                  <a:lnTo>
                    <a:pt x="333" y="211"/>
                  </a:lnTo>
                  <a:lnTo>
                    <a:pt x="328" y="211"/>
                  </a:lnTo>
                  <a:lnTo>
                    <a:pt x="325" y="211"/>
                  </a:lnTo>
                  <a:lnTo>
                    <a:pt x="321" y="207"/>
                  </a:lnTo>
                  <a:lnTo>
                    <a:pt x="320" y="204"/>
                  </a:lnTo>
                  <a:lnTo>
                    <a:pt x="320" y="20"/>
                  </a:lnTo>
                  <a:lnTo>
                    <a:pt x="320" y="18"/>
                  </a:lnTo>
                  <a:lnTo>
                    <a:pt x="318" y="17"/>
                  </a:lnTo>
                  <a:lnTo>
                    <a:pt x="317" y="17"/>
                  </a:lnTo>
                  <a:lnTo>
                    <a:pt x="21" y="17"/>
                  </a:lnTo>
                  <a:lnTo>
                    <a:pt x="18" y="17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7" y="204"/>
                  </a:lnTo>
                  <a:lnTo>
                    <a:pt x="15" y="207"/>
                  </a:lnTo>
                  <a:lnTo>
                    <a:pt x="13" y="211"/>
                  </a:lnTo>
                  <a:lnTo>
                    <a:pt x="8" y="211"/>
                  </a:lnTo>
                  <a:lnTo>
                    <a:pt x="5" y="211"/>
                  </a:lnTo>
                  <a:lnTo>
                    <a:pt x="2" y="207"/>
                  </a:lnTo>
                  <a:lnTo>
                    <a:pt x="0" y="204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5" y="8"/>
                  </a:lnTo>
                  <a:lnTo>
                    <a:pt x="8" y="3"/>
                  </a:lnTo>
                  <a:lnTo>
                    <a:pt x="15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Freeform 78">
              <a:extLst>
                <a:ext uri="{FF2B5EF4-FFF2-40B4-BE49-F238E27FC236}">
                  <a16:creationId xmlns:a16="http://schemas.microsoft.com/office/drawing/2014/main" id="{54C4B233-B09B-4F26-B4C8-7038BA8684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0663" y="3581400"/>
              <a:ext cx="635000" cy="85725"/>
            </a:xfrm>
            <a:custGeom>
              <a:avLst/>
              <a:gdLst>
                <a:gd name="T0" fmla="*/ 17 w 400"/>
                <a:gd name="T1" fmla="*/ 17 h 54"/>
                <a:gd name="T2" fmla="*/ 17 w 400"/>
                <a:gd name="T3" fmla="*/ 33 h 54"/>
                <a:gd name="T4" fmla="*/ 17 w 400"/>
                <a:gd name="T5" fmla="*/ 36 h 54"/>
                <a:gd name="T6" fmla="*/ 18 w 400"/>
                <a:gd name="T7" fmla="*/ 38 h 54"/>
                <a:gd name="T8" fmla="*/ 21 w 400"/>
                <a:gd name="T9" fmla="*/ 38 h 54"/>
                <a:gd name="T10" fmla="*/ 377 w 400"/>
                <a:gd name="T11" fmla="*/ 38 h 54"/>
                <a:gd name="T12" fmla="*/ 380 w 400"/>
                <a:gd name="T13" fmla="*/ 38 h 54"/>
                <a:gd name="T14" fmla="*/ 382 w 400"/>
                <a:gd name="T15" fmla="*/ 36 h 54"/>
                <a:gd name="T16" fmla="*/ 383 w 400"/>
                <a:gd name="T17" fmla="*/ 33 h 54"/>
                <a:gd name="T18" fmla="*/ 383 w 400"/>
                <a:gd name="T19" fmla="*/ 17 h 54"/>
                <a:gd name="T20" fmla="*/ 229 w 400"/>
                <a:gd name="T21" fmla="*/ 17 h 54"/>
                <a:gd name="T22" fmla="*/ 225 w 400"/>
                <a:gd name="T23" fmla="*/ 21 h 54"/>
                <a:gd name="T24" fmla="*/ 222 w 400"/>
                <a:gd name="T25" fmla="*/ 25 h 54"/>
                <a:gd name="T26" fmla="*/ 219 w 400"/>
                <a:gd name="T27" fmla="*/ 28 h 54"/>
                <a:gd name="T28" fmla="*/ 212 w 400"/>
                <a:gd name="T29" fmla="*/ 30 h 54"/>
                <a:gd name="T30" fmla="*/ 186 w 400"/>
                <a:gd name="T31" fmla="*/ 30 h 54"/>
                <a:gd name="T32" fmla="*/ 181 w 400"/>
                <a:gd name="T33" fmla="*/ 28 h 54"/>
                <a:gd name="T34" fmla="*/ 176 w 400"/>
                <a:gd name="T35" fmla="*/ 25 h 54"/>
                <a:gd name="T36" fmla="*/ 173 w 400"/>
                <a:gd name="T37" fmla="*/ 21 h 54"/>
                <a:gd name="T38" fmla="*/ 171 w 400"/>
                <a:gd name="T39" fmla="*/ 17 h 54"/>
                <a:gd name="T40" fmla="*/ 17 w 400"/>
                <a:gd name="T41" fmla="*/ 17 h 54"/>
                <a:gd name="T42" fmla="*/ 8 w 400"/>
                <a:gd name="T43" fmla="*/ 0 h 54"/>
                <a:gd name="T44" fmla="*/ 180 w 400"/>
                <a:gd name="T45" fmla="*/ 0 h 54"/>
                <a:gd name="T46" fmla="*/ 183 w 400"/>
                <a:gd name="T47" fmla="*/ 2 h 54"/>
                <a:gd name="T48" fmla="*/ 186 w 400"/>
                <a:gd name="T49" fmla="*/ 5 h 54"/>
                <a:gd name="T50" fmla="*/ 186 w 400"/>
                <a:gd name="T51" fmla="*/ 8 h 54"/>
                <a:gd name="T52" fmla="*/ 186 w 400"/>
                <a:gd name="T53" fmla="*/ 13 h 54"/>
                <a:gd name="T54" fmla="*/ 212 w 400"/>
                <a:gd name="T55" fmla="*/ 13 h 54"/>
                <a:gd name="T56" fmla="*/ 212 w 400"/>
                <a:gd name="T57" fmla="*/ 8 h 54"/>
                <a:gd name="T58" fmla="*/ 214 w 400"/>
                <a:gd name="T59" fmla="*/ 5 h 54"/>
                <a:gd name="T60" fmla="*/ 215 w 400"/>
                <a:gd name="T61" fmla="*/ 2 h 54"/>
                <a:gd name="T62" fmla="*/ 220 w 400"/>
                <a:gd name="T63" fmla="*/ 0 h 54"/>
                <a:gd name="T64" fmla="*/ 392 w 400"/>
                <a:gd name="T65" fmla="*/ 0 h 54"/>
                <a:gd name="T66" fmla="*/ 395 w 400"/>
                <a:gd name="T67" fmla="*/ 2 h 54"/>
                <a:gd name="T68" fmla="*/ 398 w 400"/>
                <a:gd name="T69" fmla="*/ 5 h 54"/>
                <a:gd name="T70" fmla="*/ 400 w 400"/>
                <a:gd name="T71" fmla="*/ 8 h 54"/>
                <a:gd name="T72" fmla="*/ 400 w 400"/>
                <a:gd name="T73" fmla="*/ 33 h 54"/>
                <a:gd name="T74" fmla="*/ 398 w 400"/>
                <a:gd name="T75" fmla="*/ 39 h 54"/>
                <a:gd name="T76" fmla="*/ 395 w 400"/>
                <a:gd name="T77" fmla="*/ 46 h 54"/>
                <a:gd name="T78" fmla="*/ 390 w 400"/>
                <a:gd name="T79" fmla="*/ 51 h 54"/>
                <a:gd name="T80" fmla="*/ 385 w 400"/>
                <a:gd name="T81" fmla="*/ 52 h 54"/>
                <a:gd name="T82" fmla="*/ 377 w 400"/>
                <a:gd name="T83" fmla="*/ 54 h 54"/>
                <a:gd name="T84" fmla="*/ 21 w 400"/>
                <a:gd name="T85" fmla="*/ 54 h 54"/>
                <a:gd name="T86" fmla="*/ 15 w 400"/>
                <a:gd name="T87" fmla="*/ 52 h 54"/>
                <a:gd name="T88" fmla="*/ 8 w 400"/>
                <a:gd name="T89" fmla="*/ 51 h 54"/>
                <a:gd name="T90" fmla="*/ 3 w 400"/>
                <a:gd name="T91" fmla="*/ 46 h 54"/>
                <a:gd name="T92" fmla="*/ 2 w 400"/>
                <a:gd name="T93" fmla="*/ 39 h 54"/>
                <a:gd name="T94" fmla="*/ 0 w 400"/>
                <a:gd name="T95" fmla="*/ 33 h 54"/>
                <a:gd name="T96" fmla="*/ 0 w 400"/>
                <a:gd name="T97" fmla="*/ 8 h 54"/>
                <a:gd name="T98" fmla="*/ 2 w 400"/>
                <a:gd name="T99" fmla="*/ 5 h 54"/>
                <a:gd name="T100" fmla="*/ 3 w 400"/>
                <a:gd name="T101" fmla="*/ 2 h 54"/>
                <a:gd name="T102" fmla="*/ 8 w 400"/>
                <a:gd name="T10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0" h="54">
                  <a:moveTo>
                    <a:pt x="17" y="17"/>
                  </a:moveTo>
                  <a:lnTo>
                    <a:pt x="17" y="33"/>
                  </a:lnTo>
                  <a:lnTo>
                    <a:pt x="17" y="36"/>
                  </a:lnTo>
                  <a:lnTo>
                    <a:pt x="18" y="38"/>
                  </a:lnTo>
                  <a:lnTo>
                    <a:pt x="21" y="38"/>
                  </a:lnTo>
                  <a:lnTo>
                    <a:pt x="377" y="38"/>
                  </a:lnTo>
                  <a:lnTo>
                    <a:pt x="380" y="38"/>
                  </a:lnTo>
                  <a:lnTo>
                    <a:pt x="382" y="36"/>
                  </a:lnTo>
                  <a:lnTo>
                    <a:pt x="383" y="33"/>
                  </a:lnTo>
                  <a:lnTo>
                    <a:pt x="383" y="17"/>
                  </a:lnTo>
                  <a:lnTo>
                    <a:pt x="229" y="17"/>
                  </a:lnTo>
                  <a:lnTo>
                    <a:pt x="225" y="21"/>
                  </a:lnTo>
                  <a:lnTo>
                    <a:pt x="222" y="25"/>
                  </a:lnTo>
                  <a:lnTo>
                    <a:pt x="219" y="28"/>
                  </a:lnTo>
                  <a:lnTo>
                    <a:pt x="212" y="30"/>
                  </a:lnTo>
                  <a:lnTo>
                    <a:pt x="186" y="30"/>
                  </a:lnTo>
                  <a:lnTo>
                    <a:pt x="181" y="28"/>
                  </a:lnTo>
                  <a:lnTo>
                    <a:pt x="176" y="25"/>
                  </a:lnTo>
                  <a:lnTo>
                    <a:pt x="173" y="21"/>
                  </a:lnTo>
                  <a:lnTo>
                    <a:pt x="171" y="17"/>
                  </a:lnTo>
                  <a:lnTo>
                    <a:pt x="17" y="17"/>
                  </a:lnTo>
                  <a:close/>
                  <a:moveTo>
                    <a:pt x="8" y="0"/>
                  </a:moveTo>
                  <a:lnTo>
                    <a:pt x="180" y="0"/>
                  </a:lnTo>
                  <a:lnTo>
                    <a:pt x="183" y="2"/>
                  </a:lnTo>
                  <a:lnTo>
                    <a:pt x="186" y="5"/>
                  </a:lnTo>
                  <a:lnTo>
                    <a:pt x="186" y="8"/>
                  </a:lnTo>
                  <a:lnTo>
                    <a:pt x="186" y="13"/>
                  </a:lnTo>
                  <a:lnTo>
                    <a:pt x="212" y="13"/>
                  </a:lnTo>
                  <a:lnTo>
                    <a:pt x="212" y="8"/>
                  </a:lnTo>
                  <a:lnTo>
                    <a:pt x="214" y="5"/>
                  </a:lnTo>
                  <a:lnTo>
                    <a:pt x="215" y="2"/>
                  </a:lnTo>
                  <a:lnTo>
                    <a:pt x="220" y="0"/>
                  </a:lnTo>
                  <a:lnTo>
                    <a:pt x="392" y="0"/>
                  </a:lnTo>
                  <a:lnTo>
                    <a:pt x="395" y="2"/>
                  </a:lnTo>
                  <a:lnTo>
                    <a:pt x="398" y="5"/>
                  </a:lnTo>
                  <a:lnTo>
                    <a:pt x="400" y="8"/>
                  </a:lnTo>
                  <a:lnTo>
                    <a:pt x="400" y="33"/>
                  </a:lnTo>
                  <a:lnTo>
                    <a:pt x="398" y="39"/>
                  </a:lnTo>
                  <a:lnTo>
                    <a:pt x="395" y="46"/>
                  </a:lnTo>
                  <a:lnTo>
                    <a:pt x="390" y="51"/>
                  </a:lnTo>
                  <a:lnTo>
                    <a:pt x="385" y="52"/>
                  </a:lnTo>
                  <a:lnTo>
                    <a:pt x="377" y="54"/>
                  </a:lnTo>
                  <a:lnTo>
                    <a:pt x="21" y="54"/>
                  </a:lnTo>
                  <a:lnTo>
                    <a:pt x="15" y="52"/>
                  </a:lnTo>
                  <a:lnTo>
                    <a:pt x="8" y="51"/>
                  </a:lnTo>
                  <a:lnTo>
                    <a:pt x="3" y="46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0" y="8"/>
                  </a:lnTo>
                  <a:lnTo>
                    <a:pt x="2" y="5"/>
                  </a:lnTo>
                  <a:lnTo>
                    <a:pt x="3" y="2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8" name="Freeform 79">
              <a:extLst>
                <a:ext uri="{FF2B5EF4-FFF2-40B4-BE49-F238E27FC236}">
                  <a16:creationId xmlns:a16="http://schemas.microsoft.com/office/drawing/2014/main" id="{6F0C82EA-39F5-4E96-BD24-5FE178DC0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601" y="3302000"/>
              <a:ext cx="360363" cy="207963"/>
            </a:xfrm>
            <a:custGeom>
              <a:avLst/>
              <a:gdLst>
                <a:gd name="T0" fmla="*/ 86 w 227"/>
                <a:gd name="T1" fmla="*/ 2 h 131"/>
                <a:gd name="T2" fmla="*/ 95 w 227"/>
                <a:gd name="T3" fmla="*/ 10 h 131"/>
                <a:gd name="T4" fmla="*/ 96 w 227"/>
                <a:gd name="T5" fmla="*/ 18 h 131"/>
                <a:gd name="T6" fmla="*/ 145 w 227"/>
                <a:gd name="T7" fmla="*/ 101 h 131"/>
                <a:gd name="T8" fmla="*/ 148 w 227"/>
                <a:gd name="T9" fmla="*/ 101 h 131"/>
                <a:gd name="T10" fmla="*/ 196 w 227"/>
                <a:gd name="T11" fmla="*/ 44 h 131"/>
                <a:gd name="T12" fmla="*/ 201 w 227"/>
                <a:gd name="T13" fmla="*/ 34 h 131"/>
                <a:gd name="T14" fmla="*/ 210 w 227"/>
                <a:gd name="T15" fmla="*/ 29 h 131"/>
                <a:gd name="T16" fmla="*/ 222 w 227"/>
                <a:gd name="T17" fmla="*/ 34 h 131"/>
                <a:gd name="T18" fmla="*/ 227 w 227"/>
                <a:gd name="T19" fmla="*/ 44 h 131"/>
                <a:gd name="T20" fmla="*/ 222 w 227"/>
                <a:gd name="T21" fmla="*/ 56 h 131"/>
                <a:gd name="T22" fmla="*/ 210 w 227"/>
                <a:gd name="T23" fmla="*/ 60 h 131"/>
                <a:gd name="T24" fmla="*/ 160 w 227"/>
                <a:gd name="T25" fmla="*/ 113 h 131"/>
                <a:gd name="T26" fmla="*/ 160 w 227"/>
                <a:gd name="T27" fmla="*/ 122 h 131"/>
                <a:gd name="T28" fmla="*/ 152 w 227"/>
                <a:gd name="T29" fmla="*/ 131 h 131"/>
                <a:gd name="T30" fmla="*/ 140 w 227"/>
                <a:gd name="T31" fmla="*/ 131 h 131"/>
                <a:gd name="T32" fmla="*/ 132 w 227"/>
                <a:gd name="T33" fmla="*/ 122 h 131"/>
                <a:gd name="T34" fmla="*/ 132 w 227"/>
                <a:gd name="T35" fmla="*/ 113 h 131"/>
                <a:gd name="T36" fmla="*/ 82 w 227"/>
                <a:gd name="T37" fmla="*/ 29 h 131"/>
                <a:gd name="T38" fmla="*/ 78 w 227"/>
                <a:gd name="T39" fmla="*/ 29 h 131"/>
                <a:gd name="T40" fmla="*/ 73 w 227"/>
                <a:gd name="T41" fmla="*/ 29 h 131"/>
                <a:gd name="T42" fmla="*/ 31 w 227"/>
                <a:gd name="T43" fmla="*/ 57 h 131"/>
                <a:gd name="T44" fmla="*/ 26 w 227"/>
                <a:gd name="T45" fmla="*/ 67 h 131"/>
                <a:gd name="T46" fmla="*/ 16 w 227"/>
                <a:gd name="T47" fmla="*/ 72 h 131"/>
                <a:gd name="T48" fmla="*/ 5 w 227"/>
                <a:gd name="T49" fmla="*/ 67 h 131"/>
                <a:gd name="T50" fmla="*/ 0 w 227"/>
                <a:gd name="T51" fmla="*/ 57 h 131"/>
                <a:gd name="T52" fmla="*/ 5 w 227"/>
                <a:gd name="T53" fmla="*/ 46 h 131"/>
                <a:gd name="T54" fmla="*/ 16 w 227"/>
                <a:gd name="T55" fmla="*/ 41 h 131"/>
                <a:gd name="T56" fmla="*/ 23 w 227"/>
                <a:gd name="T57" fmla="*/ 42 h 131"/>
                <a:gd name="T58" fmla="*/ 65 w 227"/>
                <a:gd name="T59" fmla="*/ 15 h 131"/>
                <a:gd name="T60" fmla="*/ 67 w 227"/>
                <a:gd name="T61" fmla="*/ 10 h 131"/>
                <a:gd name="T62" fmla="*/ 75 w 227"/>
                <a:gd name="T63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7" h="131">
                  <a:moveTo>
                    <a:pt x="82" y="0"/>
                  </a:moveTo>
                  <a:lnTo>
                    <a:pt x="86" y="2"/>
                  </a:lnTo>
                  <a:lnTo>
                    <a:pt x="91" y="5"/>
                  </a:lnTo>
                  <a:lnTo>
                    <a:pt x="95" y="10"/>
                  </a:lnTo>
                  <a:lnTo>
                    <a:pt x="96" y="15"/>
                  </a:lnTo>
                  <a:lnTo>
                    <a:pt x="96" y="18"/>
                  </a:lnTo>
                  <a:lnTo>
                    <a:pt x="95" y="21"/>
                  </a:lnTo>
                  <a:lnTo>
                    <a:pt x="145" y="101"/>
                  </a:lnTo>
                  <a:lnTo>
                    <a:pt x="147" y="101"/>
                  </a:lnTo>
                  <a:lnTo>
                    <a:pt x="148" y="101"/>
                  </a:lnTo>
                  <a:lnTo>
                    <a:pt x="197" y="49"/>
                  </a:lnTo>
                  <a:lnTo>
                    <a:pt x="196" y="44"/>
                  </a:lnTo>
                  <a:lnTo>
                    <a:pt x="197" y="39"/>
                  </a:lnTo>
                  <a:lnTo>
                    <a:pt x="201" y="34"/>
                  </a:lnTo>
                  <a:lnTo>
                    <a:pt x="206" y="31"/>
                  </a:lnTo>
                  <a:lnTo>
                    <a:pt x="210" y="29"/>
                  </a:lnTo>
                  <a:lnTo>
                    <a:pt x="217" y="31"/>
                  </a:lnTo>
                  <a:lnTo>
                    <a:pt x="222" y="34"/>
                  </a:lnTo>
                  <a:lnTo>
                    <a:pt x="225" y="39"/>
                  </a:lnTo>
                  <a:lnTo>
                    <a:pt x="227" y="44"/>
                  </a:lnTo>
                  <a:lnTo>
                    <a:pt x="225" y="51"/>
                  </a:lnTo>
                  <a:lnTo>
                    <a:pt x="222" y="56"/>
                  </a:lnTo>
                  <a:lnTo>
                    <a:pt x="217" y="59"/>
                  </a:lnTo>
                  <a:lnTo>
                    <a:pt x="210" y="60"/>
                  </a:lnTo>
                  <a:lnTo>
                    <a:pt x="209" y="59"/>
                  </a:lnTo>
                  <a:lnTo>
                    <a:pt x="160" y="113"/>
                  </a:lnTo>
                  <a:lnTo>
                    <a:pt x="161" y="116"/>
                  </a:lnTo>
                  <a:lnTo>
                    <a:pt x="160" y="122"/>
                  </a:lnTo>
                  <a:lnTo>
                    <a:pt x="157" y="127"/>
                  </a:lnTo>
                  <a:lnTo>
                    <a:pt x="152" y="131"/>
                  </a:lnTo>
                  <a:lnTo>
                    <a:pt x="147" y="131"/>
                  </a:lnTo>
                  <a:lnTo>
                    <a:pt x="140" y="131"/>
                  </a:lnTo>
                  <a:lnTo>
                    <a:pt x="135" y="127"/>
                  </a:lnTo>
                  <a:lnTo>
                    <a:pt x="132" y="122"/>
                  </a:lnTo>
                  <a:lnTo>
                    <a:pt x="130" y="116"/>
                  </a:lnTo>
                  <a:lnTo>
                    <a:pt x="132" y="113"/>
                  </a:lnTo>
                  <a:lnTo>
                    <a:pt x="132" y="109"/>
                  </a:lnTo>
                  <a:lnTo>
                    <a:pt x="82" y="29"/>
                  </a:lnTo>
                  <a:lnTo>
                    <a:pt x="82" y="31"/>
                  </a:lnTo>
                  <a:lnTo>
                    <a:pt x="78" y="29"/>
                  </a:lnTo>
                  <a:lnTo>
                    <a:pt x="75" y="29"/>
                  </a:lnTo>
                  <a:lnTo>
                    <a:pt x="73" y="29"/>
                  </a:lnTo>
                  <a:lnTo>
                    <a:pt x="31" y="57"/>
                  </a:lnTo>
                  <a:lnTo>
                    <a:pt x="31" y="57"/>
                  </a:lnTo>
                  <a:lnTo>
                    <a:pt x="29" y="62"/>
                  </a:lnTo>
                  <a:lnTo>
                    <a:pt x="26" y="67"/>
                  </a:lnTo>
                  <a:lnTo>
                    <a:pt x="21" y="70"/>
                  </a:lnTo>
                  <a:lnTo>
                    <a:pt x="16" y="72"/>
                  </a:lnTo>
                  <a:lnTo>
                    <a:pt x="10" y="70"/>
                  </a:lnTo>
                  <a:lnTo>
                    <a:pt x="5" y="67"/>
                  </a:lnTo>
                  <a:lnTo>
                    <a:pt x="2" y="62"/>
                  </a:lnTo>
                  <a:lnTo>
                    <a:pt x="0" y="57"/>
                  </a:lnTo>
                  <a:lnTo>
                    <a:pt x="2" y="51"/>
                  </a:lnTo>
                  <a:lnTo>
                    <a:pt x="5" y="46"/>
                  </a:lnTo>
                  <a:lnTo>
                    <a:pt x="10" y="42"/>
                  </a:lnTo>
                  <a:lnTo>
                    <a:pt x="16" y="41"/>
                  </a:lnTo>
                  <a:lnTo>
                    <a:pt x="20" y="42"/>
                  </a:lnTo>
                  <a:lnTo>
                    <a:pt x="23" y="42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7" y="10"/>
                  </a:lnTo>
                  <a:lnTo>
                    <a:pt x="70" y="5"/>
                  </a:lnTo>
                  <a:lnTo>
                    <a:pt x="75" y="2"/>
                  </a:lnTo>
                  <a:lnTo>
                    <a:pt x="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62A4C5-D2D5-4F08-8A47-2BDEAB55505A}"/>
              </a:ext>
            </a:extLst>
          </p:cNvPr>
          <p:cNvGrpSpPr>
            <a:grpSpLocks noChangeAspect="1"/>
          </p:cNvGrpSpPr>
          <p:nvPr/>
        </p:nvGrpSpPr>
        <p:grpSpPr>
          <a:xfrm>
            <a:off x="5249593" y="4904448"/>
            <a:ext cx="586243" cy="505522"/>
            <a:chOff x="3989388" y="5740400"/>
            <a:chExt cx="922338" cy="795338"/>
          </a:xfrm>
          <a:solidFill>
            <a:schemeClr val="bg1"/>
          </a:solidFill>
        </p:grpSpPr>
        <p:sp>
          <p:nvSpPr>
            <p:cNvPr id="50" name="Freeform 83">
              <a:extLst>
                <a:ext uri="{FF2B5EF4-FFF2-40B4-BE49-F238E27FC236}">
                  <a16:creationId xmlns:a16="http://schemas.microsoft.com/office/drawing/2014/main" id="{30FC8C2E-60CA-4CC3-9B83-F630B6B86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9388" y="6502400"/>
              <a:ext cx="922338" cy="33338"/>
            </a:xfrm>
            <a:custGeom>
              <a:avLst/>
              <a:gdLst>
                <a:gd name="T0" fmla="*/ 31 w 1744"/>
                <a:gd name="T1" fmla="*/ 0 h 62"/>
                <a:gd name="T2" fmla="*/ 1712 w 1744"/>
                <a:gd name="T3" fmla="*/ 0 h 62"/>
                <a:gd name="T4" fmla="*/ 1725 w 1744"/>
                <a:gd name="T5" fmla="*/ 2 h 62"/>
                <a:gd name="T6" fmla="*/ 1735 w 1744"/>
                <a:gd name="T7" fmla="*/ 8 h 62"/>
                <a:gd name="T8" fmla="*/ 1741 w 1744"/>
                <a:gd name="T9" fmla="*/ 18 h 62"/>
                <a:gd name="T10" fmla="*/ 1744 w 1744"/>
                <a:gd name="T11" fmla="*/ 31 h 62"/>
                <a:gd name="T12" fmla="*/ 1741 w 1744"/>
                <a:gd name="T13" fmla="*/ 43 h 62"/>
                <a:gd name="T14" fmla="*/ 1735 w 1744"/>
                <a:gd name="T15" fmla="*/ 53 h 62"/>
                <a:gd name="T16" fmla="*/ 1725 w 1744"/>
                <a:gd name="T17" fmla="*/ 59 h 62"/>
                <a:gd name="T18" fmla="*/ 1712 w 1744"/>
                <a:gd name="T19" fmla="*/ 62 h 62"/>
                <a:gd name="T20" fmla="*/ 31 w 1744"/>
                <a:gd name="T21" fmla="*/ 62 h 62"/>
                <a:gd name="T22" fmla="*/ 20 w 1744"/>
                <a:gd name="T23" fmla="*/ 59 h 62"/>
                <a:gd name="T24" fmla="*/ 10 w 1744"/>
                <a:gd name="T25" fmla="*/ 53 h 62"/>
                <a:gd name="T26" fmla="*/ 2 w 1744"/>
                <a:gd name="T27" fmla="*/ 43 h 62"/>
                <a:gd name="T28" fmla="*/ 0 w 1744"/>
                <a:gd name="T29" fmla="*/ 31 h 62"/>
                <a:gd name="T30" fmla="*/ 2 w 1744"/>
                <a:gd name="T31" fmla="*/ 18 h 62"/>
                <a:gd name="T32" fmla="*/ 10 w 1744"/>
                <a:gd name="T33" fmla="*/ 8 h 62"/>
                <a:gd name="T34" fmla="*/ 20 w 1744"/>
                <a:gd name="T35" fmla="*/ 2 h 62"/>
                <a:gd name="T36" fmla="*/ 31 w 1744"/>
                <a:gd name="T3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44" h="62">
                  <a:moveTo>
                    <a:pt x="31" y="0"/>
                  </a:moveTo>
                  <a:lnTo>
                    <a:pt x="1712" y="0"/>
                  </a:lnTo>
                  <a:lnTo>
                    <a:pt x="1725" y="2"/>
                  </a:lnTo>
                  <a:lnTo>
                    <a:pt x="1735" y="8"/>
                  </a:lnTo>
                  <a:lnTo>
                    <a:pt x="1741" y="18"/>
                  </a:lnTo>
                  <a:lnTo>
                    <a:pt x="1744" y="31"/>
                  </a:lnTo>
                  <a:lnTo>
                    <a:pt x="1741" y="43"/>
                  </a:lnTo>
                  <a:lnTo>
                    <a:pt x="1735" y="53"/>
                  </a:lnTo>
                  <a:lnTo>
                    <a:pt x="1725" y="59"/>
                  </a:lnTo>
                  <a:lnTo>
                    <a:pt x="1712" y="62"/>
                  </a:lnTo>
                  <a:lnTo>
                    <a:pt x="31" y="62"/>
                  </a:lnTo>
                  <a:lnTo>
                    <a:pt x="20" y="59"/>
                  </a:lnTo>
                  <a:lnTo>
                    <a:pt x="10" y="53"/>
                  </a:lnTo>
                  <a:lnTo>
                    <a:pt x="2" y="43"/>
                  </a:lnTo>
                  <a:lnTo>
                    <a:pt x="0" y="31"/>
                  </a:lnTo>
                  <a:lnTo>
                    <a:pt x="2" y="18"/>
                  </a:lnTo>
                  <a:lnTo>
                    <a:pt x="10" y="8"/>
                  </a:lnTo>
                  <a:lnTo>
                    <a:pt x="20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Freeform 84">
              <a:extLst>
                <a:ext uri="{FF2B5EF4-FFF2-40B4-BE49-F238E27FC236}">
                  <a16:creationId xmlns:a16="http://schemas.microsoft.com/office/drawing/2014/main" id="{0C9D1DC0-771A-4461-A0C2-C63755517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9075" y="5932488"/>
              <a:ext cx="290513" cy="542925"/>
            </a:xfrm>
            <a:custGeom>
              <a:avLst/>
              <a:gdLst>
                <a:gd name="T0" fmla="*/ 444 w 549"/>
                <a:gd name="T1" fmla="*/ 3 h 1024"/>
                <a:gd name="T2" fmla="*/ 492 w 549"/>
                <a:gd name="T3" fmla="*/ 24 h 1024"/>
                <a:gd name="T4" fmla="*/ 543 w 549"/>
                <a:gd name="T5" fmla="*/ 69 h 1024"/>
                <a:gd name="T6" fmla="*/ 549 w 549"/>
                <a:gd name="T7" fmla="*/ 92 h 1024"/>
                <a:gd name="T8" fmla="*/ 538 w 549"/>
                <a:gd name="T9" fmla="*/ 113 h 1024"/>
                <a:gd name="T10" fmla="*/ 516 w 549"/>
                <a:gd name="T11" fmla="*/ 121 h 1024"/>
                <a:gd name="T12" fmla="*/ 495 w 549"/>
                <a:gd name="T13" fmla="*/ 110 h 1024"/>
                <a:gd name="T14" fmla="*/ 457 w 549"/>
                <a:gd name="T15" fmla="*/ 76 h 1024"/>
                <a:gd name="T16" fmla="*/ 425 w 549"/>
                <a:gd name="T17" fmla="*/ 63 h 1024"/>
                <a:gd name="T18" fmla="*/ 402 w 549"/>
                <a:gd name="T19" fmla="*/ 63 h 1024"/>
                <a:gd name="T20" fmla="*/ 387 w 549"/>
                <a:gd name="T21" fmla="*/ 67 h 1024"/>
                <a:gd name="T22" fmla="*/ 335 w 549"/>
                <a:gd name="T23" fmla="*/ 101 h 1024"/>
                <a:gd name="T24" fmla="*/ 286 w 549"/>
                <a:gd name="T25" fmla="*/ 161 h 1024"/>
                <a:gd name="T26" fmla="*/ 238 w 549"/>
                <a:gd name="T27" fmla="*/ 243 h 1024"/>
                <a:gd name="T28" fmla="*/ 194 w 549"/>
                <a:gd name="T29" fmla="*/ 343 h 1024"/>
                <a:gd name="T30" fmla="*/ 154 w 549"/>
                <a:gd name="T31" fmla="*/ 455 h 1024"/>
                <a:gd name="T32" fmla="*/ 120 w 549"/>
                <a:gd name="T33" fmla="*/ 575 h 1024"/>
                <a:gd name="T34" fmla="*/ 93 w 549"/>
                <a:gd name="T35" fmla="*/ 699 h 1024"/>
                <a:gd name="T36" fmla="*/ 74 w 549"/>
                <a:gd name="T37" fmla="*/ 821 h 1024"/>
                <a:gd name="T38" fmla="*/ 63 w 549"/>
                <a:gd name="T39" fmla="*/ 938 h 1024"/>
                <a:gd name="T40" fmla="*/ 60 w 549"/>
                <a:gd name="T41" fmla="*/ 1005 h 1024"/>
                <a:gd name="T42" fmla="*/ 43 w 549"/>
                <a:gd name="T43" fmla="*/ 1021 h 1024"/>
                <a:gd name="T44" fmla="*/ 31 w 549"/>
                <a:gd name="T45" fmla="*/ 1024 h 1024"/>
                <a:gd name="T46" fmla="*/ 9 w 549"/>
                <a:gd name="T47" fmla="*/ 1015 h 1024"/>
                <a:gd name="T48" fmla="*/ 0 w 549"/>
                <a:gd name="T49" fmla="*/ 993 h 1024"/>
                <a:gd name="T50" fmla="*/ 4 w 549"/>
                <a:gd name="T51" fmla="*/ 886 h 1024"/>
                <a:gd name="T52" fmla="*/ 18 w 549"/>
                <a:gd name="T53" fmla="*/ 770 h 1024"/>
                <a:gd name="T54" fmla="*/ 39 w 549"/>
                <a:gd name="T55" fmla="*/ 648 h 1024"/>
                <a:gd name="T56" fmla="*/ 67 w 549"/>
                <a:gd name="T57" fmla="*/ 525 h 1024"/>
                <a:gd name="T58" fmla="*/ 104 w 549"/>
                <a:gd name="T59" fmla="*/ 405 h 1024"/>
                <a:gd name="T60" fmla="*/ 146 w 549"/>
                <a:gd name="T61" fmla="*/ 293 h 1024"/>
                <a:gd name="T62" fmla="*/ 193 w 549"/>
                <a:gd name="T63" fmla="*/ 192 h 1024"/>
                <a:gd name="T64" fmla="*/ 247 w 549"/>
                <a:gd name="T65" fmla="*/ 109 h 1024"/>
                <a:gd name="T66" fmla="*/ 304 w 549"/>
                <a:gd name="T67" fmla="*/ 46 h 1024"/>
                <a:gd name="T68" fmla="*/ 365 w 549"/>
                <a:gd name="T69" fmla="*/ 8 h 1024"/>
                <a:gd name="T70" fmla="*/ 401 w 549"/>
                <a:gd name="T71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9" h="1024">
                  <a:moveTo>
                    <a:pt x="422" y="0"/>
                  </a:moveTo>
                  <a:lnTo>
                    <a:pt x="444" y="3"/>
                  </a:lnTo>
                  <a:lnTo>
                    <a:pt x="467" y="11"/>
                  </a:lnTo>
                  <a:lnTo>
                    <a:pt x="492" y="24"/>
                  </a:lnTo>
                  <a:lnTo>
                    <a:pt x="517" y="43"/>
                  </a:lnTo>
                  <a:lnTo>
                    <a:pt x="543" y="69"/>
                  </a:lnTo>
                  <a:lnTo>
                    <a:pt x="548" y="80"/>
                  </a:lnTo>
                  <a:lnTo>
                    <a:pt x="549" y="92"/>
                  </a:lnTo>
                  <a:lnTo>
                    <a:pt x="547" y="104"/>
                  </a:lnTo>
                  <a:lnTo>
                    <a:pt x="538" y="113"/>
                  </a:lnTo>
                  <a:lnTo>
                    <a:pt x="528" y="119"/>
                  </a:lnTo>
                  <a:lnTo>
                    <a:pt x="516" y="121"/>
                  </a:lnTo>
                  <a:lnTo>
                    <a:pt x="505" y="118"/>
                  </a:lnTo>
                  <a:lnTo>
                    <a:pt x="495" y="110"/>
                  </a:lnTo>
                  <a:lnTo>
                    <a:pt x="475" y="90"/>
                  </a:lnTo>
                  <a:lnTo>
                    <a:pt x="457" y="76"/>
                  </a:lnTo>
                  <a:lnTo>
                    <a:pt x="440" y="67"/>
                  </a:lnTo>
                  <a:lnTo>
                    <a:pt x="425" y="63"/>
                  </a:lnTo>
                  <a:lnTo>
                    <a:pt x="413" y="61"/>
                  </a:lnTo>
                  <a:lnTo>
                    <a:pt x="402" y="63"/>
                  </a:lnTo>
                  <a:lnTo>
                    <a:pt x="393" y="65"/>
                  </a:lnTo>
                  <a:lnTo>
                    <a:pt x="387" y="67"/>
                  </a:lnTo>
                  <a:lnTo>
                    <a:pt x="361" y="81"/>
                  </a:lnTo>
                  <a:lnTo>
                    <a:pt x="335" y="101"/>
                  </a:lnTo>
                  <a:lnTo>
                    <a:pt x="310" y="129"/>
                  </a:lnTo>
                  <a:lnTo>
                    <a:pt x="286" y="161"/>
                  </a:lnTo>
                  <a:lnTo>
                    <a:pt x="262" y="200"/>
                  </a:lnTo>
                  <a:lnTo>
                    <a:pt x="238" y="243"/>
                  </a:lnTo>
                  <a:lnTo>
                    <a:pt x="216" y="292"/>
                  </a:lnTo>
                  <a:lnTo>
                    <a:pt x="194" y="343"/>
                  </a:lnTo>
                  <a:lnTo>
                    <a:pt x="174" y="398"/>
                  </a:lnTo>
                  <a:lnTo>
                    <a:pt x="154" y="455"/>
                  </a:lnTo>
                  <a:lnTo>
                    <a:pt x="136" y="515"/>
                  </a:lnTo>
                  <a:lnTo>
                    <a:pt x="120" y="575"/>
                  </a:lnTo>
                  <a:lnTo>
                    <a:pt x="105" y="637"/>
                  </a:lnTo>
                  <a:lnTo>
                    <a:pt x="93" y="699"/>
                  </a:lnTo>
                  <a:lnTo>
                    <a:pt x="82" y="761"/>
                  </a:lnTo>
                  <a:lnTo>
                    <a:pt x="74" y="821"/>
                  </a:lnTo>
                  <a:lnTo>
                    <a:pt x="67" y="881"/>
                  </a:lnTo>
                  <a:lnTo>
                    <a:pt x="63" y="938"/>
                  </a:lnTo>
                  <a:lnTo>
                    <a:pt x="62" y="993"/>
                  </a:lnTo>
                  <a:lnTo>
                    <a:pt x="60" y="1005"/>
                  </a:lnTo>
                  <a:lnTo>
                    <a:pt x="53" y="1015"/>
                  </a:lnTo>
                  <a:lnTo>
                    <a:pt x="43" y="1021"/>
                  </a:lnTo>
                  <a:lnTo>
                    <a:pt x="31" y="1024"/>
                  </a:lnTo>
                  <a:lnTo>
                    <a:pt x="31" y="1024"/>
                  </a:lnTo>
                  <a:lnTo>
                    <a:pt x="19" y="1021"/>
                  </a:lnTo>
                  <a:lnTo>
                    <a:pt x="9" y="1015"/>
                  </a:lnTo>
                  <a:lnTo>
                    <a:pt x="2" y="1005"/>
                  </a:lnTo>
                  <a:lnTo>
                    <a:pt x="0" y="993"/>
                  </a:lnTo>
                  <a:lnTo>
                    <a:pt x="1" y="941"/>
                  </a:lnTo>
                  <a:lnTo>
                    <a:pt x="4" y="886"/>
                  </a:lnTo>
                  <a:lnTo>
                    <a:pt x="9" y="829"/>
                  </a:lnTo>
                  <a:lnTo>
                    <a:pt x="18" y="770"/>
                  </a:lnTo>
                  <a:lnTo>
                    <a:pt x="27" y="710"/>
                  </a:lnTo>
                  <a:lnTo>
                    <a:pt x="39" y="648"/>
                  </a:lnTo>
                  <a:lnTo>
                    <a:pt x="52" y="586"/>
                  </a:lnTo>
                  <a:lnTo>
                    <a:pt x="67" y="525"/>
                  </a:lnTo>
                  <a:lnTo>
                    <a:pt x="84" y="464"/>
                  </a:lnTo>
                  <a:lnTo>
                    <a:pt x="104" y="405"/>
                  </a:lnTo>
                  <a:lnTo>
                    <a:pt x="124" y="347"/>
                  </a:lnTo>
                  <a:lnTo>
                    <a:pt x="146" y="293"/>
                  </a:lnTo>
                  <a:lnTo>
                    <a:pt x="169" y="241"/>
                  </a:lnTo>
                  <a:lnTo>
                    <a:pt x="193" y="192"/>
                  </a:lnTo>
                  <a:lnTo>
                    <a:pt x="219" y="148"/>
                  </a:lnTo>
                  <a:lnTo>
                    <a:pt x="247" y="109"/>
                  </a:lnTo>
                  <a:lnTo>
                    <a:pt x="275" y="74"/>
                  </a:lnTo>
                  <a:lnTo>
                    <a:pt x="304" y="46"/>
                  </a:lnTo>
                  <a:lnTo>
                    <a:pt x="334" y="24"/>
                  </a:lnTo>
                  <a:lnTo>
                    <a:pt x="365" y="8"/>
                  </a:lnTo>
                  <a:lnTo>
                    <a:pt x="382" y="3"/>
                  </a:lnTo>
                  <a:lnTo>
                    <a:pt x="401" y="0"/>
                  </a:lnTo>
                  <a:lnTo>
                    <a:pt x="4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" name="Freeform 85">
              <a:extLst>
                <a:ext uri="{FF2B5EF4-FFF2-40B4-BE49-F238E27FC236}">
                  <a16:creationId xmlns:a16="http://schemas.microsoft.com/office/drawing/2014/main" id="{9BEDEFCD-AF69-4FAB-828B-3D0022247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325" y="5740400"/>
              <a:ext cx="620713" cy="720725"/>
            </a:xfrm>
            <a:custGeom>
              <a:avLst/>
              <a:gdLst>
                <a:gd name="T0" fmla="*/ 565 w 1172"/>
                <a:gd name="T1" fmla="*/ 2 h 1363"/>
                <a:gd name="T2" fmla="*/ 644 w 1172"/>
                <a:gd name="T3" fmla="*/ 31 h 1363"/>
                <a:gd name="T4" fmla="*/ 722 w 1172"/>
                <a:gd name="T5" fmla="*/ 91 h 1363"/>
                <a:gd name="T6" fmla="*/ 796 w 1172"/>
                <a:gd name="T7" fmla="*/ 183 h 1363"/>
                <a:gd name="T8" fmla="*/ 869 w 1172"/>
                <a:gd name="T9" fmla="*/ 303 h 1363"/>
                <a:gd name="T10" fmla="*/ 938 w 1172"/>
                <a:gd name="T11" fmla="*/ 454 h 1363"/>
                <a:gd name="T12" fmla="*/ 1002 w 1172"/>
                <a:gd name="T13" fmla="*/ 631 h 1363"/>
                <a:gd name="T14" fmla="*/ 1064 w 1172"/>
                <a:gd name="T15" fmla="*/ 837 h 1363"/>
                <a:gd name="T16" fmla="*/ 1121 w 1172"/>
                <a:gd name="T17" fmla="*/ 1068 h 1363"/>
                <a:gd name="T18" fmla="*/ 1172 w 1172"/>
                <a:gd name="T19" fmla="*/ 1326 h 1363"/>
                <a:gd name="T20" fmla="*/ 1167 w 1172"/>
                <a:gd name="T21" fmla="*/ 1350 h 1363"/>
                <a:gd name="T22" fmla="*/ 1148 w 1172"/>
                <a:gd name="T23" fmla="*/ 1363 h 1363"/>
                <a:gd name="T24" fmla="*/ 1130 w 1172"/>
                <a:gd name="T25" fmla="*/ 1362 h 1363"/>
                <a:gd name="T26" fmla="*/ 1114 w 1172"/>
                <a:gd name="T27" fmla="*/ 1347 h 1363"/>
                <a:gd name="T28" fmla="*/ 1087 w 1172"/>
                <a:gd name="T29" fmla="*/ 1211 h 1363"/>
                <a:gd name="T30" fmla="*/ 1037 w 1172"/>
                <a:gd name="T31" fmla="*/ 982 h 1363"/>
                <a:gd name="T32" fmla="*/ 984 w 1172"/>
                <a:gd name="T33" fmla="*/ 781 h 1363"/>
                <a:gd name="T34" fmla="*/ 929 w 1172"/>
                <a:gd name="T35" fmla="*/ 608 h 1363"/>
                <a:gd name="T36" fmla="*/ 874 w 1172"/>
                <a:gd name="T37" fmla="*/ 461 h 1363"/>
                <a:gd name="T38" fmla="*/ 817 w 1172"/>
                <a:gd name="T39" fmla="*/ 340 h 1363"/>
                <a:gd name="T40" fmla="*/ 761 w 1172"/>
                <a:gd name="T41" fmla="*/ 243 h 1363"/>
                <a:gd name="T42" fmla="*/ 707 w 1172"/>
                <a:gd name="T43" fmla="*/ 167 h 1363"/>
                <a:gd name="T44" fmla="*/ 652 w 1172"/>
                <a:gd name="T45" fmla="*/ 113 h 1363"/>
                <a:gd name="T46" fmla="*/ 600 w 1172"/>
                <a:gd name="T47" fmla="*/ 79 h 1363"/>
                <a:gd name="T48" fmla="*/ 551 w 1172"/>
                <a:gd name="T49" fmla="*/ 64 h 1363"/>
                <a:gd name="T50" fmla="*/ 506 w 1172"/>
                <a:gd name="T51" fmla="*/ 66 h 1363"/>
                <a:gd name="T52" fmla="*/ 460 w 1172"/>
                <a:gd name="T53" fmla="*/ 83 h 1363"/>
                <a:gd name="T54" fmla="*/ 413 w 1172"/>
                <a:gd name="T55" fmla="*/ 117 h 1363"/>
                <a:gd name="T56" fmla="*/ 366 w 1172"/>
                <a:gd name="T57" fmla="*/ 169 h 1363"/>
                <a:gd name="T58" fmla="*/ 319 w 1172"/>
                <a:gd name="T59" fmla="*/ 239 h 1363"/>
                <a:gd name="T60" fmla="*/ 273 w 1172"/>
                <a:gd name="T61" fmla="*/ 329 h 1363"/>
                <a:gd name="T62" fmla="*/ 229 w 1172"/>
                <a:gd name="T63" fmla="*/ 440 h 1363"/>
                <a:gd name="T64" fmla="*/ 187 w 1172"/>
                <a:gd name="T65" fmla="*/ 570 h 1363"/>
                <a:gd name="T66" fmla="*/ 150 w 1172"/>
                <a:gd name="T67" fmla="*/ 725 h 1363"/>
                <a:gd name="T68" fmla="*/ 115 w 1172"/>
                <a:gd name="T69" fmla="*/ 904 h 1363"/>
                <a:gd name="T70" fmla="*/ 86 w 1172"/>
                <a:gd name="T71" fmla="*/ 1106 h 1363"/>
                <a:gd name="T72" fmla="*/ 62 w 1172"/>
                <a:gd name="T73" fmla="*/ 1335 h 1363"/>
                <a:gd name="T74" fmla="*/ 52 w 1172"/>
                <a:gd name="T75" fmla="*/ 1356 h 1363"/>
                <a:gd name="T76" fmla="*/ 28 w 1172"/>
                <a:gd name="T77" fmla="*/ 1363 h 1363"/>
                <a:gd name="T78" fmla="*/ 8 w 1172"/>
                <a:gd name="T79" fmla="*/ 1352 h 1363"/>
                <a:gd name="T80" fmla="*/ 0 w 1172"/>
                <a:gd name="T81" fmla="*/ 1329 h 1363"/>
                <a:gd name="T82" fmla="*/ 25 w 1172"/>
                <a:gd name="T83" fmla="*/ 1096 h 1363"/>
                <a:gd name="T84" fmla="*/ 56 w 1172"/>
                <a:gd name="T85" fmla="*/ 882 h 1363"/>
                <a:gd name="T86" fmla="*/ 96 w 1172"/>
                <a:gd name="T87" fmla="*/ 688 h 1363"/>
                <a:gd name="T88" fmla="*/ 141 w 1172"/>
                <a:gd name="T89" fmla="*/ 516 h 1363"/>
                <a:gd name="T90" fmla="*/ 193 w 1172"/>
                <a:gd name="T91" fmla="*/ 367 h 1363"/>
                <a:gd name="T92" fmla="*/ 250 w 1172"/>
                <a:gd name="T93" fmla="*/ 240 h 1363"/>
                <a:gd name="T94" fmla="*/ 312 w 1172"/>
                <a:gd name="T95" fmla="*/ 140 h 1363"/>
                <a:gd name="T96" fmla="*/ 379 w 1172"/>
                <a:gd name="T97" fmla="*/ 66 h 1363"/>
                <a:gd name="T98" fmla="*/ 450 w 1172"/>
                <a:gd name="T99" fmla="*/ 19 h 1363"/>
                <a:gd name="T100" fmla="*/ 524 w 1172"/>
                <a:gd name="T101" fmla="*/ 0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72" h="1363">
                  <a:moveTo>
                    <a:pt x="524" y="0"/>
                  </a:moveTo>
                  <a:lnTo>
                    <a:pt x="565" y="2"/>
                  </a:lnTo>
                  <a:lnTo>
                    <a:pt x="604" y="13"/>
                  </a:lnTo>
                  <a:lnTo>
                    <a:pt x="644" y="31"/>
                  </a:lnTo>
                  <a:lnTo>
                    <a:pt x="683" y="57"/>
                  </a:lnTo>
                  <a:lnTo>
                    <a:pt x="722" y="91"/>
                  </a:lnTo>
                  <a:lnTo>
                    <a:pt x="759" y="133"/>
                  </a:lnTo>
                  <a:lnTo>
                    <a:pt x="796" y="183"/>
                  </a:lnTo>
                  <a:lnTo>
                    <a:pt x="832" y="239"/>
                  </a:lnTo>
                  <a:lnTo>
                    <a:pt x="869" y="303"/>
                  </a:lnTo>
                  <a:lnTo>
                    <a:pt x="903" y="375"/>
                  </a:lnTo>
                  <a:lnTo>
                    <a:pt x="938" y="454"/>
                  </a:lnTo>
                  <a:lnTo>
                    <a:pt x="971" y="539"/>
                  </a:lnTo>
                  <a:lnTo>
                    <a:pt x="1002" y="631"/>
                  </a:lnTo>
                  <a:lnTo>
                    <a:pt x="1034" y="731"/>
                  </a:lnTo>
                  <a:lnTo>
                    <a:pt x="1064" y="837"/>
                  </a:lnTo>
                  <a:lnTo>
                    <a:pt x="1093" y="949"/>
                  </a:lnTo>
                  <a:lnTo>
                    <a:pt x="1121" y="1068"/>
                  </a:lnTo>
                  <a:lnTo>
                    <a:pt x="1146" y="1194"/>
                  </a:lnTo>
                  <a:lnTo>
                    <a:pt x="1172" y="1326"/>
                  </a:lnTo>
                  <a:lnTo>
                    <a:pt x="1172" y="1339"/>
                  </a:lnTo>
                  <a:lnTo>
                    <a:pt x="1167" y="1350"/>
                  </a:lnTo>
                  <a:lnTo>
                    <a:pt x="1158" y="1358"/>
                  </a:lnTo>
                  <a:lnTo>
                    <a:pt x="1148" y="1363"/>
                  </a:lnTo>
                  <a:lnTo>
                    <a:pt x="1141" y="1363"/>
                  </a:lnTo>
                  <a:lnTo>
                    <a:pt x="1130" y="1362"/>
                  </a:lnTo>
                  <a:lnTo>
                    <a:pt x="1122" y="1356"/>
                  </a:lnTo>
                  <a:lnTo>
                    <a:pt x="1114" y="1347"/>
                  </a:lnTo>
                  <a:lnTo>
                    <a:pt x="1111" y="1338"/>
                  </a:lnTo>
                  <a:lnTo>
                    <a:pt x="1087" y="1211"/>
                  </a:lnTo>
                  <a:lnTo>
                    <a:pt x="1063" y="1093"/>
                  </a:lnTo>
                  <a:lnTo>
                    <a:pt x="1037" y="982"/>
                  </a:lnTo>
                  <a:lnTo>
                    <a:pt x="1011" y="878"/>
                  </a:lnTo>
                  <a:lnTo>
                    <a:pt x="984" y="781"/>
                  </a:lnTo>
                  <a:lnTo>
                    <a:pt x="957" y="692"/>
                  </a:lnTo>
                  <a:lnTo>
                    <a:pt x="929" y="608"/>
                  </a:lnTo>
                  <a:lnTo>
                    <a:pt x="902" y="531"/>
                  </a:lnTo>
                  <a:lnTo>
                    <a:pt x="874" y="461"/>
                  </a:lnTo>
                  <a:lnTo>
                    <a:pt x="846" y="397"/>
                  </a:lnTo>
                  <a:lnTo>
                    <a:pt x="817" y="340"/>
                  </a:lnTo>
                  <a:lnTo>
                    <a:pt x="789" y="288"/>
                  </a:lnTo>
                  <a:lnTo>
                    <a:pt x="761" y="243"/>
                  </a:lnTo>
                  <a:lnTo>
                    <a:pt x="733" y="202"/>
                  </a:lnTo>
                  <a:lnTo>
                    <a:pt x="707" y="167"/>
                  </a:lnTo>
                  <a:lnTo>
                    <a:pt x="679" y="138"/>
                  </a:lnTo>
                  <a:lnTo>
                    <a:pt x="652" y="113"/>
                  </a:lnTo>
                  <a:lnTo>
                    <a:pt x="626" y="94"/>
                  </a:lnTo>
                  <a:lnTo>
                    <a:pt x="600" y="79"/>
                  </a:lnTo>
                  <a:lnTo>
                    <a:pt x="575" y="69"/>
                  </a:lnTo>
                  <a:lnTo>
                    <a:pt x="551" y="64"/>
                  </a:lnTo>
                  <a:lnTo>
                    <a:pt x="527" y="63"/>
                  </a:lnTo>
                  <a:lnTo>
                    <a:pt x="506" y="66"/>
                  </a:lnTo>
                  <a:lnTo>
                    <a:pt x="483" y="73"/>
                  </a:lnTo>
                  <a:lnTo>
                    <a:pt x="460" y="83"/>
                  </a:lnTo>
                  <a:lnTo>
                    <a:pt x="437" y="99"/>
                  </a:lnTo>
                  <a:lnTo>
                    <a:pt x="413" y="117"/>
                  </a:lnTo>
                  <a:lnTo>
                    <a:pt x="389" y="141"/>
                  </a:lnTo>
                  <a:lnTo>
                    <a:pt x="366" y="169"/>
                  </a:lnTo>
                  <a:lnTo>
                    <a:pt x="343" y="201"/>
                  </a:lnTo>
                  <a:lnTo>
                    <a:pt x="319" y="239"/>
                  </a:lnTo>
                  <a:lnTo>
                    <a:pt x="296" y="281"/>
                  </a:lnTo>
                  <a:lnTo>
                    <a:pt x="273" y="329"/>
                  </a:lnTo>
                  <a:lnTo>
                    <a:pt x="251" y="381"/>
                  </a:lnTo>
                  <a:lnTo>
                    <a:pt x="229" y="440"/>
                  </a:lnTo>
                  <a:lnTo>
                    <a:pt x="208" y="502"/>
                  </a:lnTo>
                  <a:lnTo>
                    <a:pt x="187" y="570"/>
                  </a:lnTo>
                  <a:lnTo>
                    <a:pt x="168" y="645"/>
                  </a:lnTo>
                  <a:lnTo>
                    <a:pt x="150" y="725"/>
                  </a:lnTo>
                  <a:lnTo>
                    <a:pt x="131" y="812"/>
                  </a:lnTo>
                  <a:lnTo>
                    <a:pt x="115" y="904"/>
                  </a:lnTo>
                  <a:lnTo>
                    <a:pt x="100" y="1001"/>
                  </a:lnTo>
                  <a:lnTo>
                    <a:pt x="86" y="1106"/>
                  </a:lnTo>
                  <a:lnTo>
                    <a:pt x="73" y="1217"/>
                  </a:lnTo>
                  <a:lnTo>
                    <a:pt x="62" y="1335"/>
                  </a:lnTo>
                  <a:lnTo>
                    <a:pt x="58" y="1346"/>
                  </a:lnTo>
                  <a:lnTo>
                    <a:pt x="52" y="1356"/>
                  </a:lnTo>
                  <a:lnTo>
                    <a:pt x="41" y="1362"/>
                  </a:lnTo>
                  <a:lnTo>
                    <a:pt x="28" y="1363"/>
                  </a:lnTo>
                  <a:lnTo>
                    <a:pt x="16" y="1359"/>
                  </a:lnTo>
                  <a:lnTo>
                    <a:pt x="8" y="1352"/>
                  </a:lnTo>
                  <a:lnTo>
                    <a:pt x="1" y="1341"/>
                  </a:lnTo>
                  <a:lnTo>
                    <a:pt x="0" y="1329"/>
                  </a:lnTo>
                  <a:lnTo>
                    <a:pt x="11" y="1210"/>
                  </a:lnTo>
                  <a:lnTo>
                    <a:pt x="25" y="1096"/>
                  </a:lnTo>
                  <a:lnTo>
                    <a:pt x="40" y="986"/>
                  </a:lnTo>
                  <a:lnTo>
                    <a:pt x="56" y="882"/>
                  </a:lnTo>
                  <a:lnTo>
                    <a:pt x="75" y="783"/>
                  </a:lnTo>
                  <a:lnTo>
                    <a:pt x="96" y="688"/>
                  </a:lnTo>
                  <a:lnTo>
                    <a:pt x="117" y="600"/>
                  </a:lnTo>
                  <a:lnTo>
                    <a:pt x="141" y="516"/>
                  </a:lnTo>
                  <a:lnTo>
                    <a:pt x="166" y="438"/>
                  </a:lnTo>
                  <a:lnTo>
                    <a:pt x="193" y="367"/>
                  </a:lnTo>
                  <a:lnTo>
                    <a:pt x="221" y="301"/>
                  </a:lnTo>
                  <a:lnTo>
                    <a:pt x="250" y="240"/>
                  </a:lnTo>
                  <a:lnTo>
                    <a:pt x="280" y="187"/>
                  </a:lnTo>
                  <a:lnTo>
                    <a:pt x="312" y="140"/>
                  </a:lnTo>
                  <a:lnTo>
                    <a:pt x="344" y="100"/>
                  </a:lnTo>
                  <a:lnTo>
                    <a:pt x="379" y="66"/>
                  </a:lnTo>
                  <a:lnTo>
                    <a:pt x="413" y="39"/>
                  </a:lnTo>
                  <a:lnTo>
                    <a:pt x="450" y="19"/>
                  </a:lnTo>
                  <a:lnTo>
                    <a:pt x="486" y="6"/>
                  </a:lnTo>
                  <a:lnTo>
                    <a:pt x="5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19" tIns="45709" rIns="91419" bIns="45709" numCol="1" anchor="t" anchorCtr="0" compatLnSpc="1">
              <a:prstTxWarp prst="textNoShape">
                <a:avLst/>
              </a:prstTxWarp>
            </a:bodyPr>
            <a:lstStyle/>
            <a:p>
              <a:pPr defTabSz="914217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8601003B-BF06-486D-9F46-7A89679EA7A1}"/>
              </a:ext>
            </a:extLst>
          </p:cNvPr>
          <p:cNvSpPr txBox="1"/>
          <p:nvPr/>
        </p:nvSpPr>
        <p:spPr>
          <a:xfrm>
            <a:off x="5144194" y="5555425"/>
            <a:ext cx="72776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Product</a:t>
            </a:r>
          </a:p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Stockpile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78C16C0-964A-4599-B411-03BD21170BC9}"/>
              </a:ext>
            </a:extLst>
          </p:cNvPr>
          <p:cNvCxnSpPr/>
          <p:nvPr/>
        </p:nvCxnSpPr>
        <p:spPr>
          <a:xfrm>
            <a:off x="4945933" y="4902171"/>
            <a:ext cx="241390" cy="387063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16DAAA8-2D2E-4214-BE16-6EEE0E95CE1E}"/>
              </a:ext>
            </a:extLst>
          </p:cNvPr>
          <p:cNvCxnSpPr/>
          <p:nvPr/>
        </p:nvCxnSpPr>
        <p:spPr>
          <a:xfrm flipV="1">
            <a:off x="4945933" y="5284936"/>
            <a:ext cx="241390" cy="387063"/>
          </a:xfrm>
          <a:prstGeom prst="line">
            <a:avLst/>
          </a:prstGeom>
          <a:ln w="63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1C17518-F42D-4B04-BC0F-CE33BB8BA796}"/>
              </a:ext>
            </a:extLst>
          </p:cNvPr>
          <p:cNvSpPr txBox="1">
            <a:spLocks noChangeAspect="1"/>
          </p:cNvSpPr>
          <p:nvPr/>
        </p:nvSpPr>
        <p:spPr>
          <a:xfrm>
            <a:off x="3674723" y="2021092"/>
            <a:ext cx="626774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Online</a:t>
            </a:r>
          </a:p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Daily</a:t>
            </a:r>
          </a:p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Weekly</a:t>
            </a:r>
          </a:p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Monthly</a:t>
            </a:r>
          </a:p>
        </p:txBody>
      </p:sp>
      <p:sp>
        <p:nvSpPr>
          <p:cNvPr id="57" name="Trapezoid 56">
            <a:extLst>
              <a:ext uri="{FF2B5EF4-FFF2-40B4-BE49-F238E27FC236}">
                <a16:creationId xmlns:a16="http://schemas.microsoft.com/office/drawing/2014/main" id="{134E1EB6-C716-495C-B7DD-FA193EC912D3}"/>
              </a:ext>
            </a:extLst>
          </p:cNvPr>
          <p:cNvSpPr/>
          <p:nvPr/>
        </p:nvSpPr>
        <p:spPr>
          <a:xfrm>
            <a:off x="1570669" y="4106483"/>
            <a:ext cx="4153198" cy="297303"/>
          </a:xfrm>
          <a:prstGeom prst="trapezoid">
            <a:avLst>
              <a:gd name="adj" fmla="val 35503"/>
            </a:avLst>
          </a:prstGeom>
          <a:noFill/>
          <a:ln w="19050">
            <a:solidFill>
              <a:srgbClr val="B5C1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B7456B4-B653-4E4C-AD25-4B55F50A31D3}"/>
              </a:ext>
            </a:extLst>
          </p:cNvPr>
          <p:cNvSpPr txBox="1">
            <a:spLocks noChangeAspect="1"/>
          </p:cNvSpPr>
          <p:nvPr/>
        </p:nvSpPr>
        <p:spPr>
          <a:xfrm>
            <a:off x="204716" y="4111349"/>
            <a:ext cx="134171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Integration Layer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FDA1E81-2111-4328-A957-02A66CEF4E8A}"/>
              </a:ext>
            </a:extLst>
          </p:cNvPr>
          <p:cNvSpPr txBox="1">
            <a:spLocks noChangeAspect="1"/>
          </p:cNvSpPr>
          <p:nvPr/>
        </p:nvSpPr>
        <p:spPr>
          <a:xfrm>
            <a:off x="2067216" y="3416940"/>
            <a:ext cx="85600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Production</a:t>
            </a:r>
          </a:p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Order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7A63A53-8793-4B21-AF4D-695E2F001834}"/>
              </a:ext>
            </a:extLst>
          </p:cNvPr>
          <p:cNvSpPr txBox="1">
            <a:spLocks noChangeAspect="1"/>
          </p:cNvSpPr>
          <p:nvPr/>
        </p:nvSpPr>
        <p:spPr>
          <a:xfrm>
            <a:off x="3039467" y="3439382"/>
            <a:ext cx="586700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Order</a:t>
            </a:r>
          </a:p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confirm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0097515-27A1-459D-8D18-29C571B95691}"/>
              </a:ext>
            </a:extLst>
          </p:cNvPr>
          <p:cNvSpPr txBox="1">
            <a:spLocks noChangeAspect="1"/>
          </p:cNvSpPr>
          <p:nvPr/>
        </p:nvSpPr>
        <p:spPr>
          <a:xfrm>
            <a:off x="3930139" y="3455807"/>
            <a:ext cx="34945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SFP</a:t>
            </a:r>
          </a:p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FG</a:t>
            </a:r>
          </a:p>
        </p:txBody>
      </p:sp>
      <p:sp>
        <p:nvSpPr>
          <p:cNvPr id="62" name="Arrow: Up 61">
            <a:extLst>
              <a:ext uri="{FF2B5EF4-FFF2-40B4-BE49-F238E27FC236}">
                <a16:creationId xmlns:a16="http://schemas.microsoft.com/office/drawing/2014/main" id="{840F68B5-0577-4B52-8527-8002F700CD04}"/>
              </a:ext>
            </a:extLst>
          </p:cNvPr>
          <p:cNvSpPr/>
          <p:nvPr/>
        </p:nvSpPr>
        <p:spPr>
          <a:xfrm>
            <a:off x="2067030" y="3918133"/>
            <a:ext cx="303385" cy="69365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Arrow: Up 62">
            <a:extLst>
              <a:ext uri="{FF2B5EF4-FFF2-40B4-BE49-F238E27FC236}">
                <a16:creationId xmlns:a16="http://schemas.microsoft.com/office/drawing/2014/main" id="{0CAF15AC-8110-4775-BC6C-3C719558C285}"/>
              </a:ext>
            </a:extLst>
          </p:cNvPr>
          <p:cNvSpPr/>
          <p:nvPr/>
        </p:nvSpPr>
        <p:spPr>
          <a:xfrm>
            <a:off x="3493235" y="3923638"/>
            <a:ext cx="303385" cy="69365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Arrow: Up 63">
            <a:extLst>
              <a:ext uri="{FF2B5EF4-FFF2-40B4-BE49-F238E27FC236}">
                <a16:creationId xmlns:a16="http://schemas.microsoft.com/office/drawing/2014/main" id="{516AB464-8598-448F-B791-461E2188A818}"/>
              </a:ext>
            </a:extLst>
          </p:cNvPr>
          <p:cNvSpPr/>
          <p:nvPr/>
        </p:nvSpPr>
        <p:spPr>
          <a:xfrm>
            <a:off x="4785559" y="3955103"/>
            <a:ext cx="303385" cy="69365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2898D7A-E4D5-4EF9-98BD-09D37E4ECD01}"/>
              </a:ext>
            </a:extLst>
          </p:cNvPr>
          <p:cNvSpPr txBox="1">
            <a:spLocks noChangeAspect="1"/>
          </p:cNvSpPr>
          <p:nvPr/>
        </p:nvSpPr>
        <p:spPr>
          <a:xfrm>
            <a:off x="4466887" y="3412987"/>
            <a:ext cx="78547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Outbound</a:t>
            </a:r>
          </a:p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Delivery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5FC3450-EF07-421F-B319-788578E53DD0}"/>
              </a:ext>
            </a:extLst>
          </p:cNvPr>
          <p:cNvSpPr txBox="1"/>
          <p:nvPr/>
        </p:nvSpPr>
        <p:spPr>
          <a:xfrm>
            <a:off x="1647851" y="1378199"/>
            <a:ext cx="432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update of mining operations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3153537-4512-450D-9E61-D1A77E2203FB}"/>
              </a:ext>
            </a:extLst>
          </p:cNvPr>
          <p:cNvGrpSpPr/>
          <p:nvPr/>
        </p:nvGrpSpPr>
        <p:grpSpPr>
          <a:xfrm>
            <a:off x="8675574" y="3385944"/>
            <a:ext cx="1387184" cy="1519049"/>
            <a:chOff x="8572500" y="3334260"/>
            <a:chExt cx="1387184" cy="1519049"/>
          </a:xfrm>
        </p:grpSpPr>
        <p:sp>
          <p:nvSpPr>
            <p:cNvPr id="67" name="Callout: Quad Arrow 66">
              <a:extLst>
                <a:ext uri="{FF2B5EF4-FFF2-40B4-BE49-F238E27FC236}">
                  <a16:creationId xmlns:a16="http://schemas.microsoft.com/office/drawing/2014/main" id="{B72A9B2C-91C6-4FD4-ABC5-47BA9FC0C4DF}"/>
                </a:ext>
              </a:extLst>
            </p:cNvPr>
            <p:cNvSpPr/>
            <p:nvPr/>
          </p:nvSpPr>
          <p:spPr>
            <a:xfrm>
              <a:off x="8572500" y="3334260"/>
              <a:ext cx="1387184" cy="1519049"/>
            </a:xfrm>
            <a:prstGeom prst="quadArrow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5ED4C2DB-57F4-4CC9-8FBA-9174E2B20F4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900359" y="3844508"/>
              <a:ext cx="747000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ysClr val="windowText" lastClr="000000"/>
                  </a:solidFill>
                  <a:latin typeface="Arial" charset="0"/>
                  <a:cs typeface="Arial" charset="0"/>
                </a:rPr>
                <a:t>Product</a:t>
              </a:r>
            </a:p>
            <a:p>
              <a:pPr algn="ctr" defTabSz="914217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ysClr val="windowText" lastClr="000000"/>
                  </a:solidFill>
                  <a:latin typeface="Arial" charset="0"/>
                  <a:cs typeface="Arial" charset="0"/>
                </a:rPr>
                <a:t>Definition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4A6F13DA-EF2B-49CE-BE35-00B040F3ABD8}"/>
              </a:ext>
            </a:extLst>
          </p:cNvPr>
          <p:cNvSpPr txBox="1">
            <a:spLocks noChangeAspect="1"/>
          </p:cNvSpPr>
          <p:nvPr/>
        </p:nvSpPr>
        <p:spPr>
          <a:xfrm>
            <a:off x="9058901" y="2870157"/>
            <a:ext cx="617156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Product</a:t>
            </a:r>
          </a:p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Costing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E375DDD-6915-4A9E-A2CC-6371BE5AABA4}"/>
              </a:ext>
            </a:extLst>
          </p:cNvPr>
          <p:cNvSpPr txBox="1">
            <a:spLocks noChangeAspect="1"/>
          </p:cNvSpPr>
          <p:nvPr/>
        </p:nvSpPr>
        <p:spPr>
          <a:xfrm>
            <a:off x="9900712" y="3356869"/>
            <a:ext cx="85600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Production</a:t>
            </a:r>
          </a:p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Planning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00C3048-DFDD-4B2C-BDE4-C7AC74018B32}"/>
              </a:ext>
            </a:extLst>
          </p:cNvPr>
          <p:cNvSpPr txBox="1">
            <a:spLocks noChangeAspect="1"/>
          </p:cNvSpPr>
          <p:nvPr/>
        </p:nvSpPr>
        <p:spPr>
          <a:xfrm>
            <a:off x="10287543" y="3933504"/>
            <a:ext cx="88646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Production</a:t>
            </a:r>
          </a:p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Scheduling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403594C-D68F-4837-AD7B-B9CEFCF51FDB}"/>
              </a:ext>
            </a:extLst>
          </p:cNvPr>
          <p:cNvSpPr txBox="1">
            <a:spLocks noChangeAspect="1"/>
          </p:cNvSpPr>
          <p:nvPr/>
        </p:nvSpPr>
        <p:spPr>
          <a:xfrm>
            <a:off x="9951115" y="4475873"/>
            <a:ext cx="88646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Production</a:t>
            </a:r>
          </a:p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Execution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AE797D5-187E-4DE7-9402-338615536053}"/>
              </a:ext>
            </a:extLst>
          </p:cNvPr>
          <p:cNvSpPr txBox="1">
            <a:spLocks noChangeAspect="1"/>
          </p:cNvSpPr>
          <p:nvPr/>
        </p:nvSpPr>
        <p:spPr>
          <a:xfrm>
            <a:off x="8933702" y="5173336"/>
            <a:ext cx="886461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Production</a:t>
            </a:r>
          </a:p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Quality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EACE917-60EA-4166-818E-2CEDE1D07C53}"/>
              </a:ext>
            </a:extLst>
          </p:cNvPr>
          <p:cNvSpPr txBox="1">
            <a:spLocks noChangeAspect="1"/>
          </p:cNvSpPr>
          <p:nvPr/>
        </p:nvSpPr>
        <p:spPr>
          <a:xfrm>
            <a:off x="7710214" y="3303482"/>
            <a:ext cx="1064394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Sales Order</a:t>
            </a:r>
          </a:p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Configuration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4951B21-6A2D-40D3-BBF5-6868AE0C7B9A}"/>
              </a:ext>
            </a:extLst>
          </p:cNvPr>
          <p:cNvSpPr txBox="1">
            <a:spLocks noChangeAspect="1"/>
          </p:cNvSpPr>
          <p:nvPr/>
        </p:nvSpPr>
        <p:spPr>
          <a:xfrm>
            <a:off x="7608035" y="3955103"/>
            <a:ext cx="73577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Inventory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F0B55D8-AF9D-4817-BA73-0EC53602CDF1}"/>
              </a:ext>
            </a:extLst>
          </p:cNvPr>
          <p:cNvSpPr txBox="1">
            <a:spLocks noChangeAspect="1"/>
          </p:cNvSpPr>
          <p:nvPr/>
        </p:nvSpPr>
        <p:spPr>
          <a:xfrm>
            <a:off x="8030893" y="4478230"/>
            <a:ext cx="668453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Sales</a:t>
            </a:r>
          </a:p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FFFFFF"/>
                </a:solidFill>
                <a:latin typeface="Arial" charset="0"/>
                <a:cs typeface="Arial" charset="0"/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193389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E50DF4-794D-D346-90CF-4330E084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Industry 4.0 – Integration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BPC + S&amp;OP</a:t>
            </a:r>
            <a:endParaRPr lang="ru-RU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43C64E-6634-40C0-9B82-5730803CC837}"/>
              </a:ext>
            </a:extLst>
          </p:cNvPr>
          <p:cNvGrpSpPr/>
          <p:nvPr/>
        </p:nvGrpSpPr>
        <p:grpSpPr>
          <a:xfrm>
            <a:off x="7104299" y="2493978"/>
            <a:ext cx="1538711" cy="1138223"/>
            <a:chOff x="6897686" y="153989"/>
            <a:chExt cx="1216025" cy="947736"/>
          </a:xfrm>
          <a:solidFill>
            <a:schemeClr val="bg1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8397095-54BB-43C8-AF44-24B4A62F03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501" y="153989"/>
              <a:ext cx="946150" cy="611189"/>
            </a:xfrm>
            <a:custGeom>
              <a:avLst/>
              <a:gdLst>
                <a:gd name="T0" fmla="*/ 22 w 596"/>
                <a:gd name="T1" fmla="*/ 24 h 385"/>
                <a:gd name="T2" fmla="*/ 134 w 596"/>
                <a:gd name="T3" fmla="*/ 24 h 385"/>
                <a:gd name="T4" fmla="*/ 134 w 596"/>
                <a:gd name="T5" fmla="*/ 147 h 385"/>
                <a:gd name="T6" fmla="*/ 83 w 596"/>
                <a:gd name="T7" fmla="*/ 147 h 385"/>
                <a:gd name="T8" fmla="*/ 105 w 596"/>
                <a:gd name="T9" fmla="*/ 169 h 385"/>
                <a:gd name="T10" fmla="*/ 134 w 596"/>
                <a:gd name="T11" fmla="*/ 169 h 385"/>
                <a:gd name="T12" fmla="*/ 134 w 596"/>
                <a:gd name="T13" fmla="*/ 196 h 385"/>
                <a:gd name="T14" fmla="*/ 156 w 596"/>
                <a:gd name="T15" fmla="*/ 218 h 385"/>
                <a:gd name="T16" fmla="*/ 156 w 596"/>
                <a:gd name="T17" fmla="*/ 169 h 385"/>
                <a:gd name="T18" fmla="*/ 279 w 596"/>
                <a:gd name="T19" fmla="*/ 169 h 385"/>
                <a:gd name="T20" fmla="*/ 279 w 596"/>
                <a:gd name="T21" fmla="*/ 189 h 385"/>
                <a:gd name="T22" fmla="*/ 323 w 596"/>
                <a:gd name="T23" fmla="*/ 147 h 385"/>
                <a:gd name="T24" fmla="*/ 301 w 596"/>
                <a:gd name="T25" fmla="*/ 147 h 385"/>
                <a:gd name="T26" fmla="*/ 301 w 596"/>
                <a:gd name="T27" fmla="*/ 24 h 385"/>
                <a:gd name="T28" fmla="*/ 427 w 596"/>
                <a:gd name="T29" fmla="*/ 24 h 385"/>
                <a:gd name="T30" fmla="*/ 427 w 596"/>
                <a:gd name="T31" fmla="*/ 147 h 385"/>
                <a:gd name="T32" fmla="*/ 359 w 596"/>
                <a:gd name="T33" fmla="*/ 147 h 385"/>
                <a:gd name="T34" fmla="*/ 381 w 596"/>
                <a:gd name="T35" fmla="*/ 169 h 385"/>
                <a:gd name="T36" fmla="*/ 427 w 596"/>
                <a:gd name="T37" fmla="*/ 169 h 385"/>
                <a:gd name="T38" fmla="*/ 427 w 596"/>
                <a:gd name="T39" fmla="*/ 216 h 385"/>
                <a:gd name="T40" fmla="*/ 449 w 596"/>
                <a:gd name="T41" fmla="*/ 238 h 385"/>
                <a:gd name="T42" fmla="*/ 449 w 596"/>
                <a:gd name="T43" fmla="*/ 169 h 385"/>
                <a:gd name="T44" fmla="*/ 572 w 596"/>
                <a:gd name="T45" fmla="*/ 169 h 385"/>
                <a:gd name="T46" fmla="*/ 572 w 596"/>
                <a:gd name="T47" fmla="*/ 295 h 385"/>
                <a:gd name="T48" fmla="*/ 504 w 596"/>
                <a:gd name="T49" fmla="*/ 295 h 385"/>
                <a:gd name="T50" fmla="*/ 528 w 596"/>
                <a:gd name="T51" fmla="*/ 317 h 385"/>
                <a:gd name="T52" fmla="*/ 572 w 596"/>
                <a:gd name="T53" fmla="*/ 317 h 385"/>
                <a:gd name="T54" fmla="*/ 572 w 596"/>
                <a:gd name="T55" fmla="*/ 363 h 385"/>
                <a:gd name="T56" fmla="*/ 596 w 596"/>
                <a:gd name="T57" fmla="*/ 385 h 385"/>
                <a:gd name="T58" fmla="*/ 596 w 596"/>
                <a:gd name="T59" fmla="*/ 363 h 385"/>
                <a:gd name="T60" fmla="*/ 596 w 596"/>
                <a:gd name="T61" fmla="*/ 0 h 385"/>
                <a:gd name="T62" fmla="*/ 0 w 596"/>
                <a:gd name="T63" fmla="*/ 0 h 385"/>
                <a:gd name="T64" fmla="*/ 0 w 596"/>
                <a:gd name="T65" fmla="*/ 64 h 385"/>
                <a:gd name="T66" fmla="*/ 22 w 596"/>
                <a:gd name="T67" fmla="*/ 86 h 385"/>
                <a:gd name="T68" fmla="*/ 22 w 596"/>
                <a:gd name="T69" fmla="*/ 24 h 385"/>
                <a:gd name="T70" fmla="*/ 449 w 596"/>
                <a:gd name="T71" fmla="*/ 24 h 385"/>
                <a:gd name="T72" fmla="*/ 572 w 596"/>
                <a:gd name="T73" fmla="*/ 24 h 385"/>
                <a:gd name="T74" fmla="*/ 572 w 596"/>
                <a:gd name="T75" fmla="*/ 147 h 385"/>
                <a:gd name="T76" fmla="*/ 449 w 596"/>
                <a:gd name="T77" fmla="*/ 147 h 385"/>
                <a:gd name="T78" fmla="*/ 449 w 596"/>
                <a:gd name="T79" fmla="*/ 24 h 385"/>
                <a:gd name="T80" fmla="*/ 156 w 596"/>
                <a:gd name="T81" fmla="*/ 24 h 385"/>
                <a:gd name="T82" fmla="*/ 279 w 596"/>
                <a:gd name="T83" fmla="*/ 24 h 385"/>
                <a:gd name="T84" fmla="*/ 279 w 596"/>
                <a:gd name="T85" fmla="*/ 147 h 385"/>
                <a:gd name="T86" fmla="*/ 156 w 596"/>
                <a:gd name="T87" fmla="*/ 147 h 385"/>
                <a:gd name="T88" fmla="*/ 156 w 596"/>
                <a:gd name="T89" fmla="*/ 24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96" h="385">
                  <a:moveTo>
                    <a:pt x="22" y="24"/>
                  </a:moveTo>
                  <a:lnTo>
                    <a:pt x="134" y="24"/>
                  </a:lnTo>
                  <a:lnTo>
                    <a:pt x="134" y="147"/>
                  </a:lnTo>
                  <a:lnTo>
                    <a:pt x="83" y="147"/>
                  </a:lnTo>
                  <a:lnTo>
                    <a:pt x="105" y="169"/>
                  </a:lnTo>
                  <a:lnTo>
                    <a:pt x="134" y="169"/>
                  </a:lnTo>
                  <a:lnTo>
                    <a:pt x="134" y="196"/>
                  </a:lnTo>
                  <a:lnTo>
                    <a:pt x="156" y="218"/>
                  </a:lnTo>
                  <a:lnTo>
                    <a:pt x="156" y="169"/>
                  </a:lnTo>
                  <a:lnTo>
                    <a:pt x="279" y="169"/>
                  </a:lnTo>
                  <a:lnTo>
                    <a:pt x="279" y="189"/>
                  </a:lnTo>
                  <a:lnTo>
                    <a:pt x="323" y="147"/>
                  </a:lnTo>
                  <a:lnTo>
                    <a:pt x="301" y="147"/>
                  </a:lnTo>
                  <a:lnTo>
                    <a:pt x="301" y="24"/>
                  </a:lnTo>
                  <a:lnTo>
                    <a:pt x="427" y="24"/>
                  </a:lnTo>
                  <a:lnTo>
                    <a:pt x="427" y="147"/>
                  </a:lnTo>
                  <a:lnTo>
                    <a:pt x="359" y="147"/>
                  </a:lnTo>
                  <a:lnTo>
                    <a:pt x="381" y="169"/>
                  </a:lnTo>
                  <a:lnTo>
                    <a:pt x="427" y="169"/>
                  </a:lnTo>
                  <a:lnTo>
                    <a:pt x="427" y="216"/>
                  </a:lnTo>
                  <a:lnTo>
                    <a:pt x="449" y="238"/>
                  </a:lnTo>
                  <a:lnTo>
                    <a:pt x="449" y="169"/>
                  </a:lnTo>
                  <a:lnTo>
                    <a:pt x="572" y="169"/>
                  </a:lnTo>
                  <a:lnTo>
                    <a:pt x="572" y="295"/>
                  </a:lnTo>
                  <a:lnTo>
                    <a:pt x="504" y="295"/>
                  </a:lnTo>
                  <a:lnTo>
                    <a:pt x="528" y="317"/>
                  </a:lnTo>
                  <a:lnTo>
                    <a:pt x="572" y="317"/>
                  </a:lnTo>
                  <a:lnTo>
                    <a:pt x="572" y="363"/>
                  </a:lnTo>
                  <a:lnTo>
                    <a:pt x="596" y="385"/>
                  </a:lnTo>
                  <a:lnTo>
                    <a:pt x="596" y="363"/>
                  </a:lnTo>
                  <a:lnTo>
                    <a:pt x="596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22" y="86"/>
                  </a:lnTo>
                  <a:lnTo>
                    <a:pt x="22" y="24"/>
                  </a:lnTo>
                  <a:close/>
                  <a:moveTo>
                    <a:pt x="449" y="24"/>
                  </a:moveTo>
                  <a:lnTo>
                    <a:pt x="572" y="24"/>
                  </a:lnTo>
                  <a:lnTo>
                    <a:pt x="572" y="147"/>
                  </a:lnTo>
                  <a:lnTo>
                    <a:pt x="449" y="147"/>
                  </a:lnTo>
                  <a:lnTo>
                    <a:pt x="449" y="24"/>
                  </a:lnTo>
                  <a:close/>
                  <a:moveTo>
                    <a:pt x="156" y="24"/>
                  </a:moveTo>
                  <a:lnTo>
                    <a:pt x="279" y="24"/>
                  </a:lnTo>
                  <a:lnTo>
                    <a:pt x="279" y="147"/>
                  </a:lnTo>
                  <a:lnTo>
                    <a:pt x="156" y="147"/>
                  </a:lnTo>
                  <a:lnTo>
                    <a:pt x="156" y="2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C14C3E7-CDA4-474D-9972-F527F5484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913" y="619126"/>
              <a:ext cx="73025" cy="38100"/>
            </a:xfrm>
            <a:custGeom>
              <a:avLst/>
              <a:gdLst>
                <a:gd name="T0" fmla="*/ 10 w 21"/>
                <a:gd name="T1" fmla="*/ 0 h 11"/>
                <a:gd name="T2" fmla="*/ 0 w 21"/>
                <a:gd name="T3" fmla="*/ 10 h 11"/>
                <a:gd name="T4" fmla="*/ 1 w 21"/>
                <a:gd name="T5" fmla="*/ 11 h 11"/>
                <a:gd name="T6" fmla="*/ 21 w 21"/>
                <a:gd name="T7" fmla="*/ 11 h 11"/>
                <a:gd name="T8" fmla="*/ 10 w 2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1">
                  <a:moveTo>
                    <a:pt x="1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6114FA2F-691B-47D2-8C78-01393FEC6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7686" y="230189"/>
              <a:ext cx="1216025" cy="784225"/>
            </a:xfrm>
            <a:custGeom>
              <a:avLst/>
              <a:gdLst>
                <a:gd name="T0" fmla="*/ 691 w 766"/>
                <a:gd name="T1" fmla="*/ 368 h 494"/>
                <a:gd name="T2" fmla="*/ 667 w 766"/>
                <a:gd name="T3" fmla="*/ 346 h 494"/>
                <a:gd name="T4" fmla="*/ 638 w 766"/>
                <a:gd name="T5" fmla="*/ 315 h 494"/>
                <a:gd name="T6" fmla="*/ 590 w 766"/>
                <a:gd name="T7" fmla="*/ 269 h 494"/>
                <a:gd name="T8" fmla="*/ 568 w 766"/>
                <a:gd name="T9" fmla="*/ 247 h 494"/>
                <a:gd name="T10" fmla="*/ 436 w 766"/>
                <a:gd name="T11" fmla="*/ 113 h 494"/>
                <a:gd name="T12" fmla="*/ 374 w 766"/>
                <a:gd name="T13" fmla="*/ 174 h 494"/>
                <a:gd name="T14" fmla="*/ 324 w 766"/>
                <a:gd name="T15" fmla="*/ 225 h 494"/>
                <a:gd name="T16" fmla="*/ 306 w 766"/>
                <a:gd name="T17" fmla="*/ 243 h 494"/>
                <a:gd name="T18" fmla="*/ 304 w 766"/>
                <a:gd name="T19" fmla="*/ 247 h 494"/>
                <a:gd name="T20" fmla="*/ 297 w 766"/>
                <a:gd name="T21" fmla="*/ 251 h 494"/>
                <a:gd name="T22" fmla="*/ 293 w 766"/>
                <a:gd name="T23" fmla="*/ 247 h 494"/>
                <a:gd name="T24" fmla="*/ 291 w 766"/>
                <a:gd name="T25" fmla="*/ 243 h 494"/>
                <a:gd name="T26" fmla="*/ 251 w 766"/>
                <a:gd name="T27" fmla="*/ 203 h 494"/>
                <a:gd name="T28" fmla="*/ 251 w 766"/>
                <a:gd name="T29" fmla="*/ 203 h 494"/>
                <a:gd name="T30" fmla="*/ 229 w 766"/>
                <a:gd name="T31" fmla="*/ 181 h 494"/>
                <a:gd name="T32" fmla="*/ 170 w 766"/>
                <a:gd name="T33" fmla="*/ 121 h 494"/>
                <a:gd name="T34" fmla="*/ 148 w 766"/>
                <a:gd name="T35" fmla="*/ 99 h 494"/>
                <a:gd name="T36" fmla="*/ 117 w 766"/>
                <a:gd name="T37" fmla="*/ 69 h 494"/>
                <a:gd name="T38" fmla="*/ 95 w 766"/>
                <a:gd name="T39" fmla="*/ 47 h 494"/>
                <a:gd name="T40" fmla="*/ 48 w 766"/>
                <a:gd name="T41" fmla="*/ 0 h 494"/>
                <a:gd name="T42" fmla="*/ 0 w 766"/>
                <a:gd name="T43" fmla="*/ 51 h 494"/>
                <a:gd name="T44" fmla="*/ 95 w 766"/>
                <a:gd name="T45" fmla="*/ 146 h 494"/>
                <a:gd name="T46" fmla="*/ 117 w 766"/>
                <a:gd name="T47" fmla="*/ 168 h 494"/>
                <a:gd name="T48" fmla="*/ 139 w 766"/>
                <a:gd name="T49" fmla="*/ 192 h 494"/>
                <a:gd name="T50" fmla="*/ 194 w 766"/>
                <a:gd name="T51" fmla="*/ 247 h 494"/>
                <a:gd name="T52" fmla="*/ 218 w 766"/>
                <a:gd name="T53" fmla="*/ 269 h 494"/>
                <a:gd name="T54" fmla="*/ 229 w 766"/>
                <a:gd name="T55" fmla="*/ 280 h 494"/>
                <a:gd name="T56" fmla="*/ 251 w 766"/>
                <a:gd name="T57" fmla="*/ 302 h 494"/>
                <a:gd name="T58" fmla="*/ 297 w 766"/>
                <a:gd name="T59" fmla="*/ 350 h 494"/>
                <a:gd name="T60" fmla="*/ 374 w 766"/>
                <a:gd name="T61" fmla="*/ 273 h 494"/>
                <a:gd name="T62" fmla="*/ 392 w 766"/>
                <a:gd name="T63" fmla="*/ 256 h 494"/>
                <a:gd name="T64" fmla="*/ 403 w 766"/>
                <a:gd name="T65" fmla="*/ 247 h 494"/>
                <a:gd name="T66" fmla="*/ 427 w 766"/>
                <a:gd name="T67" fmla="*/ 221 h 494"/>
                <a:gd name="T68" fmla="*/ 436 w 766"/>
                <a:gd name="T69" fmla="*/ 212 h 494"/>
                <a:gd name="T70" fmla="*/ 442 w 766"/>
                <a:gd name="T71" fmla="*/ 221 h 494"/>
                <a:gd name="T72" fmla="*/ 528 w 766"/>
                <a:gd name="T73" fmla="*/ 304 h 494"/>
                <a:gd name="T74" fmla="*/ 616 w 766"/>
                <a:gd name="T75" fmla="*/ 392 h 494"/>
                <a:gd name="T76" fmla="*/ 691 w 766"/>
                <a:gd name="T77" fmla="*/ 467 h 494"/>
                <a:gd name="T78" fmla="*/ 715 w 766"/>
                <a:gd name="T79" fmla="*/ 494 h 494"/>
                <a:gd name="T80" fmla="*/ 766 w 766"/>
                <a:gd name="T81" fmla="*/ 445 h 494"/>
                <a:gd name="T82" fmla="*/ 691 w 766"/>
                <a:gd name="T83" fmla="*/ 36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66" h="494">
                  <a:moveTo>
                    <a:pt x="691" y="368"/>
                  </a:moveTo>
                  <a:lnTo>
                    <a:pt x="667" y="346"/>
                  </a:lnTo>
                  <a:lnTo>
                    <a:pt x="638" y="315"/>
                  </a:lnTo>
                  <a:lnTo>
                    <a:pt x="590" y="269"/>
                  </a:lnTo>
                  <a:lnTo>
                    <a:pt x="568" y="247"/>
                  </a:lnTo>
                  <a:lnTo>
                    <a:pt x="436" y="113"/>
                  </a:lnTo>
                  <a:lnTo>
                    <a:pt x="374" y="174"/>
                  </a:lnTo>
                  <a:lnTo>
                    <a:pt x="324" y="225"/>
                  </a:lnTo>
                  <a:lnTo>
                    <a:pt x="306" y="243"/>
                  </a:lnTo>
                  <a:lnTo>
                    <a:pt x="304" y="247"/>
                  </a:lnTo>
                  <a:lnTo>
                    <a:pt x="297" y="251"/>
                  </a:lnTo>
                  <a:lnTo>
                    <a:pt x="293" y="247"/>
                  </a:lnTo>
                  <a:lnTo>
                    <a:pt x="291" y="243"/>
                  </a:lnTo>
                  <a:lnTo>
                    <a:pt x="251" y="203"/>
                  </a:lnTo>
                  <a:lnTo>
                    <a:pt x="251" y="203"/>
                  </a:lnTo>
                  <a:lnTo>
                    <a:pt x="229" y="181"/>
                  </a:lnTo>
                  <a:lnTo>
                    <a:pt x="170" y="121"/>
                  </a:lnTo>
                  <a:lnTo>
                    <a:pt x="148" y="99"/>
                  </a:lnTo>
                  <a:lnTo>
                    <a:pt x="117" y="69"/>
                  </a:lnTo>
                  <a:lnTo>
                    <a:pt x="95" y="47"/>
                  </a:lnTo>
                  <a:lnTo>
                    <a:pt x="48" y="0"/>
                  </a:lnTo>
                  <a:lnTo>
                    <a:pt x="0" y="51"/>
                  </a:lnTo>
                  <a:lnTo>
                    <a:pt x="95" y="146"/>
                  </a:lnTo>
                  <a:lnTo>
                    <a:pt x="117" y="168"/>
                  </a:lnTo>
                  <a:lnTo>
                    <a:pt x="139" y="192"/>
                  </a:lnTo>
                  <a:lnTo>
                    <a:pt x="194" y="247"/>
                  </a:lnTo>
                  <a:lnTo>
                    <a:pt x="218" y="269"/>
                  </a:lnTo>
                  <a:lnTo>
                    <a:pt x="229" y="280"/>
                  </a:lnTo>
                  <a:lnTo>
                    <a:pt x="251" y="302"/>
                  </a:lnTo>
                  <a:lnTo>
                    <a:pt x="297" y="350"/>
                  </a:lnTo>
                  <a:lnTo>
                    <a:pt x="374" y="273"/>
                  </a:lnTo>
                  <a:lnTo>
                    <a:pt x="392" y="256"/>
                  </a:lnTo>
                  <a:lnTo>
                    <a:pt x="403" y="247"/>
                  </a:lnTo>
                  <a:lnTo>
                    <a:pt x="427" y="221"/>
                  </a:lnTo>
                  <a:lnTo>
                    <a:pt x="436" y="212"/>
                  </a:lnTo>
                  <a:lnTo>
                    <a:pt x="442" y="221"/>
                  </a:lnTo>
                  <a:lnTo>
                    <a:pt x="528" y="304"/>
                  </a:lnTo>
                  <a:lnTo>
                    <a:pt x="616" y="392"/>
                  </a:lnTo>
                  <a:lnTo>
                    <a:pt x="691" y="467"/>
                  </a:lnTo>
                  <a:lnTo>
                    <a:pt x="715" y="494"/>
                  </a:lnTo>
                  <a:lnTo>
                    <a:pt x="766" y="445"/>
                  </a:lnTo>
                  <a:lnTo>
                    <a:pt x="691" y="36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2EA625A-709C-4CDB-9947-5CE0C73AAA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48501" y="514350"/>
              <a:ext cx="946150" cy="587375"/>
            </a:xfrm>
            <a:custGeom>
              <a:avLst/>
              <a:gdLst>
                <a:gd name="T0" fmla="*/ 572 w 596"/>
                <a:gd name="T1" fmla="*/ 348 h 370"/>
                <a:gd name="T2" fmla="*/ 449 w 596"/>
                <a:gd name="T3" fmla="*/ 348 h 370"/>
                <a:gd name="T4" fmla="*/ 449 w 596"/>
                <a:gd name="T5" fmla="*/ 235 h 370"/>
                <a:gd name="T6" fmla="*/ 510 w 596"/>
                <a:gd name="T7" fmla="*/ 235 h 370"/>
                <a:gd name="T8" fmla="*/ 488 w 596"/>
                <a:gd name="T9" fmla="*/ 213 h 370"/>
                <a:gd name="T10" fmla="*/ 449 w 596"/>
                <a:gd name="T11" fmla="*/ 213 h 370"/>
                <a:gd name="T12" fmla="*/ 449 w 596"/>
                <a:gd name="T13" fmla="*/ 174 h 370"/>
                <a:gd name="T14" fmla="*/ 427 w 596"/>
                <a:gd name="T15" fmla="*/ 152 h 370"/>
                <a:gd name="T16" fmla="*/ 427 w 596"/>
                <a:gd name="T17" fmla="*/ 213 h 370"/>
                <a:gd name="T18" fmla="*/ 301 w 596"/>
                <a:gd name="T19" fmla="*/ 213 h 370"/>
                <a:gd name="T20" fmla="*/ 301 w 596"/>
                <a:gd name="T21" fmla="*/ 103 h 370"/>
                <a:gd name="T22" fmla="*/ 279 w 596"/>
                <a:gd name="T23" fmla="*/ 125 h 370"/>
                <a:gd name="T24" fmla="*/ 279 w 596"/>
                <a:gd name="T25" fmla="*/ 213 h 370"/>
                <a:gd name="T26" fmla="*/ 156 w 596"/>
                <a:gd name="T27" fmla="*/ 213 h 370"/>
                <a:gd name="T28" fmla="*/ 156 w 596"/>
                <a:gd name="T29" fmla="*/ 154 h 370"/>
                <a:gd name="T30" fmla="*/ 134 w 596"/>
                <a:gd name="T31" fmla="*/ 132 h 370"/>
                <a:gd name="T32" fmla="*/ 134 w 596"/>
                <a:gd name="T33" fmla="*/ 213 h 370"/>
                <a:gd name="T34" fmla="*/ 22 w 596"/>
                <a:gd name="T35" fmla="*/ 213 h 370"/>
                <a:gd name="T36" fmla="*/ 22 w 596"/>
                <a:gd name="T37" fmla="*/ 90 h 370"/>
                <a:gd name="T38" fmla="*/ 90 w 596"/>
                <a:gd name="T39" fmla="*/ 90 h 370"/>
                <a:gd name="T40" fmla="*/ 68 w 596"/>
                <a:gd name="T41" fmla="*/ 68 h 370"/>
                <a:gd name="T42" fmla="*/ 22 w 596"/>
                <a:gd name="T43" fmla="*/ 68 h 370"/>
                <a:gd name="T44" fmla="*/ 22 w 596"/>
                <a:gd name="T45" fmla="*/ 22 h 370"/>
                <a:gd name="T46" fmla="*/ 13 w 596"/>
                <a:gd name="T47" fmla="*/ 13 h 370"/>
                <a:gd name="T48" fmla="*/ 0 w 596"/>
                <a:gd name="T49" fmla="*/ 0 h 370"/>
                <a:gd name="T50" fmla="*/ 0 w 596"/>
                <a:gd name="T51" fmla="*/ 13 h 370"/>
                <a:gd name="T52" fmla="*/ 0 w 596"/>
                <a:gd name="T53" fmla="*/ 370 h 370"/>
                <a:gd name="T54" fmla="*/ 596 w 596"/>
                <a:gd name="T55" fmla="*/ 370 h 370"/>
                <a:gd name="T56" fmla="*/ 596 w 596"/>
                <a:gd name="T57" fmla="*/ 321 h 370"/>
                <a:gd name="T58" fmla="*/ 572 w 596"/>
                <a:gd name="T59" fmla="*/ 297 h 370"/>
                <a:gd name="T60" fmla="*/ 572 w 596"/>
                <a:gd name="T61" fmla="*/ 348 h 370"/>
                <a:gd name="T62" fmla="*/ 134 w 596"/>
                <a:gd name="T63" fmla="*/ 348 h 370"/>
                <a:gd name="T64" fmla="*/ 22 w 596"/>
                <a:gd name="T65" fmla="*/ 348 h 370"/>
                <a:gd name="T66" fmla="*/ 22 w 596"/>
                <a:gd name="T67" fmla="*/ 235 h 370"/>
                <a:gd name="T68" fmla="*/ 134 w 596"/>
                <a:gd name="T69" fmla="*/ 235 h 370"/>
                <a:gd name="T70" fmla="*/ 134 w 596"/>
                <a:gd name="T71" fmla="*/ 348 h 370"/>
                <a:gd name="T72" fmla="*/ 279 w 596"/>
                <a:gd name="T73" fmla="*/ 348 h 370"/>
                <a:gd name="T74" fmla="*/ 156 w 596"/>
                <a:gd name="T75" fmla="*/ 348 h 370"/>
                <a:gd name="T76" fmla="*/ 156 w 596"/>
                <a:gd name="T77" fmla="*/ 235 h 370"/>
                <a:gd name="T78" fmla="*/ 279 w 596"/>
                <a:gd name="T79" fmla="*/ 235 h 370"/>
                <a:gd name="T80" fmla="*/ 279 w 596"/>
                <a:gd name="T81" fmla="*/ 348 h 370"/>
                <a:gd name="T82" fmla="*/ 427 w 596"/>
                <a:gd name="T83" fmla="*/ 348 h 370"/>
                <a:gd name="T84" fmla="*/ 301 w 596"/>
                <a:gd name="T85" fmla="*/ 348 h 370"/>
                <a:gd name="T86" fmla="*/ 301 w 596"/>
                <a:gd name="T87" fmla="*/ 235 h 370"/>
                <a:gd name="T88" fmla="*/ 427 w 596"/>
                <a:gd name="T89" fmla="*/ 235 h 370"/>
                <a:gd name="T90" fmla="*/ 427 w 596"/>
                <a:gd name="T91" fmla="*/ 34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6" h="370">
                  <a:moveTo>
                    <a:pt x="572" y="348"/>
                  </a:moveTo>
                  <a:lnTo>
                    <a:pt x="449" y="348"/>
                  </a:lnTo>
                  <a:lnTo>
                    <a:pt x="449" y="235"/>
                  </a:lnTo>
                  <a:lnTo>
                    <a:pt x="510" y="235"/>
                  </a:lnTo>
                  <a:lnTo>
                    <a:pt x="488" y="213"/>
                  </a:lnTo>
                  <a:lnTo>
                    <a:pt x="449" y="213"/>
                  </a:lnTo>
                  <a:lnTo>
                    <a:pt x="449" y="174"/>
                  </a:lnTo>
                  <a:lnTo>
                    <a:pt x="427" y="152"/>
                  </a:lnTo>
                  <a:lnTo>
                    <a:pt x="427" y="213"/>
                  </a:lnTo>
                  <a:lnTo>
                    <a:pt x="301" y="213"/>
                  </a:lnTo>
                  <a:lnTo>
                    <a:pt x="301" y="103"/>
                  </a:lnTo>
                  <a:lnTo>
                    <a:pt x="279" y="125"/>
                  </a:lnTo>
                  <a:lnTo>
                    <a:pt x="279" y="213"/>
                  </a:lnTo>
                  <a:lnTo>
                    <a:pt x="156" y="213"/>
                  </a:lnTo>
                  <a:lnTo>
                    <a:pt x="156" y="154"/>
                  </a:lnTo>
                  <a:lnTo>
                    <a:pt x="134" y="132"/>
                  </a:lnTo>
                  <a:lnTo>
                    <a:pt x="134" y="213"/>
                  </a:lnTo>
                  <a:lnTo>
                    <a:pt x="22" y="213"/>
                  </a:lnTo>
                  <a:lnTo>
                    <a:pt x="22" y="90"/>
                  </a:lnTo>
                  <a:lnTo>
                    <a:pt x="90" y="90"/>
                  </a:lnTo>
                  <a:lnTo>
                    <a:pt x="68" y="68"/>
                  </a:lnTo>
                  <a:lnTo>
                    <a:pt x="22" y="68"/>
                  </a:lnTo>
                  <a:lnTo>
                    <a:pt x="22" y="22"/>
                  </a:lnTo>
                  <a:lnTo>
                    <a:pt x="13" y="13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370"/>
                  </a:lnTo>
                  <a:lnTo>
                    <a:pt x="596" y="370"/>
                  </a:lnTo>
                  <a:lnTo>
                    <a:pt x="596" y="321"/>
                  </a:lnTo>
                  <a:lnTo>
                    <a:pt x="572" y="297"/>
                  </a:lnTo>
                  <a:lnTo>
                    <a:pt x="572" y="348"/>
                  </a:lnTo>
                  <a:close/>
                  <a:moveTo>
                    <a:pt x="134" y="348"/>
                  </a:moveTo>
                  <a:lnTo>
                    <a:pt x="22" y="348"/>
                  </a:lnTo>
                  <a:lnTo>
                    <a:pt x="22" y="235"/>
                  </a:lnTo>
                  <a:lnTo>
                    <a:pt x="134" y="235"/>
                  </a:lnTo>
                  <a:lnTo>
                    <a:pt x="134" y="348"/>
                  </a:lnTo>
                  <a:close/>
                  <a:moveTo>
                    <a:pt x="279" y="348"/>
                  </a:moveTo>
                  <a:lnTo>
                    <a:pt x="156" y="348"/>
                  </a:lnTo>
                  <a:lnTo>
                    <a:pt x="156" y="235"/>
                  </a:lnTo>
                  <a:lnTo>
                    <a:pt x="279" y="235"/>
                  </a:lnTo>
                  <a:lnTo>
                    <a:pt x="279" y="348"/>
                  </a:lnTo>
                  <a:close/>
                  <a:moveTo>
                    <a:pt x="427" y="348"/>
                  </a:moveTo>
                  <a:lnTo>
                    <a:pt x="301" y="348"/>
                  </a:lnTo>
                  <a:lnTo>
                    <a:pt x="301" y="235"/>
                  </a:lnTo>
                  <a:lnTo>
                    <a:pt x="427" y="235"/>
                  </a:lnTo>
                  <a:lnTo>
                    <a:pt x="427" y="34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7C69B70-7ABB-4456-9B57-5F7CAA459E52}"/>
              </a:ext>
            </a:extLst>
          </p:cNvPr>
          <p:cNvSpPr txBox="1"/>
          <p:nvPr/>
        </p:nvSpPr>
        <p:spPr>
          <a:xfrm>
            <a:off x="7808058" y="1600528"/>
            <a:ext cx="365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model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BPC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F4FDA5-30BB-4CC0-9F8A-97C670BB71B3}"/>
              </a:ext>
            </a:extLst>
          </p:cNvPr>
          <p:cNvSpPr txBox="1"/>
          <p:nvPr/>
        </p:nvSpPr>
        <p:spPr>
          <a:xfrm>
            <a:off x="727966" y="1558485"/>
            <a:ext cx="334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S&amp;OP Model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BCDB4D2-8DEC-48CF-BC54-432001F7B4A5}"/>
              </a:ext>
            </a:extLst>
          </p:cNvPr>
          <p:cNvGrpSpPr/>
          <p:nvPr/>
        </p:nvGrpSpPr>
        <p:grpSpPr>
          <a:xfrm>
            <a:off x="2948849" y="2417910"/>
            <a:ext cx="1257473" cy="1211492"/>
            <a:chOff x="439369" y="4349106"/>
            <a:chExt cx="748383" cy="734218"/>
          </a:xfrm>
          <a:solidFill>
            <a:schemeClr val="bg1"/>
          </a:solidFill>
        </p:grpSpPr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CA181A31-20FC-455F-A6F0-5AE71297B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246" y="4349106"/>
              <a:ext cx="83810" cy="112140"/>
            </a:xfrm>
            <a:custGeom>
              <a:avLst/>
              <a:gdLst>
                <a:gd name="T0" fmla="*/ 15 w 30"/>
                <a:gd name="T1" fmla="*/ 40 h 40"/>
                <a:gd name="T2" fmla="*/ 30 w 30"/>
                <a:gd name="T3" fmla="*/ 25 h 40"/>
                <a:gd name="T4" fmla="*/ 30 w 30"/>
                <a:gd name="T5" fmla="*/ 15 h 40"/>
                <a:gd name="T6" fmla="*/ 15 w 30"/>
                <a:gd name="T7" fmla="*/ 0 h 40"/>
                <a:gd name="T8" fmla="*/ 0 w 30"/>
                <a:gd name="T9" fmla="*/ 15 h 40"/>
                <a:gd name="T10" fmla="*/ 0 w 30"/>
                <a:gd name="T11" fmla="*/ 25 h 40"/>
                <a:gd name="T12" fmla="*/ 15 w 30"/>
                <a:gd name="T1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0">
                  <a:moveTo>
                    <a:pt x="15" y="40"/>
                  </a:moveTo>
                  <a:cubicBezTo>
                    <a:pt x="23" y="40"/>
                    <a:pt x="30" y="34"/>
                    <a:pt x="30" y="2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7"/>
                    <a:pt x="23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7" y="40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7" name="Freeform 38">
              <a:extLst>
                <a:ext uri="{FF2B5EF4-FFF2-40B4-BE49-F238E27FC236}">
                  <a16:creationId xmlns:a16="http://schemas.microsoft.com/office/drawing/2014/main" id="{35BD4F1F-4B7D-4D6C-9D31-8DEE7FAC8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793" y="4645391"/>
              <a:ext cx="110959" cy="83810"/>
            </a:xfrm>
            <a:custGeom>
              <a:avLst/>
              <a:gdLst>
                <a:gd name="T0" fmla="*/ 25 w 40"/>
                <a:gd name="T1" fmla="*/ 0 h 30"/>
                <a:gd name="T2" fmla="*/ 15 w 40"/>
                <a:gd name="T3" fmla="*/ 0 h 30"/>
                <a:gd name="T4" fmla="*/ 0 w 40"/>
                <a:gd name="T5" fmla="*/ 15 h 30"/>
                <a:gd name="T6" fmla="*/ 15 w 40"/>
                <a:gd name="T7" fmla="*/ 30 h 30"/>
                <a:gd name="T8" fmla="*/ 25 w 40"/>
                <a:gd name="T9" fmla="*/ 30 h 30"/>
                <a:gd name="T10" fmla="*/ 40 w 40"/>
                <a:gd name="T11" fmla="*/ 15 h 30"/>
                <a:gd name="T12" fmla="*/ 25 w 4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0">
                  <a:moveTo>
                    <a:pt x="2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3" y="30"/>
                    <a:pt x="40" y="23"/>
                    <a:pt x="40" y="15"/>
                  </a:cubicBezTo>
                  <a:cubicBezTo>
                    <a:pt x="40" y="6"/>
                    <a:pt x="33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8" name="Freeform 39">
              <a:extLst>
                <a:ext uri="{FF2B5EF4-FFF2-40B4-BE49-F238E27FC236}">
                  <a16:creationId xmlns:a16="http://schemas.microsoft.com/office/drawing/2014/main" id="{1B15AEFA-3C95-461A-8D54-AE05DC1F3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369" y="4645391"/>
              <a:ext cx="112140" cy="83810"/>
            </a:xfrm>
            <a:custGeom>
              <a:avLst/>
              <a:gdLst>
                <a:gd name="T0" fmla="*/ 25 w 40"/>
                <a:gd name="T1" fmla="*/ 0 h 30"/>
                <a:gd name="T2" fmla="*/ 15 w 40"/>
                <a:gd name="T3" fmla="*/ 0 h 30"/>
                <a:gd name="T4" fmla="*/ 0 w 40"/>
                <a:gd name="T5" fmla="*/ 15 h 30"/>
                <a:gd name="T6" fmla="*/ 15 w 40"/>
                <a:gd name="T7" fmla="*/ 30 h 30"/>
                <a:gd name="T8" fmla="*/ 25 w 40"/>
                <a:gd name="T9" fmla="*/ 30 h 30"/>
                <a:gd name="T10" fmla="*/ 40 w 40"/>
                <a:gd name="T11" fmla="*/ 15 h 30"/>
                <a:gd name="T12" fmla="*/ 25 w 4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0">
                  <a:moveTo>
                    <a:pt x="2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33" y="30"/>
                    <a:pt x="40" y="23"/>
                    <a:pt x="40" y="15"/>
                  </a:cubicBezTo>
                  <a:cubicBezTo>
                    <a:pt x="40" y="6"/>
                    <a:pt x="33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59" name="Freeform 40">
              <a:extLst>
                <a:ext uri="{FF2B5EF4-FFF2-40B4-BE49-F238E27FC236}">
                  <a16:creationId xmlns:a16="http://schemas.microsoft.com/office/drawing/2014/main" id="{A19FEEEA-4C4C-447B-8103-66559E5B6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819" y="4435277"/>
              <a:ext cx="110959" cy="112140"/>
            </a:xfrm>
            <a:custGeom>
              <a:avLst/>
              <a:gdLst>
                <a:gd name="T0" fmla="*/ 34 w 40"/>
                <a:gd name="T1" fmla="*/ 6 h 40"/>
                <a:gd name="T2" fmla="*/ 13 w 40"/>
                <a:gd name="T3" fmla="*/ 6 h 40"/>
                <a:gd name="T4" fmla="*/ 6 w 40"/>
                <a:gd name="T5" fmla="*/ 13 h 40"/>
                <a:gd name="T6" fmla="*/ 6 w 40"/>
                <a:gd name="T7" fmla="*/ 34 h 40"/>
                <a:gd name="T8" fmla="*/ 27 w 40"/>
                <a:gd name="T9" fmla="*/ 34 h 40"/>
                <a:gd name="T10" fmla="*/ 34 w 40"/>
                <a:gd name="T11" fmla="*/ 27 h 40"/>
                <a:gd name="T12" fmla="*/ 34 w 40"/>
                <a:gd name="T13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34" y="6"/>
                  </a:moveTo>
                  <a:cubicBezTo>
                    <a:pt x="28" y="0"/>
                    <a:pt x="19" y="0"/>
                    <a:pt x="13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9"/>
                    <a:pt x="0" y="28"/>
                    <a:pt x="6" y="34"/>
                  </a:cubicBezTo>
                  <a:cubicBezTo>
                    <a:pt x="12" y="40"/>
                    <a:pt x="21" y="40"/>
                    <a:pt x="27" y="34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40" y="21"/>
                    <a:pt x="40" y="12"/>
                    <a:pt x="3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0" name="Freeform 41">
              <a:extLst>
                <a:ext uri="{FF2B5EF4-FFF2-40B4-BE49-F238E27FC236}">
                  <a16:creationId xmlns:a16="http://schemas.microsoft.com/office/drawing/2014/main" id="{B4910D4E-BE50-400B-9600-DB4A13404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44" y="4435277"/>
              <a:ext cx="112140" cy="112140"/>
            </a:xfrm>
            <a:custGeom>
              <a:avLst/>
              <a:gdLst>
                <a:gd name="T0" fmla="*/ 34 w 40"/>
                <a:gd name="T1" fmla="*/ 34 h 40"/>
                <a:gd name="T2" fmla="*/ 34 w 40"/>
                <a:gd name="T3" fmla="*/ 13 h 40"/>
                <a:gd name="T4" fmla="*/ 27 w 40"/>
                <a:gd name="T5" fmla="*/ 6 h 40"/>
                <a:gd name="T6" fmla="*/ 5 w 40"/>
                <a:gd name="T7" fmla="*/ 6 h 40"/>
                <a:gd name="T8" fmla="*/ 5 w 40"/>
                <a:gd name="T9" fmla="*/ 27 h 40"/>
                <a:gd name="T10" fmla="*/ 12 w 40"/>
                <a:gd name="T11" fmla="*/ 34 h 40"/>
                <a:gd name="T12" fmla="*/ 34 w 40"/>
                <a:gd name="T1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0">
                  <a:moveTo>
                    <a:pt x="34" y="34"/>
                  </a:moveTo>
                  <a:cubicBezTo>
                    <a:pt x="40" y="28"/>
                    <a:pt x="40" y="19"/>
                    <a:pt x="34" y="13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1" y="0"/>
                    <a:pt x="11" y="0"/>
                    <a:pt x="5" y="6"/>
                  </a:cubicBezTo>
                  <a:cubicBezTo>
                    <a:pt x="0" y="12"/>
                    <a:pt x="0" y="21"/>
                    <a:pt x="5" y="27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8" y="40"/>
                    <a:pt x="28" y="40"/>
                    <a:pt x="3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  <p:sp>
          <p:nvSpPr>
            <p:cNvPr id="61" name="Freeform 42">
              <a:extLst>
                <a:ext uri="{FF2B5EF4-FFF2-40B4-BE49-F238E27FC236}">
                  <a16:creationId xmlns:a16="http://schemas.microsoft.com/office/drawing/2014/main" id="{0C0DCD13-6988-4067-B536-9ED1A84128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2132" y="4496658"/>
              <a:ext cx="502856" cy="586666"/>
            </a:xfrm>
            <a:custGeom>
              <a:avLst/>
              <a:gdLst>
                <a:gd name="T0" fmla="*/ 90 w 180"/>
                <a:gd name="T1" fmla="*/ 0 h 210"/>
                <a:gd name="T2" fmla="*/ 32 w 180"/>
                <a:gd name="T3" fmla="*/ 23 h 210"/>
                <a:gd name="T4" fmla="*/ 32 w 180"/>
                <a:gd name="T5" fmla="*/ 137 h 210"/>
                <a:gd name="T6" fmla="*/ 53 w 180"/>
                <a:gd name="T7" fmla="*/ 173 h 210"/>
                <a:gd name="T8" fmla="*/ 43 w 180"/>
                <a:gd name="T9" fmla="*/ 187 h 210"/>
                <a:gd name="T10" fmla="*/ 58 w 180"/>
                <a:gd name="T11" fmla="*/ 202 h 210"/>
                <a:gd name="T12" fmla="*/ 73 w 180"/>
                <a:gd name="T13" fmla="*/ 202 h 210"/>
                <a:gd name="T14" fmla="*/ 90 w 180"/>
                <a:gd name="T15" fmla="*/ 210 h 210"/>
                <a:gd name="T16" fmla="*/ 107 w 180"/>
                <a:gd name="T17" fmla="*/ 202 h 210"/>
                <a:gd name="T18" fmla="*/ 122 w 180"/>
                <a:gd name="T19" fmla="*/ 202 h 210"/>
                <a:gd name="T20" fmla="*/ 137 w 180"/>
                <a:gd name="T21" fmla="*/ 187 h 210"/>
                <a:gd name="T22" fmla="*/ 127 w 180"/>
                <a:gd name="T23" fmla="*/ 173 h 210"/>
                <a:gd name="T24" fmla="*/ 148 w 180"/>
                <a:gd name="T25" fmla="*/ 137 h 210"/>
                <a:gd name="T26" fmla="*/ 148 w 180"/>
                <a:gd name="T27" fmla="*/ 23 h 210"/>
                <a:gd name="T28" fmla="*/ 90 w 180"/>
                <a:gd name="T29" fmla="*/ 0 h 210"/>
                <a:gd name="T30" fmla="*/ 90 w 180"/>
                <a:gd name="T31" fmla="*/ 30 h 210"/>
                <a:gd name="T32" fmla="*/ 113 w 180"/>
                <a:gd name="T33" fmla="*/ 55 h 210"/>
                <a:gd name="T34" fmla="*/ 90 w 180"/>
                <a:gd name="T35" fmla="*/ 83 h 210"/>
                <a:gd name="T36" fmla="*/ 68 w 180"/>
                <a:gd name="T37" fmla="*/ 55 h 210"/>
                <a:gd name="T38" fmla="*/ 90 w 180"/>
                <a:gd name="T39" fmla="*/ 30 h 210"/>
                <a:gd name="T40" fmla="*/ 134 w 180"/>
                <a:gd name="T41" fmla="*/ 107 h 210"/>
                <a:gd name="T42" fmla="*/ 127 w 180"/>
                <a:gd name="T43" fmla="*/ 116 h 210"/>
                <a:gd name="T44" fmla="*/ 124 w 180"/>
                <a:gd name="T45" fmla="*/ 119 h 210"/>
                <a:gd name="T46" fmla="*/ 98 w 180"/>
                <a:gd name="T47" fmla="*/ 170 h 210"/>
                <a:gd name="T48" fmla="*/ 98 w 180"/>
                <a:gd name="T49" fmla="*/ 172 h 210"/>
                <a:gd name="T50" fmla="*/ 90 w 180"/>
                <a:gd name="T51" fmla="*/ 172 h 210"/>
                <a:gd name="T52" fmla="*/ 83 w 180"/>
                <a:gd name="T53" fmla="*/ 172 h 210"/>
                <a:gd name="T54" fmla="*/ 82 w 180"/>
                <a:gd name="T55" fmla="*/ 170 h 210"/>
                <a:gd name="T56" fmla="*/ 56 w 180"/>
                <a:gd name="T57" fmla="*/ 119 h 210"/>
                <a:gd name="T58" fmla="*/ 53 w 180"/>
                <a:gd name="T59" fmla="*/ 116 h 210"/>
                <a:gd name="T60" fmla="*/ 46 w 180"/>
                <a:gd name="T61" fmla="*/ 107 h 210"/>
                <a:gd name="T62" fmla="*/ 44 w 180"/>
                <a:gd name="T63" fmla="*/ 102 h 210"/>
                <a:gd name="T64" fmla="*/ 49 w 180"/>
                <a:gd name="T65" fmla="*/ 94 h 210"/>
                <a:gd name="T66" fmla="*/ 72 w 180"/>
                <a:gd name="T67" fmla="*/ 89 h 210"/>
                <a:gd name="T68" fmla="*/ 78 w 180"/>
                <a:gd name="T69" fmla="*/ 91 h 210"/>
                <a:gd name="T70" fmla="*/ 90 w 180"/>
                <a:gd name="T71" fmla="*/ 120 h 210"/>
                <a:gd name="T72" fmla="*/ 102 w 180"/>
                <a:gd name="T73" fmla="*/ 91 h 210"/>
                <a:gd name="T74" fmla="*/ 108 w 180"/>
                <a:gd name="T75" fmla="*/ 89 h 210"/>
                <a:gd name="T76" fmla="*/ 131 w 180"/>
                <a:gd name="T77" fmla="*/ 94 h 210"/>
                <a:gd name="T78" fmla="*/ 136 w 180"/>
                <a:gd name="T79" fmla="*/ 102 h 210"/>
                <a:gd name="T80" fmla="*/ 134 w 180"/>
                <a:gd name="T81" fmla="*/ 10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0" h="210">
                  <a:moveTo>
                    <a:pt x="90" y="0"/>
                  </a:moveTo>
                  <a:cubicBezTo>
                    <a:pt x="68" y="0"/>
                    <a:pt x="48" y="8"/>
                    <a:pt x="32" y="23"/>
                  </a:cubicBezTo>
                  <a:cubicBezTo>
                    <a:pt x="0" y="55"/>
                    <a:pt x="0" y="106"/>
                    <a:pt x="32" y="137"/>
                  </a:cubicBezTo>
                  <a:cubicBezTo>
                    <a:pt x="43" y="148"/>
                    <a:pt x="51" y="153"/>
                    <a:pt x="53" y="173"/>
                  </a:cubicBezTo>
                  <a:cubicBezTo>
                    <a:pt x="47" y="175"/>
                    <a:pt x="43" y="181"/>
                    <a:pt x="43" y="187"/>
                  </a:cubicBezTo>
                  <a:cubicBezTo>
                    <a:pt x="43" y="195"/>
                    <a:pt x="50" y="202"/>
                    <a:pt x="58" y="202"/>
                  </a:cubicBezTo>
                  <a:cubicBezTo>
                    <a:pt x="73" y="202"/>
                    <a:pt x="73" y="202"/>
                    <a:pt x="73" y="202"/>
                  </a:cubicBezTo>
                  <a:cubicBezTo>
                    <a:pt x="77" y="207"/>
                    <a:pt x="83" y="210"/>
                    <a:pt x="90" y="210"/>
                  </a:cubicBezTo>
                  <a:cubicBezTo>
                    <a:pt x="97" y="210"/>
                    <a:pt x="103" y="207"/>
                    <a:pt x="107" y="202"/>
                  </a:cubicBezTo>
                  <a:cubicBezTo>
                    <a:pt x="122" y="202"/>
                    <a:pt x="122" y="202"/>
                    <a:pt x="122" y="202"/>
                  </a:cubicBezTo>
                  <a:cubicBezTo>
                    <a:pt x="130" y="202"/>
                    <a:pt x="137" y="195"/>
                    <a:pt x="137" y="187"/>
                  </a:cubicBezTo>
                  <a:cubicBezTo>
                    <a:pt x="137" y="181"/>
                    <a:pt x="133" y="175"/>
                    <a:pt x="127" y="173"/>
                  </a:cubicBezTo>
                  <a:cubicBezTo>
                    <a:pt x="129" y="153"/>
                    <a:pt x="137" y="148"/>
                    <a:pt x="148" y="137"/>
                  </a:cubicBezTo>
                  <a:cubicBezTo>
                    <a:pt x="180" y="106"/>
                    <a:pt x="180" y="55"/>
                    <a:pt x="148" y="23"/>
                  </a:cubicBezTo>
                  <a:cubicBezTo>
                    <a:pt x="132" y="8"/>
                    <a:pt x="112" y="0"/>
                    <a:pt x="90" y="0"/>
                  </a:cubicBezTo>
                  <a:close/>
                  <a:moveTo>
                    <a:pt x="90" y="30"/>
                  </a:moveTo>
                  <a:cubicBezTo>
                    <a:pt x="103" y="30"/>
                    <a:pt x="113" y="40"/>
                    <a:pt x="113" y="55"/>
                  </a:cubicBezTo>
                  <a:cubicBezTo>
                    <a:pt x="113" y="69"/>
                    <a:pt x="102" y="83"/>
                    <a:pt x="90" y="83"/>
                  </a:cubicBezTo>
                  <a:cubicBezTo>
                    <a:pt x="78" y="83"/>
                    <a:pt x="68" y="69"/>
                    <a:pt x="68" y="55"/>
                  </a:cubicBezTo>
                  <a:cubicBezTo>
                    <a:pt x="68" y="40"/>
                    <a:pt x="77" y="30"/>
                    <a:pt x="90" y="30"/>
                  </a:cubicBezTo>
                  <a:close/>
                  <a:moveTo>
                    <a:pt x="134" y="107"/>
                  </a:moveTo>
                  <a:cubicBezTo>
                    <a:pt x="132" y="110"/>
                    <a:pt x="130" y="113"/>
                    <a:pt x="127" y="116"/>
                  </a:cubicBezTo>
                  <a:cubicBezTo>
                    <a:pt x="126" y="117"/>
                    <a:pt x="125" y="118"/>
                    <a:pt x="124" y="119"/>
                  </a:cubicBezTo>
                  <a:cubicBezTo>
                    <a:pt x="114" y="129"/>
                    <a:pt x="101" y="141"/>
                    <a:pt x="98" y="170"/>
                  </a:cubicBezTo>
                  <a:cubicBezTo>
                    <a:pt x="98" y="172"/>
                    <a:pt x="98" y="172"/>
                    <a:pt x="98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3" y="172"/>
                    <a:pt x="83" y="172"/>
                    <a:pt x="83" y="172"/>
                  </a:cubicBezTo>
                  <a:cubicBezTo>
                    <a:pt x="82" y="170"/>
                    <a:pt x="82" y="170"/>
                    <a:pt x="82" y="170"/>
                  </a:cubicBezTo>
                  <a:cubicBezTo>
                    <a:pt x="80" y="141"/>
                    <a:pt x="67" y="129"/>
                    <a:pt x="56" y="119"/>
                  </a:cubicBezTo>
                  <a:cubicBezTo>
                    <a:pt x="55" y="118"/>
                    <a:pt x="54" y="117"/>
                    <a:pt x="53" y="116"/>
                  </a:cubicBezTo>
                  <a:cubicBezTo>
                    <a:pt x="50" y="113"/>
                    <a:pt x="48" y="110"/>
                    <a:pt x="46" y="107"/>
                  </a:cubicBezTo>
                  <a:cubicBezTo>
                    <a:pt x="45" y="105"/>
                    <a:pt x="44" y="102"/>
                    <a:pt x="44" y="102"/>
                  </a:cubicBezTo>
                  <a:cubicBezTo>
                    <a:pt x="44" y="98"/>
                    <a:pt x="46" y="95"/>
                    <a:pt x="49" y="94"/>
                  </a:cubicBezTo>
                  <a:cubicBezTo>
                    <a:pt x="49" y="94"/>
                    <a:pt x="68" y="90"/>
                    <a:pt x="72" y="89"/>
                  </a:cubicBezTo>
                  <a:cubicBezTo>
                    <a:pt x="75" y="89"/>
                    <a:pt x="77" y="89"/>
                    <a:pt x="78" y="91"/>
                  </a:cubicBezTo>
                  <a:cubicBezTo>
                    <a:pt x="79" y="94"/>
                    <a:pt x="88" y="115"/>
                    <a:pt x="90" y="120"/>
                  </a:cubicBezTo>
                  <a:cubicBezTo>
                    <a:pt x="92" y="115"/>
                    <a:pt x="101" y="94"/>
                    <a:pt x="102" y="91"/>
                  </a:cubicBezTo>
                  <a:cubicBezTo>
                    <a:pt x="103" y="89"/>
                    <a:pt x="105" y="89"/>
                    <a:pt x="108" y="89"/>
                  </a:cubicBezTo>
                  <a:cubicBezTo>
                    <a:pt x="112" y="90"/>
                    <a:pt x="131" y="94"/>
                    <a:pt x="131" y="94"/>
                  </a:cubicBezTo>
                  <a:cubicBezTo>
                    <a:pt x="134" y="95"/>
                    <a:pt x="136" y="98"/>
                    <a:pt x="136" y="102"/>
                  </a:cubicBezTo>
                  <a:cubicBezTo>
                    <a:pt x="136" y="102"/>
                    <a:pt x="136" y="105"/>
                    <a:pt x="134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62" name="Arrow: Pentagon 61">
            <a:extLst>
              <a:ext uri="{FF2B5EF4-FFF2-40B4-BE49-F238E27FC236}">
                <a16:creationId xmlns:a16="http://schemas.microsoft.com/office/drawing/2014/main" id="{A6BBC412-C0E0-4BA3-A72D-A471F37575AE}"/>
              </a:ext>
            </a:extLst>
          </p:cNvPr>
          <p:cNvSpPr/>
          <p:nvPr/>
        </p:nvSpPr>
        <p:spPr>
          <a:xfrm>
            <a:off x="4644947" y="2526167"/>
            <a:ext cx="1996521" cy="331681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Production Plan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3" name="Arrow: Pentagon 62">
            <a:extLst>
              <a:ext uri="{FF2B5EF4-FFF2-40B4-BE49-F238E27FC236}">
                <a16:creationId xmlns:a16="http://schemas.microsoft.com/office/drawing/2014/main" id="{5566A417-86F6-4ED1-A56B-6BCEF731AB3F}"/>
              </a:ext>
            </a:extLst>
          </p:cNvPr>
          <p:cNvSpPr/>
          <p:nvPr/>
        </p:nvSpPr>
        <p:spPr>
          <a:xfrm>
            <a:off x="4644947" y="2923896"/>
            <a:ext cx="1996521" cy="331681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Sales Plan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4" name="Arrow: Pentagon 63">
            <a:extLst>
              <a:ext uri="{FF2B5EF4-FFF2-40B4-BE49-F238E27FC236}">
                <a16:creationId xmlns:a16="http://schemas.microsoft.com/office/drawing/2014/main" id="{E983A447-8C91-46E8-87B1-F2972CAE6F3D}"/>
              </a:ext>
            </a:extLst>
          </p:cNvPr>
          <p:cNvSpPr/>
          <p:nvPr/>
        </p:nvSpPr>
        <p:spPr>
          <a:xfrm>
            <a:off x="4644947" y="3321626"/>
            <a:ext cx="1996521" cy="331681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Inventory Plan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5" name="Flowchart: Process 64">
            <a:extLst>
              <a:ext uri="{FF2B5EF4-FFF2-40B4-BE49-F238E27FC236}">
                <a16:creationId xmlns:a16="http://schemas.microsoft.com/office/drawing/2014/main" id="{9CFF8E55-2544-4D98-99E0-093C853CAC3D}"/>
              </a:ext>
            </a:extLst>
          </p:cNvPr>
          <p:cNvSpPr/>
          <p:nvPr/>
        </p:nvSpPr>
        <p:spPr>
          <a:xfrm>
            <a:off x="1054100" y="4013200"/>
            <a:ext cx="10217062" cy="45719"/>
          </a:xfrm>
          <a:prstGeom prst="flowChart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04B367B-BA56-49E6-9F82-E1DABCB81FA9}"/>
              </a:ext>
            </a:extLst>
          </p:cNvPr>
          <p:cNvSpPr txBox="1"/>
          <p:nvPr/>
        </p:nvSpPr>
        <p:spPr>
          <a:xfrm>
            <a:off x="697408" y="4297422"/>
            <a:ext cx="241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S/4HANA</a:t>
            </a:r>
          </a:p>
        </p:txBody>
      </p:sp>
      <p:sp>
        <p:nvSpPr>
          <p:cNvPr id="67" name="Arrow: Pentagon 66">
            <a:extLst>
              <a:ext uri="{FF2B5EF4-FFF2-40B4-BE49-F238E27FC236}">
                <a16:creationId xmlns:a16="http://schemas.microsoft.com/office/drawing/2014/main" id="{7FBAAF2D-E4D4-453A-9C2F-00897ED986FC}"/>
              </a:ext>
            </a:extLst>
          </p:cNvPr>
          <p:cNvSpPr/>
          <p:nvPr/>
        </p:nvSpPr>
        <p:spPr>
          <a:xfrm>
            <a:off x="7285856" y="4952368"/>
            <a:ext cx="1339406" cy="490307"/>
          </a:xfrm>
          <a:prstGeom prst="homePlate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CO-PC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8" name="Arrow: Pentagon 67">
            <a:extLst>
              <a:ext uri="{FF2B5EF4-FFF2-40B4-BE49-F238E27FC236}">
                <a16:creationId xmlns:a16="http://schemas.microsoft.com/office/drawing/2014/main" id="{73E172F5-69DF-4C19-A771-B9D5EC2C20CA}"/>
              </a:ext>
            </a:extLst>
          </p:cNvPr>
          <p:cNvSpPr/>
          <p:nvPr/>
        </p:nvSpPr>
        <p:spPr>
          <a:xfrm>
            <a:off x="7302500" y="5523095"/>
            <a:ext cx="1339406" cy="490307"/>
          </a:xfrm>
          <a:prstGeom prst="homePlate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CO-OM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9" name="Arrow: Pentagon 68">
            <a:extLst>
              <a:ext uri="{FF2B5EF4-FFF2-40B4-BE49-F238E27FC236}">
                <a16:creationId xmlns:a16="http://schemas.microsoft.com/office/drawing/2014/main" id="{C38F0CF1-22E1-4D0D-A4EA-40B64BF424E7}"/>
              </a:ext>
            </a:extLst>
          </p:cNvPr>
          <p:cNvSpPr/>
          <p:nvPr/>
        </p:nvSpPr>
        <p:spPr>
          <a:xfrm>
            <a:off x="5863098" y="4952368"/>
            <a:ext cx="1339406" cy="490307"/>
          </a:xfrm>
          <a:prstGeom prst="homePlate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PP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70" name="Arrow: Pentagon 69">
            <a:extLst>
              <a:ext uri="{FF2B5EF4-FFF2-40B4-BE49-F238E27FC236}">
                <a16:creationId xmlns:a16="http://schemas.microsoft.com/office/drawing/2014/main" id="{0418D070-B5E5-4310-89B9-65862138F8A4}"/>
              </a:ext>
            </a:extLst>
          </p:cNvPr>
          <p:cNvSpPr/>
          <p:nvPr/>
        </p:nvSpPr>
        <p:spPr>
          <a:xfrm>
            <a:off x="5863098" y="5523095"/>
            <a:ext cx="1339406" cy="490307"/>
          </a:xfrm>
          <a:prstGeom prst="homePlate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PM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71" name="Arrow: Pentagon 70">
            <a:extLst>
              <a:ext uri="{FF2B5EF4-FFF2-40B4-BE49-F238E27FC236}">
                <a16:creationId xmlns:a16="http://schemas.microsoft.com/office/drawing/2014/main" id="{7E381D1F-DB59-47E9-AB01-70F3A905B2F6}"/>
              </a:ext>
            </a:extLst>
          </p:cNvPr>
          <p:cNvSpPr/>
          <p:nvPr/>
        </p:nvSpPr>
        <p:spPr>
          <a:xfrm>
            <a:off x="4427404" y="4953463"/>
            <a:ext cx="1339406" cy="490307"/>
          </a:xfrm>
          <a:prstGeom prst="homePlate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MM PUR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72" name="Arrow: Pentagon 71">
            <a:extLst>
              <a:ext uri="{FF2B5EF4-FFF2-40B4-BE49-F238E27FC236}">
                <a16:creationId xmlns:a16="http://schemas.microsoft.com/office/drawing/2014/main" id="{F701BB1D-B7C5-438F-8A58-E787937C3DEF}"/>
              </a:ext>
            </a:extLst>
          </p:cNvPr>
          <p:cNvSpPr/>
          <p:nvPr/>
        </p:nvSpPr>
        <p:spPr>
          <a:xfrm>
            <a:off x="4427404" y="5535213"/>
            <a:ext cx="1339406" cy="490307"/>
          </a:xfrm>
          <a:prstGeom prst="homePlate">
            <a:avLst>
              <a:gd name="adj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SD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75" name="Arrow: Up 74">
            <a:extLst>
              <a:ext uri="{FF2B5EF4-FFF2-40B4-BE49-F238E27FC236}">
                <a16:creationId xmlns:a16="http://schemas.microsoft.com/office/drawing/2014/main" id="{4442502B-404E-4B1D-8761-0EBF72F31EA6}"/>
              </a:ext>
            </a:extLst>
          </p:cNvPr>
          <p:cNvSpPr/>
          <p:nvPr/>
        </p:nvSpPr>
        <p:spPr>
          <a:xfrm rot="12390012">
            <a:off x="8287636" y="3849172"/>
            <a:ext cx="303385" cy="69365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06A18CC-179E-4DBF-802E-1E7B9772BF78}"/>
              </a:ext>
            </a:extLst>
          </p:cNvPr>
          <p:cNvSpPr txBox="1">
            <a:spLocks noChangeAspect="1"/>
          </p:cNvSpPr>
          <p:nvPr/>
        </p:nvSpPr>
        <p:spPr>
          <a:xfrm>
            <a:off x="8439328" y="4520338"/>
            <a:ext cx="230672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Approved Budget Scenario</a:t>
            </a:r>
          </a:p>
        </p:txBody>
      </p:sp>
      <p:sp>
        <p:nvSpPr>
          <p:cNvPr id="77" name="Arrow: Up 76">
            <a:extLst>
              <a:ext uri="{FF2B5EF4-FFF2-40B4-BE49-F238E27FC236}">
                <a16:creationId xmlns:a16="http://schemas.microsoft.com/office/drawing/2014/main" id="{EAD5C090-00DB-49D6-906D-9C9887080DCD}"/>
              </a:ext>
            </a:extLst>
          </p:cNvPr>
          <p:cNvSpPr/>
          <p:nvPr/>
        </p:nvSpPr>
        <p:spPr>
          <a:xfrm rot="1572303">
            <a:off x="7134163" y="3781862"/>
            <a:ext cx="303385" cy="69365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E4FE0A9-B2C1-4259-A752-2F60FD49BB2C}"/>
              </a:ext>
            </a:extLst>
          </p:cNvPr>
          <p:cNvSpPr txBox="1">
            <a:spLocks noChangeAspect="1"/>
          </p:cNvSpPr>
          <p:nvPr/>
        </p:nvSpPr>
        <p:spPr>
          <a:xfrm>
            <a:off x="6979494" y="4547640"/>
            <a:ext cx="64601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Actuals</a:t>
            </a:r>
          </a:p>
        </p:txBody>
      </p:sp>
      <p:sp>
        <p:nvSpPr>
          <p:cNvPr id="79" name="Arrow: Up 78">
            <a:extLst>
              <a:ext uri="{FF2B5EF4-FFF2-40B4-BE49-F238E27FC236}">
                <a16:creationId xmlns:a16="http://schemas.microsoft.com/office/drawing/2014/main" id="{3C012E87-E041-49AC-BF8A-2013BD773E77}"/>
              </a:ext>
            </a:extLst>
          </p:cNvPr>
          <p:cNvSpPr/>
          <p:nvPr/>
        </p:nvSpPr>
        <p:spPr>
          <a:xfrm rot="19214931">
            <a:off x="3868191" y="3744349"/>
            <a:ext cx="303385" cy="693658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6F63629-1F0A-4471-A8C4-616DC9AEDF4B}"/>
              </a:ext>
            </a:extLst>
          </p:cNvPr>
          <p:cNvSpPr txBox="1">
            <a:spLocks noChangeAspect="1"/>
          </p:cNvSpPr>
          <p:nvPr/>
        </p:nvSpPr>
        <p:spPr>
          <a:xfrm>
            <a:off x="4340112" y="4244803"/>
            <a:ext cx="113492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Sales History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FB2B2F7-7B95-49D9-B8CA-AD022AD135A2}"/>
              </a:ext>
            </a:extLst>
          </p:cNvPr>
          <p:cNvSpPr txBox="1">
            <a:spLocks noChangeAspect="1"/>
          </p:cNvSpPr>
          <p:nvPr/>
        </p:nvSpPr>
        <p:spPr>
          <a:xfrm>
            <a:off x="4340112" y="4439918"/>
            <a:ext cx="135293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Sales Contracts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B9CBFF5-195F-4A52-A369-9D9F0DB2FE72}"/>
              </a:ext>
            </a:extLst>
          </p:cNvPr>
          <p:cNvSpPr txBox="1">
            <a:spLocks noChangeAspect="1"/>
          </p:cNvSpPr>
          <p:nvPr/>
        </p:nvSpPr>
        <p:spPr>
          <a:xfrm>
            <a:off x="4358291" y="4628060"/>
            <a:ext cx="172592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914217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Capacity Availability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05B41A6-28C8-46E9-A835-284676BC3A58}"/>
              </a:ext>
            </a:extLst>
          </p:cNvPr>
          <p:cNvSpPr txBox="1">
            <a:spLocks noChangeAspect="1"/>
          </p:cNvSpPr>
          <p:nvPr/>
        </p:nvSpPr>
        <p:spPr>
          <a:xfrm>
            <a:off x="555586" y="2411059"/>
            <a:ext cx="283565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100 Products</a:t>
            </a:r>
            <a:endParaRPr lang="ru-RU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/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250 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Resources</a:t>
            </a:r>
            <a:endParaRPr lang="ru-RU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/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150 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Customers</a:t>
            </a:r>
            <a:endParaRPr lang="ru-RU" sz="2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lvl="1"/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130 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RWS</a:t>
            </a:r>
            <a:r>
              <a:rPr lang="ru-RU" sz="2000" dirty="0">
                <a:solidFill>
                  <a:schemeClr val="bg1"/>
                </a:solidFill>
                <a:latin typeface="Arial" charset="0"/>
                <a:cs typeface="Arial" charset="0"/>
              </a:rPr>
              <a:t> \ </a:t>
            </a:r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Harbors</a:t>
            </a:r>
            <a:endParaRPr lang="en-US" sz="1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0732AC1-01A4-400F-82BE-F6271F777434}"/>
              </a:ext>
            </a:extLst>
          </p:cNvPr>
          <p:cNvSpPr txBox="1">
            <a:spLocks noChangeAspect="1"/>
          </p:cNvSpPr>
          <p:nvPr/>
        </p:nvSpPr>
        <p:spPr>
          <a:xfrm>
            <a:off x="601785" y="5041624"/>
            <a:ext cx="283565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One source for Master Data</a:t>
            </a:r>
            <a:endParaRPr lang="en-US" sz="1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0499916-E485-45A3-A239-4F6EC4F2A42E}"/>
              </a:ext>
            </a:extLst>
          </p:cNvPr>
          <p:cNvSpPr txBox="1">
            <a:spLocks noChangeAspect="1"/>
          </p:cNvSpPr>
          <p:nvPr/>
        </p:nvSpPr>
        <p:spPr>
          <a:xfrm>
            <a:off x="4691426" y="2159107"/>
            <a:ext cx="261107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18 M/ 3Y</a:t>
            </a:r>
            <a:endParaRPr lang="en-US" sz="1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B96CD77-F68D-449C-A497-506C2804AACF}"/>
              </a:ext>
            </a:extLst>
          </p:cNvPr>
          <p:cNvSpPr txBox="1">
            <a:spLocks noChangeAspect="1"/>
          </p:cNvSpPr>
          <p:nvPr/>
        </p:nvSpPr>
        <p:spPr>
          <a:xfrm>
            <a:off x="8365391" y="2731065"/>
            <a:ext cx="300803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/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8 Main Budget Forms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Arial" charset="0"/>
                <a:cs typeface="Arial" charset="0"/>
              </a:rPr>
              <a:t>180 Budget Forms in Total</a:t>
            </a:r>
            <a:endParaRPr lang="en-US" sz="14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125025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8580</TotalTime>
  <Words>1263</Words>
  <Application>Microsoft Macintosh PowerPoint</Application>
  <PresentationFormat>Широкоэкранный</PresentationFormat>
  <Paragraphs>382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 Unicode MS</vt:lpstr>
      <vt:lpstr>Arial</vt:lpstr>
      <vt:lpstr>Arial Black</vt:lpstr>
      <vt:lpstr>Calibri</vt:lpstr>
      <vt:lpstr>Meta Offc Pro</vt:lpstr>
      <vt:lpstr>Специальное оформление</vt:lpstr>
      <vt:lpstr> SAP S/4HANA as a Core for Business Transformation Industry 4.0  Impossible is Pos­sible</vt:lpstr>
      <vt:lpstr>Metalloinvest Company Profile</vt:lpstr>
      <vt:lpstr>Industry 4.0 Program Overview</vt:lpstr>
      <vt:lpstr>Презентация PowerPoint</vt:lpstr>
      <vt:lpstr>SAP Support Channels</vt:lpstr>
      <vt:lpstr>HANA 2.0 ready Data Center</vt:lpstr>
      <vt:lpstr>Functional Scope</vt:lpstr>
      <vt:lpstr>Industry 4.0 – S/4HANA &amp; MES Integration </vt:lpstr>
      <vt:lpstr>Industry 4.0 – Integration BPC + S&amp;OP</vt:lpstr>
      <vt:lpstr>SAP HCM</vt:lpstr>
      <vt:lpstr>Plant Maintenance Business Transformation</vt:lpstr>
      <vt:lpstr>Procurement</vt:lpstr>
      <vt:lpstr>SAP S/4HANA as Digital Core</vt:lpstr>
      <vt:lpstr>Next Steps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«Управление персоналом»</dc:title>
  <dc:creator>Sambuk, Egor</dc:creator>
  <cp:lastModifiedBy>Лактюшин Олег</cp:lastModifiedBy>
  <cp:revision>204</cp:revision>
  <dcterms:created xsi:type="dcterms:W3CDTF">2018-09-20T13:02:32Z</dcterms:created>
  <dcterms:modified xsi:type="dcterms:W3CDTF">2018-10-25T09:07:51Z</dcterms:modified>
</cp:coreProperties>
</file>