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7" r:id="rId5"/>
    <p:sldId id="289" r:id="rId6"/>
    <p:sldId id="280" r:id="rId7"/>
    <p:sldId id="290" r:id="rId8"/>
    <p:sldId id="291" r:id="rId9"/>
    <p:sldId id="292" r:id="rId10"/>
    <p:sldId id="294" r:id="rId11"/>
    <p:sldId id="293" r:id="rId12"/>
    <p:sldId id="295" r:id="rId13"/>
    <p:sldId id="297" r:id="rId14"/>
    <p:sldId id="298" r:id="rId15"/>
    <p:sldId id="299" r:id="rId16"/>
    <p:sldId id="300" r:id="rId17"/>
    <p:sldId id="301" r:id="rId18"/>
    <p:sldId id="30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B01736"/>
    <a:srgbClr val="595959"/>
    <a:srgbClr val="1D3559"/>
    <a:srgbClr val="474747"/>
    <a:srgbClr val="FFFFFF"/>
    <a:srgbClr val="414141"/>
    <a:srgbClr val="00A54B"/>
    <a:srgbClr val="F59F2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95" autoAdjust="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outlineViewPr>
    <p:cViewPr>
      <p:scale>
        <a:sx n="33" d="100"/>
        <a:sy n="33" d="100"/>
      </p:scale>
      <p:origin x="0" y="-33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A9F48-57CB-4055-A7EF-32E5E0A7CF3F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1101B-A1E6-4F2B-A4F6-89DD6E6D3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77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326C3-8545-4F13-9F33-9B3B5119ABC5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60737-485D-470A-8278-F4FCA36C3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8BCCD-78AB-4CAD-9F8D-EA22A36CCA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0737-485D-470A-8278-F4FCA36C35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 userDrawn="1"/>
        </p:nvSpPr>
        <p:spPr>
          <a:xfrm>
            <a:off x="428" y="1499073"/>
            <a:ext cx="4616924" cy="1765420"/>
          </a:xfrm>
          <a:custGeom>
            <a:avLst/>
            <a:gdLst/>
            <a:ahLst/>
            <a:cxnLst/>
            <a:rect l="l" t="t" r="r" b="b"/>
            <a:pathLst>
              <a:path w="8798560" h="3190875">
                <a:moveTo>
                  <a:pt x="0" y="3190855"/>
                </a:moveTo>
                <a:lnTo>
                  <a:pt x="8798266" y="3190855"/>
                </a:lnTo>
                <a:lnTo>
                  <a:pt x="8798266" y="0"/>
                </a:lnTo>
                <a:lnTo>
                  <a:pt x="0" y="0"/>
                </a:lnTo>
                <a:lnTo>
                  <a:pt x="0" y="3190855"/>
                </a:lnTo>
                <a:close/>
              </a:path>
            </a:pathLst>
          </a:custGeom>
          <a:solidFill>
            <a:srgbClr val="B01736"/>
          </a:solidFill>
        </p:spPr>
        <p:txBody>
          <a:bodyPr wrap="square" lIns="0" tIns="0" rIns="0" bIns="0" rtlCol="0"/>
          <a:lstStyle/>
          <a:p>
            <a:endParaRPr sz="1092">
              <a:solidFill>
                <a:srgbClr val="B01736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9368" y="1784311"/>
            <a:ext cx="3930262" cy="10923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3600" b="0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Opening slide</a:t>
            </a:r>
            <a:br>
              <a:rPr lang="en-US" dirty="0"/>
            </a:br>
            <a:r>
              <a:rPr lang="en-US" dirty="0"/>
              <a:t>(an example)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8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нутренний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1738" y="1653211"/>
            <a:ext cx="5101038" cy="3790075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600"/>
              </a:spcAft>
              <a:buNone/>
              <a:defRPr lang="ru-RU" sz="2000" kern="1200" dirty="0">
                <a:solidFill>
                  <a:srgbClr val="41414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738" y="450195"/>
            <a:ext cx="9570486" cy="80564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B0173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271940" y="1653211"/>
            <a:ext cx="5026025" cy="3790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ru-RU" sz="2000" kern="1200" dirty="0">
                <a:solidFill>
                  <a:srgbClr val="41414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88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нутренний_слайд_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1738" y="1653211"/>
            <a:ext cx="5101038" cy="3790075"/>
          </a:xfrm>
          <a:prstGeom prst="rect">
            <a:avLst/>
          </a:prstGeom>
        </p:spPr>
        <p:txBody>
          <a:bodyPr/>
          <a:lstStyle>
            <a:lvl1pPr marL="342900" indent="-342900" algn="l">
              <a:spcAft>
                <a:spcPts val="600"/>
              </a:spcAft>
              <a:buClr>
                <a:srgbClr val="B01736"/>
              </a:buClr>
              <a:buFont typeface="Arial" panose="020B0604020202020204" pitchFamily="34" charset="0"/>
              <a:buChar char="•"/>
              <a:defRPr lang="ru-RU" sz="2000" kern="1200" dirty="0">
                <a:solidFill>
                  <a:srgbClr val="41414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Буллиты</a:t>
            </a:r>
          </a:p>
          <a:p>
            <a:r>
              <a:rPr lang="ru-RU" dirty="0"/>
              <a:t>Буллиты</a:t>
            </a:r>
          </a:p>
          <a:p>
            <a:r>
              <a:rPr lang="ru-RU" dirty="0"/>
              <a:t>Буллиты</a:t>
            </a:r>
          </a:p>
          <a:p>
            <a:r>
              <a:rPr lang="ru-RU" dirty="0"/>
              <a:t>Буллиты</a:t>
            </a:r>
          </a:p>
          <a:p>
            <a:r>
              <a:rPr lang="ru-RU" dirty="0"/>
              <a:t>Буллиты</a:t>
            </a:r>
          </a:p>
          <a:p>
            <a:r>
              <a:rPr lang="ru-RU" dirty="0"/>
              <a:t>Буллиты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271940" y="1653211"/>
            <a:ext cx="5026025" cy="3790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lang="ru-RU" sz="2000" kern="1200" dirty="0">
                <a:solidFill>
                  <a:srgbClr val="41414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41738" y="450195"/>
            <a:ext cx="9570486" cy="80564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B0173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3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41738" y="450195"/>
            <a:ext cx="9570486" cy="80564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B0173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0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29" b="0" i="0">
                <a:solidFill>
                  <a:srgbClr val="414042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29" b="0" i="0">
                <a:solidFill>
                  <a:srgbClr val="414042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770" y="6322423"/>
            <a:ext cx="1533807" cy="3673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26" y="6484467"/>
            <a:ext cx="2456571" cy="1676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787" y="6481419"/>
            <a:ext cx="4443993" cy="17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B01736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ervices.softline.ru/ingenernyie-resheniya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42" y="1"/>
            <a:ext cx="8005524" cy="6064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943047" cy="6064250"/>
          </a:xfrm>
          <a:custGeom>
            <a:avLst/>
            <a:gdLst/>
            <a:ahLst/>
            <a:cxnLst/>
            <a:rect l="l" t="t" r="r" b="b"/>
            <a:pathLst>
              <a:path w="7392670" h="9714865">
                <a:moveTo>
                  <a:pt x="0" y="9714468"/>
                </a:moveTo>
                <a:lnTo>
                  <a:pt x="7392445" y="9714468"/>
                </a:lnTo>
                <a:lnTo>
                  <a:pt x="7392445" y="0"/>
                </a:lnTo>
                <a:lnTo>
                  <a:pt x="0" y="0"/>
                </a:lnTo>
                <a:lnTo>
                  <a:pt x="0" y="9714468"/>
                </a:lnTo>
                <a:close/>
              </a:path>
            </a:pathLst>
          </a:custGeom>
          <a:solidFill>
            <a:srgbClr val="B01736"/>
          </a:solidFill>
        </p:spPr>
        <p:txBody>
          <a:bodyPr wrap="square" lIns="0" tIns="0" rIns="0" bIns="0" rtlCol="0"/>
          <a:lstStyle/>
          <a:p>
            <a:endParaRPr sz="1092">
              <a:solidFill>
                <a:srgbClr val="B01736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2397" y="1482795"/>
            <a:ext cx="4943047" cy="2469211"/>
          </a:xfrm>
          <a:prstGeom prst="rect">
            <a:avLst/>
          </a:prstGeom>
        </p:spPr>
        <p:txBody>
          <a:bodyPr vert="horz" wrap="square" lIns="0" tIns="6931" rIns="0" bIns="0" rtlCol="0" anchor="ctr">
            <a:spAutoFit/>
          </a:bodyPr>
          <a:lstStyle/>
          <a:p>
            <a:pPr marL="7701" marR="3081">
              <a:lnSpc>
                <a:spcPct val="100499"/>
              </a:lnSpc>
              <a:spcBef>
                <a:spcPts val="55"/>
              </a:spcBef>
            </a:pPr>
            <a:r>
              <a:rPr lang="ru-RU" sz="3200" spc="3" dirty="0">
                <a:solidFill>
                  <a:srgbClr val="FFFFFF"/>
                </a:solidFill>
              </a:rPr>
              <a:t>Успешный международный опыт </a:t>
            </a:r>
            <a:r>
              <a:rPr lang="ru-RU" sz="3200" spc="3" dirty="0" err="1">
                <a:solidFill>
                  <a:srgbClr val="FFFFFF"/>
                </a:solidFill>
              </a:rPr>
              <a:t>Softline</a:t>
            </a:r>
            <a:r>
              <a:rPr lang="ru-RU" sz="3200" spc="3" dirty="0">
                <a:solidFill>
                  <a:srgbClr val="FFFFFF"/>
                </a:solidFill>
              </a:rPr>
              <a:t> по построению современного ЦОД в банковском секторе.</a:t>
            </a:r>
            <a:endParaRPr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70" y="6168873"/>
            <a:ext cx="2035364" cy="487446"/>
          </a:xfrm>
          <a:prstGeom prst="rect">
            <a:avLst/>
          </a:prstGeom>
        </p:spPr>
      </p:pic>
      <p:sp>
        <p:nvSpPr>
          <p:cNvPr id="9" name="object 8"/>
          <p:cNvSpPr txBox="1"/>
          <p:nvPr/>
        </p:nvSpPr>
        <p:spPr>
          <a:xfrm>
            <a:off x="331295" y="4876417"/>
            <a:ext cx="3755849" cy="28399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chemeClr val="bg1"/>
                </a:solidFill>
              </a:rPr>
              <a:t>Softline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Армения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3" y="6398157"/>
            <a:ext cx="2725829" cy="16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3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Прямоугольник 339"/>
          <p:cNvSpPr/>
          <p:nvPr/>
        </p:nvSpPr>
        <p:spPr>
          <a:xfrm>
            <a:off x="10455758" y="4677388"/>
            <a:ext cx="1368310" cy="1292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41" name="Прямоугольник 340"/>
          <p:cNvSpPr/>
          <p:nvPr/>
        </p:nvSpPr>
        <p:spPr>
          <a:xfrm>
            <a:off x="8807429" y="4687583"/>
            <a:ext cx="1368310" cy="1292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44" name="Прямоугольник 343"/>
          <p:cNvSpPr/>
          <p:nvPr/>
        </p:nvSpPr>
        <p:spPr>
          <a:xfrm>
            <a:off x="7209285" y="4700198"/>
            <a:ext cx="1368310" cy="1292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39" name="Прямоугольник 338"/>
          <p:cNvSpPr/>
          <p:nvPr/>
        </p:nvSpPr>
        <p:spPr>
          <a:xfrm>
            <a:off x="5545202" y="4687583"/>
            <a:ext cx="1368310" cy="1292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38" name="Прямоугольник 337"/>
          <p:cNvSpPr/>
          <p:nvPr/>
        </p:nvSpPr>
        <p:spPr>
          <a:xfrm>
            <a:off x="3956250" y="4679850"/>
            <a:ext cx="1368310" cy="1292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37" name="Прямоугольник 336"/>
          <p:cNvSpPr/>
          <p:nvPr/>
        </p:nvSpPr>
        <p:spPr>
          <a:xfrm>
            <a:off x="2354554" y="4677550"/>
            <a:ext cx="1368310" cy="1292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36" name="Прямоугольник 335"/>
          <p:cNvSpPr/>
          <p:nvPr/>
        </p:nvSpPr>
        <p:spPr>
          <a:xfrm>
            <a:off x="705961" y="4661452"/>
            <a:ext cx="1368310" cy="12924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  <a:p>
            <a:pPr algn="ctr"/>
            <a:endParaRPr lang="ru-RU" sz="1200" dirty="0">
              <a:solidFill>
                <a:srgbClr val="70747D"/>
              </a:solidFill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73538" y="1443855"/>
            <a:ext cx="5850529" cy="2893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Успеть в срок!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738" y="1469465"/>
            <a:ext cx="464432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 все работы было выделено </a:t>
            </a:r>
            <a:r>
              <a:rPr lang="ru-RU" b="1" dirty="0">
                <a:solidFill>
                  <a:srgbClr val="B017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 месяца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!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Проектирование заняло </a:t>
            </a:r>
            <a:r>
              <a:rPr lang="ru-RU" b="1" dirty="0">
                <a:solidFill>
                  <a:srgbClr val="B017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 месяц.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Поставка оборудования </a:t>
            </a:r>
            <a:r>
              <a:rPr lang="ru-RU" b="1" dirty="0">
                <a:solidFill>
                  <a:srgbClr val="B017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8-10 недель.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Монтажные и пуско-наладочные работы </a:t>
            </a:r>
            <a:r>
              <a:rPr lang="ru-RU" b="1" dirty="0">
                <a:solidFill>
                  <a:srgbClr val="B017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 месяц.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65432" y="1443855"/>
            <a:ext cx="52586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Заказ на кондиционеры и ИБП (это самое «долгое» оборудование), разместили </a:t>
            </a:r>
            <a:r>
              <a:rPr lang="ru-RU" b="1" dirty="0">
                <a:solidFill>
                  <a:srgbClr val="9900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сразу после подписания договора.</a:t>
            </a:r>
          </a:p>
          <a:p>
            <a:pPr>
              <a:spcAft>
                <a:spcPts val="600"/>
              </a:spcAft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Контролировали поставку всего критично оборудования согласно </a:t>
            </a:r>
            <a:r>
              <a:rPr lang="ru-RU" b="1" dirty="0">
                <a:solidFill>
                  <a:srgbClr val="9900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плану-графику.</a:t>
            </a:r>
          </a:p>
          <a:p>
            <a:pPr>
              <a:spcAft>
                <a:spcPts val="600"/>
              </a:spcAft>
            </a:pP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К приходу оборудования площадка </a:t>
            </a:r>
            <a:r>
              <a:rPr lang="ru-RU" b="1" dirty="0">
                <a:solidFill>
                  <a:srgbClr val="9900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была уже готова.</a:t>
            </a: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719" y="1771304"/>
            <a:ext cx="271400" cy="271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719" y="2829564"/>
            <a:ext cx="271400" cy="271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719" y="3856631"/>
            <a:ext cx="271400" cy="2714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03" name="Группа 202"/>
          <p:cNvGrpSpPr/>
          <p:nvPr/>
        </p:nvGrpSpPr>
        <p:grpSpPr>
          <a:xfrm>
            <a:off x="1014866" y="5064366"/>
            <a:ext cx="750500" cy="564114"/>
            <a:chOff x="698394" y="5044040"/>
            <a:chExt cx="295570" cy="254196"/>
          </a:xfrm>
          <a:solidFill>
            <a:schemeClr val="bg1"/>
          </a:solidFill>
        </p:grpSpPr>
        <p:sp>
          <p:nvSpPr>
            <p:cNvPr id="204" name="object 66"/>
            <p:cNvSpPr/>
            <p:nvPr/>
          </p:nvSpPr>
          <p:spPr>
            <a:xfrm>
              <a:off x="698394" y="5130984"/>
              <a:ext cx="104775" cy="78740"/>
            </a:xfrm>
            <a:custGeom>
              <a:avLst/>
              <a:gdLst/>
              <a:ahLst/>
              <a:cxnLst/>
              <a:rect l="l" t="t" r="r" b="b"/>
              <a:pathLst>
                <a:path w="104775" h="78739">
                  <a:moveTo>
                    <a:pt x="99580" y="0"/>
                  </a:moveTo>
                  <a:lnTo>
                    <a:pt x="5016" y="0"/>
                  </a:lnTo>
                  <a:lnTo>
                    <a:pt x="0" y="5016"/>
                  </a:lnTo>
                  <a:lnTo>
                    <a:pt x="0" y="73609"/>
                  </a:lnTo>
                  <a:lnTo>
                    <a:pt x="5016" y="78625"/>
                  </a:lnTo>
                  <a:lnTo>
                    <a:pt x="99580" y="78625"/>
                  </a:lnTo>
                  <a:lnTo>
                    <a:pt x="104584" y="73609"/>
                  </a:lnTo>
                  <a:lnTo>
                    <a:pt x="104584" y="67627"/>
                  </a:lnTo>
                  <a:lnTo>
                    <a:pt x="11176" y="67627"/>
                  </a:lnTo>
                  <a:lnTo>
                    <a:pt x="11010" y="11175"/>
                  </a:lnTo>
                  <a:lnTo>
                    <a:pt x="11176" y="10998"/>
                  </a:lnTo>
                  <a:lnTo>
                    <a:pt x="104584" y="10998"/>
                  </a:lnTo>
                  <a:lnTo>
                    <a:pt x="104584" y="5016"/>
                  </a:lnTo>
                  <a:lnTo>
                    <a:pt x="99580" y="0"/>
                  </a:lnTo>
                  <a:close/>
                </a:path>
                <a:path w="104775" h="78739">
                  <a:moveTo>
                    <a:pt x="104584" y="10998"/>
                  </a:moveTo>
                  <a:lnTo>
                    <a:pt x="93421" y="10998"/>
                  </a:lnTo>
                  <a:lnTo>
                    <a:pt x="93586" y="67449"/>
                  </a:lnTo>
                  <a:lnTo>
                    <a:pt x="11176" y="67627"/>
                  </a:lnTo>
                  <a:lnTo>
                    <a:pt x="104584" y="67627"/>
                  </a:lnTo>
                  <a:lnTo>
                    <a:pt x="104584" y="10998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5" name="object 67"/>
            <p:cNvSpPr/>
            <p:nvPr/>
          </p:nvSpPr>
          <p:spPr>
            <a:xfrm>
              <a:off x="820961" y="5132192"/>
              <a:ext cx="104775" cy="78740"/>
            </a:xfrm>
            <a:custGeom>
              <a:avLst/>
              <a:gdLst/>
              <a:ahLst/>
              <a:cxnLst/>
              <a:rect l="l" t="t" r="r" b="b"/>
              <a:pathLst>
                <a:path w="104775" h="78739">
                  <a:moveTo>
                    <a:pt x="99580" y="0"/>
                  </a:moveTo>
                  <a:lnTo>
                    <a:pt x="5016" y="0"/>
                  </a:lnTo>
                  <a:lnTo>
                    <a:pt x="0" y="5016"/>
                  </a:lnTo>
                  <a:lnTo>
                    <a:pt x="0" y="73609"/>
                  </a:lnTo>
                  <a:lnTo>
                    <a:pt x="5016" y="78625"/>
                  </a:lnTo>
                  <a:lnTo>
                    <a:pt x="99580" y="78625"/>
                  </a:lnTo>
                  <a:lnTo>
                    <a:pt x="104584" y="73609"/>
                  </a:lnTo>
                  <a:lnTo>
                    <a:pt x="104584" y="67627"/>
                  </a:lnTo>
                  <a:lnTo>
                    <a:pt x="11175" y="67627"/>
                  </a:lnTo>
                  <a:lnTo>
                    <a:pt x="11010" y="11175"/>
                  </a:lnTo>
                  <a:lnTo>
                    <a:pt x="11175" y="10998"/>
                  </a:lnTo>
                  <a:lnTo>
                    <a:pt x="104584" y="10998"/>
                  </a:lnTo>
                  <a:lnTo>
                    <a:pt x="104584" y="5016"/>
                  </a:lnTo>
                  <a:lnTo>
                    <a:pt x="99580" y="0"/>
                  </a:lnTo>
                  <a:close/>
                </a:path>
                <a:path w="104775" h="78739">
                  <a:moveTo>
                    <a:pt x="104584" y="10998"/>
                  </a:moveTo>
                  <a:lnTo>
                    <a:pt x="93421" y="10998"/>
                  </a:lnTo>
                  <a:lnTo>
                    <a:pt x="93586" y="67462"/>
                  </a:lnTo>
                  <a:lnTo>
                    <a:pt x="11175" y="67627"/>
                  </a:lnTo>
                  <a:lnTo>
                    <a:pt x="104584" y="67627"/>
                  </a:lnTo>
                  <a:lnTo>
                    <a:pt x="104584" y="10998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6" name="object 68"/>
            <p:cNvSpPr/>
            <p:nvPr/>
          </p:nvSpPr>
          <p:spPr>
            <a:xfrm>
              <a:off x="762394" y="5044040"/>
              <a:ext cx="104775" cy="78740"/>
            </a:xfrm>
            <a:custGeom>
              <a:avLst/>
              <a:gdLst/>
              <a:ahLst/>
              <a:cxnLst/>
              <a:rect l="l" t="t" r="r" b="b"/>
              <a:pathLst>
                <a:path w="104775" h="78739">
                  <a:moveTo>
                    <a:pt x="99580" y="0"/>
                  </a:moveTo>
                  <a:lnTo>
                    <a:pt x="5016" y="0"/>
                  </a:lnTo>
                  <a:lnTo>
                    <a:pt x="0" y="5016"/>
                  </a:lnTo>
                  <a:lnTo>
                    <a:pt x="0" y="73609"/>
                  </a:lnTo>
                  <a:lnTo>
                    <a:pt x="5016" y="78625"/>
                  </a:lnTo>
                  <a:lnTo>
                    <a:pt x="99580" y="78625"/>
                  </a:lnTo>
                  <a:lnTo>
                    <a:pt x="104584" y="73609"/>
                  </a:lnTo>
                  <a:lnTo>
                    <a:pt x="104584" y="67627"/>
                  </a:lnTo>
                  <a:lnTo>
                    <a:pt x="11176" y="67627"/>
                  </a:lnTo>
                  <a:lnTo>
                    <a:pt x="11010" y="11175"/>
                  </a:lnTo>
                  <a:lnTo>
                    <a:pt x="11176" y="10998"/>
                  </a:lnTo>
                  <a:lnTo>
                    <a:pt x="104584" y="10998"/>
                  </a:lnTo>
                  <a:lnTo>
                    <a:pt x="104584" y="5016"/>
                  </a:lnTo>
                  <a:lnTo>
                    <a:pt x="99580" y="0"/>
                  </a:lnTo>
                  <a:close/>
                </a:path>
                <a:path w="104775" h="78739">
                  <a:moveTo>
                    <a:pt x="104584" y="10998"/>
                  </a:moveTo>
                  <a:lnTo>
                    <a:pt x="93421" y="10998"/>
                  </a:lnTo>
                  <a:lnTo>
                    <a:pt x="93586" y="67449"/>
                  </a:lnTo>
                  <a:lnTo>
                    <a:pt x="11176" y="67627"/>
                  </a:lnTo>
                  <a:lnTo>
                    <a:pt x="104584" y="67627"/>
                  </a:lnTo>
                  <a:lnTo>
                    <a:pt x="104584" y="10998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7" name="object 69"/>
            <p:cNvSpPr/>
            <p:nvPr/>
          </p:nvSpPr>
          <p:spPr>
            <a:xfrm>
              <a:off x="889189" y="5044040"/>
              <a:ext cx="104775" cy="78740"/>
            </a:xfrm>
            <a:custGeom>
              <a:avLst/>
              <a:gdLst/>
              <a:ahLst/>
              <a:cxnLst/>
              <a:rect l="l" t="t" r="r" b="b"/>
              <a:pathLst>
                <a:path w="104775" h="78739">
                  <a:moveTo>
                    <a:pt x="99580" y="0"/>
                  </a:moveTo>
                  <a:lnTo>
                    <a:pt x="5016" y="0"/>
                  </a:lnTo>
                  <a:lnTo>
                    <a:pt x="0" y="5016"/>
                  </a:lnTo>
                  <a:lnTo>
                    <a:pt x="0" y="73609"/>
                  </a:lnTo>
                  <a:lnTo>
                    <a:pt x="5016" y="78625"/>
                  </a:lnTo>
                  <a:lnTo>
                    <a:pt x="99580" y="78625"/>
                  </a:lnTo>
                  <a:lnTo>
                    <a:pt x="104584" y="73609"/>
                  </a:lnTo>
                  <a:lnTo>
                    <a:pt x="104584" y="67627"/>
                  </a:lnTo>
                  <a:lnTo>
                    <a:pt x="11175" y="67627"/>
                  </a:lnTo>
                  <a:lnTo>
                    <a:pt x="11010" y="11175"/>
                  </a:lnTo>
                  <a:lnTo>
                    <a:pt x="11175" y="10998"/>
                  </a:lnTo>
                  <a:lnTo>
                    <a:pt x="104584" y="10998"/>
                  </a:lnTo>
                  <a:lnTo>
                    <a:pt x="104584" y="5016"/>
                  </a:lnTo>
                  <a:lnTo>
                    <a:pt x="99580" y="0"/>
                  </a:lnTo>
                  <a:close/>
                </a:path>
                <a:path w="104775" h="78739">
                  <a:moveTo>
                    <a:pt x="104584" y="10998"/>
                  </a:moveTo>
                  <a:lnTo>
                    <a:pt x="93421" y="10998"/>
                  </a:lnTo>
                  <a:lnTo>
                    <a:pt x="93586" y="67449"/>
                  </a:lnTo>
                  <a:lnTo>
                    <a:pt x="11175" y="67627"/>
                  </a:lnTo>
                  <a:lnTo>
                    <a:pt x="104584" y="67627"/>
                  </a:lnTo>
                  <a:lnTo>
                    <a:pt x="104584" y="10998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8" name="object 70"/>
            <p:cNvSpPr/>
            <p:nvPr/>
          </p:nvSpPr>
          <p:spPr>
            <a:xfrm>
              <a:off x="740666" y="5076643"/>
              <a:ext cx="24130" cy="59055"/>
            </a:xfrm>
            <a:custGeom>
              <a:avLst/>
              <a:gdLst/>
              <a:ahLst/>
              <a:cxnLst/>
              <a:rect l="l" t="t" r="r" b="b"/>
              <a:pathLst>
                <a:path w="24129" h="59054">
                  <a:moveTo>
                    <a:pt x="23609" y="0"/>
                  </a:moveTo>
                  <a:lnTo>
                    <a:pt x="6527" y="0"/>
                  </a:lnTo>
                  <a:lnTo>
                    <a:pt x="0" y="7556"/>
                  </a:lnTo>
                  <a:lnTo>
                    <a:pt x="0" y="58635"/>
                  </a:lnTo>
                  <a:lnTo>
                    <a:pt x="10998" y="58635"/>
                  </a:lnTo>
                  <a:lnTo>
                    <a:pt x="10998" y="13550"/>
                  </a:lnTo>
                  <a:lnTo>
                    <a:pt x="12915" y="10998"/>
                  </a:lnTo>
                  <a:lnTo>
                    <a:pt x="23609" y="10998"/>
                  </a:lnTo>
                  <a:lnTo>
                    <a:pt x="23609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9" name="object 71"/>
            <p:cNvSpPr/>
            <p:nvPr/>
          </p:nvSpPr>
          <p:spPr>
            <a:xfrm>
              <a:off x="919452" y="5118377"/>
              <a:ext cx="30480" cy="60960"/>
            </a:xfrm>
            <a:custGeom>
              <a:avLst/>
              <a:gdLst/>
              <a:ahLst/>
              <a:cxnLst/>
              <a:rect l="l" t="t" r="r" b="b"/>
              <a:pathLst>
                <a:path w="30480" h="60960">
                  <a:moveTo>
                    <a:pt x="30251" y="0"/>
                  </a:moveTo>
                  <a:lnTo>
                    <a:pt x="19253" y="0"/>
                  </a:lnTo>
                  <a:lnTo>
                    <a:pt x="19253" y="46824"/>
                  </a:lnTo>
                  <a:lnTo>
                    <a:pt x="16636" y="49441"/>
                  </a:lnTo>
                  <a:lnTo>
                    <a:pt x="0" y="49441"/>
                  </a:lnTo>
                  <a:lnTo>
                    <a:pt x="0" y="60439"/>
                  </a:lnTo>
                  <a:lnTo>
                    <a:pt x="22694" y="60439"/>
                  </a:lnTo>
                  <a:lnTo>
                    <a:pt x="30251" y="52882"/>
                  </a:lnTo>
                  <a:lnTo>
                    <a:pt x="30251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0" name="object 95"/>
            <p:cNvSpPr/>
            <p:nvPr/>
          </p:nvSpPr>
          <p:spPr>
            <a:xfrm>
              <a:off x="732015" y="5237276"/>
              <a:ext cx="211454" cy="60960"/>
            </a:xfrm>
            <a:custGeom>
              <a:avLst/>
              <a:gdLst/>
              <a:ahLst/>
              <a:cxnLst/>
              <a:rect l="l" t="t" r="r" b="b"/>
              <a:pathLst>
                <a:path w="211455" h="60960">
                  <a:moveTo>
                    <a:pt x="211340" y="60858"/>
                  </a:moveTo>
                  <a:lnTo>
                    <a:pt x="0" y="60858"/>
                  </a:lnTo>
                  <a:lnTo>
                    <a:pt x="0" y="0"/>
                  </a:lnTo>
                  <a:lnTo>
                    <a:pt x="211340" y="0"/>
                  </a:lnTo>
                  <a:lnTo>
                    <a:pt x="211340" y="60858"/>
                  </a:lnTo>
                  <a:close/>
                </a:path>
              </a:pathLst>
            </a:custGeom>
            <a:grpFill/>
            <a:ln w="8394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1" name="object 96"/>
            <p:cNvSpPr/>
            <p:nvPr/>
          </p:nvSpPr>
          <p:spPr>
            <a:xfrm>
              <a:off x="907397" y="5257741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15455" y="0"/>
                  </a:moveTo>
                  <a:lnTo>
                    <a:pt x="4457" y="0"/>
                  </a:lnTo>
                  <a:lnTo>
                    <a:pt x="0" y="4457"/>
                  </a:lnTo>
                  <a:lnTo>
                    <a:pt x="0" y="15455"/>
                  </a:lnTo>
                  <a:lnTo>
                    <a:pt x="4457" y="19913"/>
                  </a:lnTo>
                  <a:lnTo>
                    <a:pt x="15455" y="19913"/>
                  </a:lnTo>
                  <a:lnTo>
                    <a:pt x="19913" y="15455"/>
                  </a:lnTo>
                  <a:lnTo>
                    <a:pt x="19913" y="4457"/>
                  </a:lnTo>
                  <a:lnTo>
                    <a:pt x="15455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2" name="object 97"/>
            <p:cNvSpPr/>
            <p:nvPr/>
          </p:nvSpPr>
          <p:spPr>
            <a:xfrm>
              <a:off x="880845" y="526105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0299" y="0"/>
                  </a:moveTo>
                  <a:lnTo>
                    <a:pt x="2971" y="0"/>
                  </a:lnTo>
                  <a:lnTo>
                    <a:pt x="0" y="2984"/>
                  </a:lnTo>
                  <a:lnTo>
                    <a:pt x="0" y="10312"/>
                  </a:lnTo>
                  <a:lnTo>
                    <a:pt x="2971" y="13284"/>
                  </a:lnTo>
                  <a:lnTo>
                    <a:pt x="10299" y="13284"/>
                  </a:lnTo>
                  <a:lnTo>
                    <a:pt x="13271" y="10312"/>
                  </a:lnTo>
                  <a:lnTo>
                    <a:pt x="13271" y="2984"/>
                  </a:lnTo>
                  <a:lnTo>
                    <a:pt x="10299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3" name="object 98"/>
            <p:cNvSpPr/>
            <p:nvPr/>
          </p:nvSpPr>
          <p:spPr>
            <a:xfrm>
              <a:off x="754710" y="5246121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77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77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4" name="object 99"/>
            <p:cNvSpPr/>
            <p:nvPr/>
          </p:nvSpPr>
          <p:spPr>
            <a:xfrm>
              <a:off x="765771" y="5246121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" name="object 100"/>
            <p:cNvSpPr/>
            <p:nvPr/>
          </p:nvSpPr>
          <p:spPr>
            <a:xfrm>
              <a:off x="776834" y="5246121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6" name="object 101"/>
            <p:cNvSpPr/>
            <p:nvPr/>
          </p:nvSpPr>
          <p:spPr>
            <a:xfrm>
              <a:off x="787905" y="5246121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77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77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7" name="object 102"/>
            <p:cNvSpPr/>
            <p:nvPr/>
          </p:nvSpPr>
          <p:spPr>
            <a:xfrm>
              <a:off x="798967" y="5246121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8" name="object 103"/>
            <p:cNvSpPr/>
            <p:nvPr/>
          </p:nvSpPr>
          <p:spPr>
            <a:xfrm>
              <a:off x="810028" y="5246121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4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9" name="object 104"/>
            <p:cNvSpPr/>
            <p:nvPr/>
          </p:nvSpPr>
          <p:spPr>
            <a:xfrm>
              <a:off x="821086" y="5246121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4" h="43179">
                  <a:moveTo>
                    <a:pt x="3441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90" y="43154"/>
                  </a:lnTo>
                  <a:lnTo>
                    <a:pt x="3441" y="43154"/>
                  </a:lnTo>
                  <a:lnTo>
                    <a:pt x="4432" y="42163"/>
                  </a:lnTo>
                  <a:lnTo>
                    <a:pt x="4432" y="990"/>
                  </a:lnTo>
                  <a:lnTo>
                    <a:pt x="3441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0" name="object 105"/>
            <p:cNvSpPr/>
            <p:nvPr/>
          </p:nvSpPr>
          <p:spPr>
            <a:xfrm>
              <a:off x="832161" y="5246121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4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1" name="Группа 220"/>
          <p:cNvGrpSpPr/>
          <p:nvPr/>
        </p:nvGrpSpPr>
        <p:grpSpPr>
          <a:xfrm>
            <a:off x="10797080" y="4981135"/>
            <a:ext cx="610518" cy="643720"/>
            <a:chOff x="4122908" y="5203557"/>
            <a:chExt cx="186983" cy="225577"/>
          </a:xfrm>
          <a:solidFill>
            <a:schemeClr val="bg1"/>
          </a:solidFill>
        </p:grpSpPr>
        <p:sp>
          <p:nvSpPr>
            <p:cNvPr id="222" name="object 91"/>
            <p:cNvSpPr/>
            <p:nvPr/>
          </p:nvSpPr>
          <p:spPr>
            <a:xfrm>
              <a:off x="4171732" y="5203557"/>
              <a:ext cx="81915" cy="17145"/>
            </a:xfrm>
            <a:custGeom>
              <a:avLst/>
              <a:gdLst/>
              <a:ahLst/>
              <a:cxnLst/>
              <a:rect l="l" t="t" r="r" b="b"/>
              <a:pathLst>
                <a:path w="81914" h="17145">
                  <a:moveTo>
                    <a:pt x="23745" y="5181"/>
                  </a:moveTo>
                  <a:lnTo>
                    <a:pt x="15430" y="5181"/>
                  </a:lnTo>
                  <a:lnTo>
                    <a:pt x="18084" y="6819"/>
                  </a:lnTo>
                  <a:lnTo>
                    <a:pt x="20853" y="13754"/>
                  </a:lnTo>
                  <a:lnTo>
                    <a:pt x="25755" y="16789"/>
                  </a:lnTo>
                  <a:lnTo>
                    <a:pt x="36004" y="16789"/>
                  </a:lnTo>
                  <a:lnTo>
                    <a:pt x="40411" y="14478"/>
                  </a:lnTo>
                  <a:lnTo>
                    <a:pt x="42187" y="11595"/>
                  </a:lnTo>
                  <a:lnTo>
                    <a:pt x="28295" y="11595"/>
                  </a:lnTo>
                  <a:lnTo>
                    <a:pt x="25654" y="9969"/>
                  </a:lnTo>
                  <a:lnTo>
                    <a:pt x="23745" y="5181"/>
                  </a:lnTo>
                  <a:close/>
                </a:path>
                <a:path w="81914" h="17145">
                  <a:moveTo>
                    <a:pt x="61329" y="5181"/>
                  </a:moveTo>
                  <a:lnTo>
                    <a:pt x="53022" y="5181"/>
                  </a:lnTo>
                  <a:lnTo>
                    <a:pt x="55664" y="6819"/>
                  </a:lnTo>
                  <a:lnTo>
                    <a:pt x="58445" y="13754"/>
                  </a:lnTo>
                  <a:lnTo>
                    <a:pt x="63347" y="16789"/>
                  </a:lnTo>
                  <a:lnTo>
                    <a:pt x="74333" y="16789"/>
                  </a:lnTo>
                  <a:lnTo>
                    <a:pt x="79235" y="13754"/>
                  </a:lnTo>
                  <a:lnTo>
                    <a:pt x="80102" y="11595"/>
                  </a:lnTo>
                  <a:lnTo>
                    <a:pt x="65887" y="11595"/>
                  </a:lnTo>
                  <a:lnTo>
                    <a:pt x="63246" y="9969"/>
                  </a:lnTo>
                  <a:lnTo>
                    <a:pt x="61329" y="5181"/>
                  </a:lnTo>
                  <a:close/>
                </a:path>
                <a:path w="81914" h="17145">
                  <a:moveTo>
                    <a:pt x="55562" y="0"/>
                  </a:moveTo>
                  <a:lnTo>
                    <a:pt x="45313" y="0"/>
                  </a:lnTo>
                  <a:lnTo>
                    <a:pt x="40881" y="2324"/>
                  </a:lnTo>
                  <a:lnTo>
                    <a:pt x="38658" y="5943"/>
                  </a:lnTo>
                  <a:lnTo>
                    <a:pt x="38493" y="5969"/>
                  </a:lnTo>
                  <a:lnTo>
                    <a:pt x="37820" y="7543"/>
                  </a:lnTo>
                  <a:lnTo>
                    <a:pt x="36855" y="9969"/>
                  </a:lnTo>
                  <a:lnTo>
                    <a:pt x="34213" y="11595"/>
                  </a:lnTo>
                  <a:lnTo>
                    <a:pt x="42187" y="11595"/>
                  </a:lnTo>
                  <a:lnTo>
                    <a:pt x="42633" y="10871"/>
                  </a:lnTo>
                  <a:lnTo>
                    <a:pt x="42811" y="10858"/>
                  </a:lnTo>
                  <a:lnTo>
                    <a:pt x="44462" y="6819"/>
                  </a:lnTo>
                  <a:lnTo>
                    <a:pt x="47104" y="5181"/>
                  </a:lnTo>
                  <a:lnTo>
                    <a:pt x="61329" y="5181"/>
                  </a:lnTo>
                  <a:lnTo>
                    <a:pt x="60464" y="3022"/>
                  </a:lnTo>
                  <a:lnTo>
                    <a:pt x="55562" y="0"/>
                  </a:lnTo>
                  <a:close/>
                </a:path>
                <a:path w="81914" h="17145">
                  <a:moveTo>
                    <a:pt x="75666" y="6896"/>
                  </a:moveTo>
                  <a:lnTo>
                    <a:pt x="74447" y="9969"/>
                  </a:lnTo>
                  <a:lnTo>
                    <a:pt x="71805" y="11595"/>
                  </a:lnTo>
                  <a:lnTo>
                    <a:pt x="80102" y="11595"/>
                  </a:lnTo>
                  <a:lnTo>
                    <a:pt x="81305" y="8597"/>
                  </a:lnTo>
                  <a:lnTo>
                    <a:pt x="75666" y="6896"/>
                  </a:lnTo>
                  <a:close/>
                </a:path>
                <a:path w="81914" h="17145">
                  <a:moveTo>
                    <a:pt x="17970" y="0"/>
                  </a:moveTo>
                  <a:lnTo>
                    <a:pt x="6985" y="0"/>
                  </a:lnTo>
                  <a:lnTo>
                    <a:pt x="2070" y="3022"/>
                  </a:lnTo>
                  <a:lnTo>
                    <a:pt x="0" y="8191"/>
                  </a:lnTo>
                  <a:lnTo>
                    <a:pt x="5638" y="9893"/>
                  </a:lnTo>
                  <a:lnTo>
                    <a:pt x="6883" y="6819"/>
                  </a:lnTo>
                  <a:lnTo>
                    <a:pt x="9525" y="5181"/>
                  </a:lnTo>
                  <a:lnTo>
                    <a:pt x="23745" y="5181"/>
                  </a:lnTo>
                  <a:lnTo>
                    <a:pt x="22885" y="3022"/>
                  </a:lnTo>
                  <a:lnTo>
                    <a:pt x="17970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3" name="object 92"/>
            <p:cNvSpPr/>
            <p:nvPr/>
          </p:nvSpPr>
          <p:spPr>
            <a:xfrm>
              <a:off x="4122908" y="5247241"/>
              <a:ext cx="88265" cy="110489"/>
            </a:xfrm>
            <a:custGeom>
              <a:avLst/>
              <a:gdLst/>
              <a:ahLst/>
              <a:cxnLst/>
              <a:rect l="l" t="t" r="r" b="b"/>
              <a:pathLst>
                <a:path w="88264" h="110489">
                  <a:moveTo>
                    <a:pt x="18021" y="0"/>
                  </a:moveTo>
                  <a:lnTo>
                    <a:pt x="9067" y="0"/>
                  </a:lnTo>
                  <a:lnTo>
                    <a:pt x="9067" y="47345"/>
                  </a:lnTo>
                  <a:lnTo>
                    <a:pt x="4051" y="47409"/>
                  </a:lnTo>
                  <a:lnTo>
                    <a:pt x="0" y="50965"/>
                  </a:lnTo>
                  <a:lnTo>
                    <a:pt x="0" y="59118"/>
                  </a:lnTo>
                  <a:lnTo>
                    <a:pt x="3009" y="62268"/>
                  </a:lnTo>
                  <a:lnTo>
                    <a:pt x="36931" y="69532"/>
                  </a:lnTo>
                  <a:lnTo>
                    <a:pt x="11049" y="69532"/>
                  </a:lnTo>
                  <a:lnTo>
                    <a:pt x="14224" y="74358"/>
                  </a:lnTo>
                  <a:lnTo>
                    <a:pt x="19621" y="77889"/>
                  </a:lnTo>
                  <a:lnTo>
                    <a:pt x="26060" y="79057"/>
                  </a:lnTo>
                  <a:lnTo>
                    <a:pt x="40779" y="82207"/>
                  </a:lnTo>
                  <a:lnTo>
                    <a:pt x="43764" y="82753"/>
                  </a:lnTo>
                  <a:lnTo>
                    <a:pt x="46101" y="84543"/>
                  </a:lnTo>
                  <a:lnTo>
                    <a:pt x="46532" y="87198"/>
                  </a:lnTo>
                  <a:lnTo>
                    <a:pt x="51562" y="110070"/>
                  </a:lnTo>
                  <a:lnTo>
                    <a:pt x="87795" y="110070"/>
                  </a:lnTo>
                  <a:lnTo>
                    <a:pt x="79260" y="70218"/>
                  </a:lnTo>
                  <a:lnTo>
                    <a:pt x="78257" y="65417"/>
                  </a:lnTo>
                  <a:lnTo>
                    <a:pt x="74231" y="61582"/>
                  </a:lnTo>
                  <a:lnTo>
                    <a:pt x="68961" y="60172"/>
                  </a:lnTo>
                  <a:lnTo>
                    <a:pt x="25298" y="50558"/>
                  </a:lnTo>
                  <a:lnTo>
                    <a:pt x="25298" y="6311"/>
                  </a:lnTo>
                  <a:lnTo>
                    <a:pt x="18021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4" name="object 93"/>
            <p:cNvSpPr/>
            <p:nvPr/>
          </p:nvSpPr>
          <p:spPr>
            <a:xfrm>
              <a:off x="4221626" y="5247241"/>
              <a:ext cx="88265" cy="110489"/>
            </a:xfrm>
            <a:custGeom>
              <a:avLst/>
              <a:gdLst/>
              <a:ahLst/>
              <a:cxnLst/>
              <a:rect l="l" t="t" r="r" b="b"/>
              <a:pathLst>
                <a:path w="88264" h="110489">
                  <a:moveTo>
                    <a:pt x="78714" y="0"/>
                  </a:moveTo>
                  <a:lnTo>
                    <a:pt x="69761" y="0"/>
                  </a:lnTo>
                  <a:lnTo>
                    <a:pt x="62496" y="6311"/>
                  </a:lnTo>
                  <a:lnTo>
                    <a:pt x="62496" y="50558"/>
                  </a:lnTo>
                  <a:lnTo>
                    <a:pt x="18834" y="60172"/>
                  </a:lnTo>
                  <a:lnTo>
                    <a:pt x="13563" y="61582"/>
                  </a:lnTo>
                  <a:lnTo>
                    <a:pt x="9537" y="65417"/>
                  </a:lnTo>
                  <a:lnTo>
                    <a:pt x="8534" y="70218"/>
                  </a:lnTo>
                  <a:lnTo>
                    <a:pt x="0" y="110070"/>
                  </a:lnTo>
                  <a:lnTo>
                    <a:pt x="36220" y="110070"/>
                  </a:lnTo>
                  <a:lnTo>
                    <a:pt x="41249" y="87198"/>
                  </a:lnTo>
                  <a:lnTo>
                    <a:pt x="41681" y="84543"/>
                  </a:lnTo>
                  <a:lnTo>
                    <a:pt x="44018" y="82753"/>
                  </a:lnTo>
                  <a:lnTo>
                    <a:pt x="47015" y="82245"/>
                  </a:lnTo>
                  <a:lnTo>
                    <a:pt x="61734" y="79057"/>
                  </a:lnTo>
                  <a:lnTo>
                    <a:pt x="68160" y="77889"/>
                  </a:lnTo>
                  <a:lnTo>
                    <a:pt x="73571" y="74358"/>
                  </a:lnTo>
                  <a:lnTo>
                    <a:pt x="76733" y="69532"/>
                  </a:lnTo>
                  <a:lnTo>
                    <a:pt x="50863" y="69532"/>
                  </a:lnTo>
                  <a:lnTo>
                    <a:pt x="84785" y="62268"/>
                  </a:lnTo>
                  <a:lnTo>
                    <a:pt x="87795" y="59118"/>
                  </a:lnTo>
                  <a:lnTo>
                    <a:pt x="87795" y="50965"/>
                  </a:lnTo>
                  <a:lnTo>
                    <a:pt x="83731" y="47409"/>
                  </a:lnTo>
                  <a:lnTo>
                    <a:pt x="78714" y="47345"/>
                  </a:lnTo>
                  <a:lnTo>
                    <a:pt x="78714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5" name="object 94"/>
            <p:cNvSpPr/>
            <p:nvPr/>
          </p:nvSpPr>
          <p:spPr>
            <a:xfrm>
              <a:off x="4164548" y="5221303"/>
              <a:ext cx="103505" cy="82550"/>
            </a:xfrm>
            <a:custGeom>
              <a:avLst/>
              <a:gdLst/>
              <a:ahLst/>
              <a:cxnLst/>
              <a:rect l="l" t="t" r="r" b="b"/>
              <a:pathLst>
                <a:path w="103504" h="82550">
                  <a:moveTo>
                    <a:pt x="19900" y="0"/>
                  </a:moveTo>
                  <a:lnTo>
                    <a:pt x="0" y="0"/>
                  </a:lnTo>
                  <a:lnTo>
                    <a:pt x="0" y="71945"/>
                  </a:lnTo>
                  <a:lnTo>
                    <a:pt x="52489" y="82448"/>
                  </a:lnTo>
                  <a:lnTo>
                    <a:pt x="103238" y="71945"/>
                  </a:lnTo>
                  <a:lnTo>
                    <a:pt x="103238" y="62915"/>
                  </a:lnTo>
                  <a:lnTo>
                    <a:pt x="19202" y="62915"/>
                  </a:lnTo>
                  <a:lnTo>
                    <a:pt x="19202" y="49695"/>
                  </a:lnTo>
                  <a:lnTo>
                    <a:pt x="103238" y="49695"/>
                  </a:lnTo>
                  <a:lnTo>
                    <a:pt x="103238" y="34188"/>
                  </a:lnTo>
                  <a:lnTo>
                    <a:pt x="19900" y="34188"/>
                  </a:lnTo>
                  <a:lnTo>
                    <a:pt x="19900" y="0"/>
                  </a:lnTo>
                  <a:close/>
                </a:path>
                <a:path w="103504" h="82550">
                  <a:moveTo>
                    <a:pt x="46418" y="49695"/>
                  </a:moveTo>
                  <a:lnTo>
                    <a:pt x="34417" y="49695"/>
                  </a:lnTo>
                  <a:lnTo>
                    <a:pt x="34417" y="62915"/>
                  </a:lnTo>
                  <a:lnTo>
                    <a:pt x="46418" y="62915"/>
                  </a:lnTo>
                  <a:lnTo>
                    <a:pt x="46418" y="49695"/>
                  </a:lnTo>
                  <a:close/>
                </a:path>
                <a:path w="103504" h="82550">
                  <a:moveTo>
                    <a:pt x="73406" y="49695"/>
                  </a:moveTo>
                  <a:lnTo>
                    <a:pt x="61620" y="49695"/>
                  </a:lnTo>
                  <a:lnTo>
                    <a:pt x="61620" y="62915"/>
                  </a:lnTo>
                  <a:lnTo>
                    <a:pt x="73406" y="62915"/>
                  </a:lnTo>
                  <a:lnTo>
                    <a:pt x="73406" y="49695"/>
                  </a:lnTo>
                  <a:close/>
                </a:path>
                <a:path w="103504" h="82550">
                  <a:moveTo>
                    <a:pt x="103238" y="49695"/>
                  </a:moveTo>
                  <a:lnTo>
                    <a:pt x="88620" y="49695"/>
                  </a:lnTo>
                  <a:lnTo>
                    <a:pt x="88620" y="62915"/>
                  </a:lnTo>
                  <a:lnTo>
                    <a:pt x="103238" y="62915"/>
                  </a:lnTo>
                  <a:lnTo>
                    <a:pt x="103238" y="49695"/>
                  </a:lnTo>
                  <a:close/>
                </a:path>
                <a:path w="103504" h="82550">
                  <a:moveTo>
                    <a:pt x="47675" y="17335"/>
                  </a:moveTo>
                  <a:lnTo>
                    <a:pt x="19900" y="34188"/>
                  </a:lnTo>
                  <a:lnTo>
                    <a:pt x="47675" y="34188"/>
                  </a:lnTo>
                  <a:lnTo>
                    <a:pt x="47675" y="17335"/>
                  </a:lnTo>
                  <a:close/>
                </a:path>
                <a:path w="103504" h="82550">
                  <a:moveTo>
                    <a:pt x="75463" y="17335"/>
                  </a:moveTo>
                  <a:lnTo>
                    <a:pt x="47675" y="34188"/>
                  </a:lnTo>
                  <a:lnTo>
                    <a:pt x="75463" y="34188"/>
                  </a:lnTo>
                  <a:lnTo>
                    <a:pt x="75463" y="17335"/>
                  </a:lnTo>
                  <a:close/>
                </a:path>
                <a:path w="103504" h="82550">
                  <a:moveTo>
                    <a:pt x="103238" y="17335"/>
                  </a:moveTo>
                  <a:lnTo>
                    <a:pt x="75463" y="34188"/>
                  </a:lnTo>
                  <a:lnTo>
                    <a:pt x="103238" y="34188"/>
                  </a:lnTo>
                  <a:lnTo>
                    <a:pt x="103238" y="17335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6" name="object 139"/>
            <p:cNvSpPr/>
            <p:nvPr/>
          </p:nvSpPr>
          <p:spPr>
            <a:xfrm>
              <a:off x="4126623" y="5377065"/>
              <a:ext cx="179705" cy="52069"/>
            </a:xfrm>
            <a:custGeom>
              <a:avLst/>
              <a:gdLst/>
              <a:ahLst/>
              <a:cxnLst/>
              <a:rect l="l" t="t" r="r" b="b"/>
              <a:pathLst>
                <a:path w="179704" h="52070">
                  <a:moveTo>
                    <a:pt x="179095" y="51574"/>
                  </a:moveTo>
                  <a:lnTo>
                    <a:pt x="0" y="51574"/>
                  </a:lnTo>
                  <a:lnTo>
                    <a:pt x="0" y="0"/>
                  </a:lnTo>
                  <a:lnTo>
                    <a:pt x="179095" y="0"/>
                  </a:lnTo>
                  <a:lnTo>
                    <a:pt x="179095" y="51574"/>
                  </a:lnTo>
                  <a:close/>
                </a:path>
              </a:pathLst>
            </a:custGeom>
            <a:grpFill/>
            <a:ln w="7112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7" name="object 140"/>
            <p:cNvSpPr/>
            <p:nvPr/>
          </p:nvSpPr>
          <p:spPr>
            <a:xfrm>
              <a:off x="4275239" y="539441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106" y="0"/>
                  </a:moveTo>
                  <a:lnTo>
                    <a:pt x="3784" y="0"/>
                  </a:lnTo>
                  <a:lnTo>
                    <a:pt x="0" y="3771"/>
                  </a:lnTo>
                  <a:lnTo>
                    <a:pt x="0" y="13093"/>
                  </a:lnTo>
                  <a:lnTo>
                    <a:pt x="3784" y="16878"/>
                  </a:lnTo>
                  <a:lnTo>
                    <a:pt x="13106" y="16878"/>
                  </a:lnTo>
                  <a:lnTo>
                    <a:pt x="16878" y="13093"/>
                  </a:lnTo>
                  <a:lnTo>
                    <a:pt x="16878" y="3771"/>
                  </a:lnTo>
                  <a:lnTo>
                    <a:pt x="13106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8" name="object 141"/>
            <p:cNvSpPr/>
            <p:nvPr/>
          </p:nvSpPr>
          <p:spPr>
            <a:xfrm>
              <a:off x="4252734" y="5397224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8737" y="0"/>
                  </a:moveTo>
                  <a:lnTo>
                    <a:pt x="2514" y="0"/>
                  </a:lnTo>
                  <a:lnTo>
                    <a:pt x="0" y="2527"/>
                  </a:lnTo>
                  <a:lnTo>
                    <a:pt x="0" y="8737"/>
                  </a:lnTo>
                  <a:lnTo>
                    <a:pt x="2514" y="11252"/>
                  </a:lnTo>
                  <a:lnTo>
                    <a:pt x="8737" y="11252"/>
                  </a:lnTo>
                  <a:lnTo>
                    <a:pt x="11252" y="8737"/>
                  </a:lnTo>
                  <a:lnTo>
                    <a:pt x="11252" y="2527"/>
                  </a:lnTo>
                  <a:lnTo>
                    <a:pt x="8737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9" name="object 142"/>
            <p:cNvSpPr/>
            <p:nvPr/>
          </p:nvSpPr>
          <p:spPr>
            <a:xfrm>
              <a:off x="4145845" y="5384567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6"/>
                  </a:lnTo>
                  <a:lnTo>
                    <a:pt x="2908" y="36576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0" name="object 143"/>
            <p:cNvSpPr/>
            <p:nvPr/>
          </p:nvSpPr>
          <p:spPr>
            <a:xfrm>
              <a:off x="4155220" y="5384567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6"/>
                  </a:lnTo>
                  <a:lnTo>
                    <a:pt x="2908" y="36576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1" name="object 144"/>
            <p:cNvSpPr/>
            <p:nvPr/>
          </p:nvSpPr>
          <p:spPr>
            <a:xfrm>
              <a:off x="4164594" y="5384567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6"/>
                  </a:lnTo>
                  <a:lnTo>
                    <a:pt x="2908" y="36576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2" name="object 145"/>
            <p:cNvSpPr/>
            <p:nvPr/>
          </p:nvSpPr>
          <p:spPr>
            <a:xfrm>
              <a:off x="4173975" y="5384567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6"/>
                  </a:lnTo>
                  <a:lnTo>
                    <a:pt x="2908" y="36576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3" name="object 146"/>
            <p:cNvSpPr/>
            <p:nvPr/>
          </p:nvSpPr>
          <p:spPr>
            <a:xfrm>
              <a:off x="4183350" y="5384567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6"/>
                  </a:lnTo>
                  <a:lnTo>
                    <a:pt x="2908" y="36576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4" name="object 147"/>
            <p:cNvSpPr/>
            <p:nvPr/>
          </p:nvSpPr>
          <p:spPr>
            <a:xfrm>
              <a:off x="4192724" y="5384567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6"/>
                  </a:lnTo>
                  <a:lnTo>
                    <a:pt x="2908" y="36576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5" name="object 148"/>
            <p:cNvSpPr/>
            <p:nvPr/>
          </p:nvSpPr>
          <p:spPr>
            <a:xfrm>
              <a:off x="4202094" y="5384567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20" y="0"/>
                  </a:moveTo>
                  <a:lnTo>
                    <a:pt x="850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50" y="36576"/>
                  </a:lnTo>
                  <a:lnTo>
                    <a:pt x="2920" y="36576"/>
                  </a:lnTo>
                  <a:lnTo>
                    <a:pt x="3759" y="35725"/>
                  </a:lnTo>
                  <a:lnTo>
                    <a:pt x="3759" y="838"/>
                  </a:lnTo>
                  <a:lnTo>
                    <a:pt x="2920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6" name="object 149"/>
            <p:cNvSpPr/>
            <p:nvPr/>
          </p:nvSpPr>
          <p:spPr>
            <a:xfrm>
              <a:off x="4211481" y="5384567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6"/>
                  </a:lnTo>
                  <a:lnTo>
                    <a:pt x="2908" y="36576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7" name="Группа 236"/>
          <p:cNvGrpSpPr/>
          <p:nvPr/>
        </p:nvGrpSpPr>
        <p:grpSpPr>
          <a:xfrm>
            <a:off x="7565917" y="5019639"/>
            <a:ext cx="543493" cy="647665"/>
            <a:chOff x="728361" y="5708848"/>
            <a:chExt cx="215108" cy="240594"/>
          </a:xfrm>
          <a:solidFill>
            <a:schemeClr val="bg1"/>
          </a:solidFill>
        </p:grpSpPr>
        <p:sp>
          <p:nvSpPr>
            <p:cNvPr id="238" name="object 27"/>
            <p:cNvSpPr/>
            <p:nvPr/>
          </p:nvSpPr>
          <p:spPr>
            <a:xfrm>
              <a:off x="729397" y="5708848"/>
              <a:ext cx="212090" cy="47625"/>
            </a:xfrm>
            <a:custGeom>
              <a:avLst/>
              <a:gdLst/>
              <a:ahLst/>
              <a:cxnLst/>
              <a:rect l="l" t="t" r="r" b="b"/>
              <a:pathLst>
                <a:path w="212090" h="47625">
                  <a:moveTo>
                    <a:pt x="189691" y="0"/>
                  </a:moveTo>
                  <a:lnTo>
                    <a:pt x="21645" y="12"/>
                  </a:lnTo>
                  <a:lnTo>
                    <a:pt x="8381" y="4326"/>
                  </a:lnTo>
                  <a:lnTo>
                    <a:pt x="0" y="15076"/>
                  </a:lnTo>
                  <a:lnTo>
                    <a:pt x="1753" y="31987"/>
                  </a:lnTo>
                  <a:lnTo>
                    <a:pt x="8802" y="42574"/>
                  </a:lnTo>
                  <a:lnTo>
                    <a:pt x="19398" y="46952"/>
                  </a:lnTo>
                  <a:lnTo>
                    <a:pt x="21645" y="47104"/>
                  </a:lnTo>
                  <a:lnTo>
                    <a:pt x="189691" y="47104"/>
                  </a:lnTo>
                  <a:lnTo>
                    <a:pt x="203045" y="42953"/>
                  </a:lnTo>
                  <a:lnTo>
                    <a:pt x="211563" y="32290"/>
                  </a:lnTo>
                  <a:lnTo>
                    <a:pt x="173753" y="32219"/>
                  </a:lnTo>
                  <a:lnTo>
                    <a:pt x="170006" y="28473"/>
                  </a:lnTo>
                  <a:lnTo>
                    <a:pt x="170006" y="19227"/>
                  </a:lnTo>
                  <a:lnTo>
                    <a:pt x="173753" y="15481"/>
                  </a:lnTo>
                  <a:lnTo>
                    <a:pt x="209909" y="15481"/>
                  </a:lnTo>
                  <a:lnTo>
                    <a:pt x="209889" y="15276"/>
                  </a:lnTo>
                  <a:lnTo>
                    <a:pt x="202916" y="4604"/>
                  </a:lnTo>
                  <a:lnTo>
                    <a:pt x="192387" y="155"/>
                  </a:lnTo>
                  <a:lnTo>
                    <a:pt x="189691" y="0"/>
                  </a:lnTo>
                  <a:close/>
                </a:path>
                <a:path w="212090" h="47625">
                  <a:moveTo>
                    <a:pt x="209909" y="15481"/>
                  </a:moveTo>
                  <a:lnTo>
                    <a:pt x="182998" y="15481"/>
                  </a:lnTo>
                  <a:lnTo>
                    <a:pt x="186745" y="19227"/>
                  </a:lnTo>
                  <a:lnTo>
                    <a:pt x="186745" y="28473"/>
                  </a:lnTo>
                  <a:lnTo>
                    <a:pt x="182998" y="32219"/>
                  </a:lnTo>
                  <a:lnTo>
                    <a:pt x="211556" y="32219"/>
                  </a:lnTo>
                  <a:lnTo>
                    <a:pt x="209909" y="15481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9" name="object 28"/>
            <p:cNvSpPr/>
            <p:nvPr/>
          </p:nvSpPr>
          <p:spPr>
            <a:xfrm>
              <a:off x="729397" y="5768364"/>
              <a:ext cx="212090" cy="94615"/>
            </a:xfrm>
            <a:custGeom>
              <a:avLst/>
              <a:gdLst/>
              <a:ahLst/>
              <a:cxnLst/>
              <a:rect l="l" t="t" r="r" b="b"/>
              <a:pathLst>
                <a:path w="212090" h="94614">
                  <a:moveTo>
                    <a:pt x="116514" y="47104"/>
                  </a:moveTo>
                  <a:lnTo>
                    <a:pt x="95114" y="47104"/>
                  </a:lnTo>
                  <a:lnTo>
                    <a:pt x="95114" y="64452"/>
                  </a:lnTo>
                  <a:lnTo>
                    <a:pt x="91431" y="67525"/>
                  </a:lnTo>
                  <a:lnTo>
                    <a:pt x="89069" y="72148"/>
                  </a:lnTo>
                  <a:lnTo>
                    <a:pt x="89069" y="86563"/>
                  </a:lnTo>
                  <a:lnTo>
                    <a:pt x="96562" y="94068"/>
                  </a:lnTo>
                  <a:lnTo>
                    <a:pt x="115053" y="94068"/>
                  </a:lnTo>
                  <a:lnTo>
                    <a:pt x="122546" y="86563"/>
                  </a:lnTo>
                  <a:lnTo>
                    <a:pt x="122546" y="72148"/>
                  </a:lnTo>
                  <a:lnTo>
                    <a:pt x="120197" y="67525"/>
                  </a:lnTo>
                  <a:lnTo>
                    <a:pt x="116514" y="64452"/>
                  </a:lnTo>
                  <a:lnTo>
                    <a:pt x="116514" y="47104"/>
                  </a:lnTo>
                  <a:close/>
                </a:path>
                <a:path w="212090" h="94614">
                  <a:moveTo>
                    <a:pt x="189691" y="0"/>
                  </a:moveTo>
                  <a:lnTo>
                    <a:pt x="21645" y="12"/>
                  </a:lnTo>
                  <a:lnTo>
                    <a:pt x="8381" y="4326"/>
                  </a:lnTo>
                  <a:lnTo>
                    <a:pt x="0" y="15076"/>
                  </a:lnTo>
                  <a:lnTo>
                    <a:pt x="1753" y="31987"/>
                  </a:lnTo>
                  <a:lnTo>
                    <a:pt x="8802" y="42574"/>
                  </a:lnTo>
                  <a:lnTo>
                    <a:pt x="19398" y="46952"/>
                  </a:lnTo>
                  <a:lnTo>
                    <a:pt x="21645" y="47104"/>
                  </a:lnTo>
                  <a:lnTo>
                    <a:pt x="189691" y="47104"/>
                  </a:lnTo>
                  <a:lnTo>
                    <a:pt x="203045" y="42953"/>
                  </a:lnTo>
                  <a:lnTo>
                    <a:pt x="211563" y="32290"/>
                  </a:lnTo>
                  <a:lnTo>
                    <a:pt x="173753" y="32219"/>
                  </a:lnTo>
                  <a:lnTo>
                    <a:pt x="170006" y="28473"/>
                  </a:lnTo>
                  <a:lnTo>
                    <a:pt x="170006" y="19227"/>
                  </a:lnTo>
                  <a:lnTo>
                    <a:pt x="173753" y="15481"/>
                  </a:lnTo>
                  <a:lnTo>
                    <a:pt x="209909" y="15481"/>
                  </a:lnTo>
                  <a:lnTo>
                    <a:pt x="209889" y="15276"/>
                  </a:lnTo>
                  <a:lnTo>
                    <a:pt x="202916" y="4604"/>
                  </a:lnTo>
                  <a:lnTo>
                    <a:pt x="192387" y="155"/>
                  </a:lnTo>
                  <a:lnTo>
                    <a:pt x="189691" y="0"/>
                  </a:lnTo>
                  <a:close/>
                </a:path>
                <a:path w="212090" h="94614">
                  <a:moveTo>
                    <a:pt x="209909" y="15481"/>
                  </a:moveTo>
                  <a:lnTo>
                    <a:pt x="182998" y="15481"/>
                  </a:lnTo>
                  <a:lnTo>
                    <a:pt x="186745" y="19227"/>
                  </a:lnTo>
                  <a:lnTo>
                    <a:pt x="186745" y="28473"/>
                  </a:lnTo>
                  <a:lnTo>
                    <a:pt x="182998" y="32219"/>
                  </a:lnTo>
                  <a:lnTo>
                    <a:pt x="211556" y="32219"/>
                  </a:lnTo>
                  <a:lnTo>
                    <a:pt x="209909" y="15481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0" name="object 29"/>
            <p:cNvSpPr/>
            <p:nvPr/>
          </p:nvSpPr>
          <p:spPr>
            <a:xfrm>
              <a:off x="728361" y="5837395"/>
              <a:ext cx="79375" cy="17145"/>
            </a:xfrm>
            <a:custGeom>
              <a:avLst/>
              <a:gdLst/>
              <a:ahLst/>
              <a:cxnLst/>
              <a:rect l="l" t="t" r="r" b="b"/>
              <a:pathLst>
                <a:path w="79375" h="17145">
                  <a:moveTo>
                    <a:pt x="79349" y="0"/>
                  </a:moveTo>
                  <a:lnTo>
                    <a:pt x="8496" y="0"/>
                  </a:lnTo>
                  <a:lnTo>
                    <a:pt x="3759" y="88"/>
                  </a:lnTo>
                  <a:lnTo>
                    <a:pt x="0" y="3848"/>
                  </a:lnTo>
                  <a:lnTo>
                    <a:pt x="0" y="13119"/>
                  </a:lnTo>
                  <a:lnTo>
                    <a:pt x="3759" y="16878"/>
                  </a:lnTo>
                  <a:lnTo>
                    <a:pt x="9461" y="16878"/>
                  </a:lnTo>
                  <a:lnTo>
                    <a:pt x="10490" y="16675"/>
                  </a:lnTo>
                  <a:lnTo>
                    <a:pt x="11429" y="16306"/>
                  </a:lnTo>
                  <a:lnTo>
                    <a:pt x="79349" y="16306"/>
                  </a:lnTo>
                  <a:lnTo>
                    <a:pt x="79349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1" name="object 30"/>
            <p:cNvSpPr/>
            <p:nvPr/>
          </p:nvSpPr>
          <p:spPr>
            <a:xfrm>
              <a:off x="864671" y="5837390"/>
              <a:ext cx="77470" cy="17145"/>
            </a:xfrm>
            <a:custGeom>
              <a:avLst/>
              <a:gdLst/>
              <a:ahLst/>
              <a:cxnLst/>
              <a:rect l="l" t="t" r="r" b="b"/>
              <a:pathLst>
                <a:path w="77469" h="17145">
                  <a:moveTo>
                    <a:pt x="0" y="0"/>
                  </a:moveTo>
                  <a:lnTo>
                    <a:pt x="0" y="16306"/>
                  </a:lnTo>
                  <a:lnTo>
                    <a:pt x="65849" y="16306"/>
                  </a:lnTo>
                  <a:lnTo>
                    <a:pt x="66789" y="16675"/>
                  </a:lnTo>
                  <a:lnTo>
                    <a:pt x="67805" y="16891"/>
                  </a:lnTo>
                  <a:lnTo>
                    <a:pt x="73520" y="16891"/>
                  </a:lnTo>
                  <a:lnTo>
                    <a:pt x="77279" y="13131"/>
                  </a:lnTo>
                  <a:lnTo>
                    <a:pt x="77279" y="3848"/>
                  </a:lnTo>
                  <a:lnTo>
                    <a:pt x="73520" y="8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2" name="object 106"/>
            <p:cNvSpPr/>
            <p:nvPr/>
          </p:nvSpPr>
          <p:spPr>
            <a:xfrm>
              <a:off x="732015" y="5888482"/>
              <a:ext cx="211454" cy="60960"/>
            </a:xfrm>
            <a:custGeom>
              <a:avLst/>
              <a:gdLst/>
              <a:ahLst/>
              <a:cxnLst/>
              <a:rect l="l" t="t" r="r" b="b"/>
              <a:pathLst>
                <a:path w="211455" h="60960">
                  <a:moveTo>
                    <a:pt x="211340" y="60858"/>
                  </a:moveTo>
                  <a:lnTo>
                    <a:pt x="0" y="60858"/>
                  </a:lnTo>
                  <a:lnTo>
                    <a:pt x="0" y="0"/>
                  </a:lnTo>
                  <a:lnTo>
                    <a:pt x="211340" y="0"/>
                  </a:lnTo>
                  <a:lnTo>
                    <a:pt x="211340" y="60858"/>
                  </a:lnTo>
                  <a:close/>
                </a:path>
              </a:pathLst>
            </a:custGeom>
            <a:grpFill/>
            <a:ln w="8394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3" name="object 107"/>
            <p:cNvSpPr/>
            <p:nvPr/>
          </p:nvSpPr>
          <p:spPr>
            <a:xfrm>
              <a:off x="907397" y="5908953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15455" y="0"/>
                  </a:moveTo>
                  <a:lnTo>
                    <a:pt x="4457" y="0"/>
                  </a:lnTo>
                  <a:lnTo>
                    <a:pt x="0" y="4457"/>
                  </a:lnTo>
                  <a:lnTo>
                    <a:pt x="0" y="15455"/>
                  </a:lnTo>
                  <a:lnTo>
                    <a:pt x="4457" y="19913"/>
                  </a:lnTo>
                  <a:lnTo>
                    <a:pt x="15455" y="19913"/>
                  </a:lnTo>
                  <a:lnTo>
                    <a:pt x="19913" y="15455"/>
                  </a:lnTo>
                  <a:lnTo>
                    <a:pt x="19913" y="4457"/>
                  </a:lnTo>
                  <a:lnTo>
                    <a:pt x="15455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4" name="object 108"/>
            <p:cNvSpPr/>
            <p:nvPr/>
          </p:nvSpPr>
          <p:spPr>
            <a:xfrm>
              <a:off x="880845" y="591226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10299" y="0"/>
                  </a:moveTo>
                  <a:lnTo>
                    <a:pt x="2971" y="0"/>
                  </a:lnTo>
                  <a:lnTo>
                    <a:pt x="0" y="2984"/>
                  </a:lnTo>
                  <a:lnTo>
                    <a:pt x="0" y="10312"/>
                  </a:lnTo>
                  <a:lnTo>
                    <a:pt x="2971" y="13284"/>
                  </a:lnTo>
                  <a:lnTo>
                    <a:pt x="10299" y="13284"/>
                  </a:lnTo>
                  <a:lnTo>
                    <a:pt x="13271" y="10312"/>
                  </a:lnTo>
                  <a:lnTo>
                    <a:pt x="13271" y="2984"/>
                  </a:lnTo>
                  <a:lnTo>
                    <a:pt x="10299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5" name="object 109"/>
            <p:cNvSpPr/>
            <p:nvPr/>
          </p:nvSpPr>
          <p:spPr>
            <a:xfrm>
              <a:off x="754710" y="5897332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77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77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6" name="object 110"/>
            <p:cNvSpPr/>
            <p:nvPr/>
          </p:nvSpPr>
          <p:spPr>
            <a:xfrm>
              <a:off x="765771" y="5897332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7" name="object 111"/>
            <p:cNvSpPr/>
            <p:nvPr/>
          </p:nvSpPr>
          <p:spPr>
            <a:xfrm>
              <a:off x="776834" y="5897332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8" name="object 112"/>
            <p:cNvSpPr/>
            <p:nvPr/>
          </p:nvSpPr>
          <p:spPr>
            <a:xfrm>
              <a:off x="787905" y="5897332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77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77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9" name="object 113"/>
            <p:cNvSpPr/>
            <p:nvPr/>
          </p:nvSpPr>
          <p:spPr>
            <a:xfrm>
              <a:off x="798967" y="5897332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0" name="object 114"/>
            <p:cNvSpPr/>
            <p:nvPr/>
          </p:nvSpPr>
          <p:spPr>
            <a:xfrm>
              <a:off x="810028" y="5897332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4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1" name="object 115"/>
            <p:cNvSpPr/>
            <p:nvPr/>
          </p:nvSpPr>
          <p:spPr>
            <a:xfrm>
              <a:off x="821086" y="5897332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4" h="43179">
                  <a:moveTo>
                    <a:pt x="3441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90" y="43154"/>
                  </a:lnTo>
                  <a:lnTo>
                    <a:pt x="3441" y="43154"/>
                  </a:lnTo>
                  <a:lnTo>
                    <a:pt x="4432" y="42163"/>
                  </a:lnTo>
                  <a:lnTo>
                    <a:pt x="4432" y="990"/>
                  </a:lnTo>
                  <a:lnTo>
                    <a:pt x="3441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2" name="object 116"/>
            <p:cNvSpPr/>
            <p:nvPr/>
          </p:nvSpPr>
          <p:spPr>
            <a:xfrm>
              <a:off x="832161" y="5897332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4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3" name="Группа 252"/>
          <p:cNvGrpSpPr/>
          <p:nvPr/>
        </p:nvGrpSpPr>
        <p:grpSpPr>
          <a:xfrm>
            <a:off x="5885266" y="5124155"/>
            <a:ext cx="552957" cy="528122"/>
            <a:chOff x="732015" y="6440299"/>
            <a:chExt cx="211454" cy="231074"/>
          </a:xfrm>
          <a:solidFill>
            <a:schemeClr val="bg1"/>
          </a:solidFill>
        </p:grpSpPr>
        <p:sp>
          <p:nvSpPr>
            <p:cNvPr id="254" name="object 50"/>
            <p:cNvSpPr/>
            <p:nvPr/>
          </p:nvSpPr>
          <p:spPr>
            <a:xfrm>
              <a:off x="781622" y="6445379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7000"/>
                  </a:lnTo>
                </a:path>
              </a:pathLst>
            </a:custGeom>
            <a:grpFill/>
            <a:ln w="9626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5" name="object 51"/>
            <p:cNvSpPr/>
            <p:nvPr/>
          </p:nvSpPr>
          <p:spPr>
            <a:xfrm>
              <a:off x="776809" y="6440299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260" y="0"/>
                  </a:lnTo>
                </a:path>
              </a:pathLst>
            </a:custGeom>
            <a:grpFill/>
            <a:ln w="10160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6" name="object 52"/>
            <p:cNvSpPr/>
            <p:nvPr/>
          </p:nvSpPr>
          <p:spPr>
            <a:xfrm>
              <a:off x="798106" y="6561811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5">
                  <a:moveTo>
                    <a:pt x="0" y="0"/>
                  </a:moveTo>
                  <a:lnTo>
                    <a:pt x="100456" y="0"/>
                  </a:lnTo>
                </a:path>
              </a:pathLst>
            </a:custGeom>
            <a:grpFill/>
            <a:ln w="46989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7" name="object 53"/>
            <p:cNvSpPr/>
            <p:nvPr/>
          </p:nvSpPr>
          <p:spPr>
            <a:xfrm>
              <a:off x="798106" y="6533870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4">
                  <a:moveTo>
                    <a:pt x="0" y="0"/>
                  </a:moveTo>
                  <a:lnTo>
                    <a:pt x="16827" y="0"/>
                  </a:lnTo>
                </a:path>
              </a:pathLst>
            </a:custGeom>
            <a:grpFill/>
            <a:ln w="8890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8" name="object 54"/>
            <p:cNvSpPr/>
            <p:nvPr/>
          </p:nvSpPr>
          <p:spPr>
            <a:xfrm>
              <a:off x="798106" y="6525615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5">
                  <a:moveTo>
                    <a:pt x="0" y="0"/>
                  </a:moveTo>
                  <a:lnTo>
                    <a:pt x="100456" y="0"/>
                  </a:lnTo>
                </a:path>
              </a:pathLst>
            </a:custGeom>
            <a:grpFill/>
            <a:ln w="7619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9" name="object 55"/>
            <p:cNvSpPr/>
            <p:nvPr/>
          </p:nvSpPr>
          <p:spPr>
            <a:xfrm>
              <a:off x="798106" y="6517361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4">
                  <a:moveTo>
                    <a:pt x="0" y="0"/>
                  </a:moveTo>
                  <a:lnTo>
                    <a:pt x="16827" y="0"/>
                  </a:lnTo>
                </a:path>
              </a:pathLst>
            </a:custGeom>
            <a:grpFill/>
            <a:ln w="8889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0" name="object 56"/>
            <p:cNvSpPr/>
            <p:nvPr/>
          </p:nvSpPr>
          <p:spPr>
            <a:xfrm>
              <a:off x="798106" y="6508470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5">
                  <a:moveTo>
                    <a:pt x="0" y="0"/>
                  </a:moveTo>
                  <a:lnTo>
                    <a:pt x="100456" y="0"/>
                  </a:lnTo>
                </a:path>
              </a:pathLst>
            </a:custGeom>
            <a:grpFill/>
            <a:ln w="8890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1" name="object 57"/>
            <p:cNvSpPr/>
            <p:nvPr/>
          </p:nvSpPr>
          <p:spPr>
            <a:xfrm>
              <a:off x="798106" y="6500215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4">
                  <a:moveTo>
                    <a:pt x="0" y="0"/>
                  </a:moveTo>
                  <a:lnTo>
                    <a:pt x="16827" y="0"/>
                  </a:lnTo>
                </a:path>
              </a:pathLst>
            </a:custGeom>
            <a:grpFill/>
            <a:ln w="7619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2" name="object 58"/>
            <p:cNvSpPr/>
            <p:nvPr/>
          </p:nvSpPr>
          <p:spPr>
            <a:xfrm>
              <a:off x="798106" y="6491960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5">
                  <a:moveTo>
                    <a:pt x="0" y="0"/>
                  </a:moveTo>
                  <a:lnTo>
                    <a:pt x="100456" y="0"/>
                  </a:lnTo>
                </a:path>
              </a:pathLst>
            </a:custGeom>
            <a:grpFill/>
            <a:ln w="8889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3" name="object 59"/>
            <p:cNvSpPr/>
            <p:nvPr/>
          </p:nvSpPr>
          <p:spPr>
            <a:xfrm>
              <a:off x="798106" y="6483070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4">
                  <a:moveTo>
                    <a:pt x="0" y="0"/>
                  </a:moveTo>
                  <a:lnTo>
                    <a:pt x="16827" y="0"/>
                  </a:lnTo>
                </a:path>
              </a:pathLst>
            </a:custGeom>
            <a:grpFill/>
            <a:ln w="8890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4" name="object 60"/>
            <p:cNvSpPr/>
            <p:nvPr/>
          </p:nvSpPr>
          <p:spPr>
            <a:xfrm>
              <a:off x="798106" y="6467830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5">
                  <a:moveTo>
                    <a:pt x="0" y="0"/>
                  </a:moveTo>
                  <a:lnTo>
                    <a:pt x="100456" y="0"/>
                  </a:lnTo>
                </a:path>
              </a:pathLst>
            </a:custGeom>
            <a:grpFill/>
            <a:ln w="21589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5" name="object 61"/>
            <p:cNvSpPr/>
            <p:nvPr/>
          </p:nvSpPr>
          <p:spPr>
            <a:xfrm>
              <a:off x="862761" y="6534112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5801" y="0"/>
                  </a:lnTo>
                </a:path>
              </a:pathLst>
            </a:custGeom>
            <a:grpFill/>
            <a:ln w="8331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6" name="object 62"/>
            <p:cNvSpPr/>
            <p:nvPr/>
          </p:nvSpPr>
          <p:spPr>
            <a:xfrm>
              <a:off x="880478" y="651717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084" y="0"/>
                  </a:lnTo>
                </a:path>
              </a:pathLst>
            </a:custGeom>
            <a:grpFill/>
            <a:ln w="8318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7" name="object 63"/>
            <p:cNvSpPr/>
            <p:nvPr/>
          </p:nvSpPr>
          <p:spPr>
            <a:xfrm>
              <a:off x="880478" y="6500235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084" y="0"/>
                  </a:lnTo>
                </a:path>
              </a:pathLst>
            </a:custGeom>
            <a:grpFill/>
            <a:ln w="8318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8" name="object 64"/>
            <p:cNvSpPr/>
            <p:nvPr/>
          </p:nvSpPr>
          <p:spPr>
            <a:xfrm>
              <a:off x="880478" y="648329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084" y="0"/>
                  </a:lnTo>
                </a:path>
              </a:pathLst>
            </a:custGeom>
            <a:grpFill/>
            <a:ln w="8318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9" name="object 117"/>
            <p:cNvSpPr/>
            <p:nvPr/>
          </p:nvSpPr>
          <p:spPr>
            <a:xfrm>
              <a:off x="732015" y="6610413"/>
              <a:ext cx="211454" cy="60960"/>
            </a:xfrm>
            <a:custGeom>
              <a:avLst/>
              <a:gdLst/>
              <a:ahLst/>
              <a:cxnLst/>
              <a:rect l="l" t="t" r="r" b="b"/>
              <a:pathLst>
                <a:path w="211455" h="60959">
                  <a:moveTo>
                    <a:pt x="211340" y="60858"/>
                  </a:moveTo>
                  <a:lnTo>
                    <a:pt x="0" y="60858"/>
                  </a:lnTo>
                  <a:lnTo>
                    <a:pt x="0" y="0"/>
                  </a:lnTo>
                  <a:lnTo>
                    <a:pt x="211340" y="0"/>
                  </a:lnTo>
                  <a:lnTo>
                    <a:pt x="211340" y="60858"/>
                  </a:lnTo>
                  <a:close/>
                </a:path>
              </a:pathLst>
            </a:custGeom>
            <a:grpFill/>
            <a:ln w="8394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0" name="object 118"/>
            <p:cNvSpPr/>
            <p:nvPr/>
          </p:nvSpPr>
          <p:spPr>
            <a:xfrm>
              <a:off x="907397" y="6630882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15455" y="0"/>
                  </a:moveTo>
                  <a:lnTo>
                    <a:pt x="4457" y="0"/>
                  </a:lnTo>
                  <a:lnTo>
                    <a:pt x="0" y="4457"/>
                  </a:lnTo>
                  <a:lnTo>
                    <a:pt x="0" y="15455"/>
                  </a:lnTo>
                  <a:lnTo>
                    <a:pt x="4457" y="19913"/>
                  </a:lnTo>
                  <a:lnTo>
                    <a:pt x="15455" y="19913"/>
                  </a:lnTo>
                  <a:lnTo>
                    <a:pt x="19913" y="15455"/>
                  </a:lnTo>
                  <a:lnTo>
                    <a:pt x="19913" y="4457"/>
                  </a:lnTo>
                  <a:lnTo>
                    <a:pt x="15455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1" name="object 119"/>
            <p:cNvSpPr/>
            <p:nvPr/>
          </p:nvSpPr>
          <p:spPr>
            <a:xfrm>
              <a:off x="880845" y="663419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4">
                  <a:moveTo>
                    <a:pt x="10299" y="0"/>
                  </a:moveTo>
                  <a:lnTo>
                    <a:pt x="2971" y="0"/>
                  </a:lnTo>
                  <a:lnTo>
                    <a:pt x="0" y="2984"/>
                  </a:lnTo>
                  <a:lnTo>
                    <a:pt x="0" y="10312"/>
                  </a:lnTo>
                  <a:lnTo>
                    <a:pt x="2971" y="13284"/>
                  </a:lnTo>
                  <a:lnTo>
                    <a:pt x="10299" y="13284"/>
                  </a:lnTo>
                  <a:lnTo>
                    <a:pt x="13271" y="10312"/>
                  </a:lnTo>
                  <a:lnTo>
                    <a:pt x="13271" y="2984"/>
                  </a:lnTo>
                  <a:lnTo>
                    <a:pt x="10299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2" name="object 120"/>
            <p:cNvSpPr/>
            <p:nvPr/>
          </p:nvSpPr>
          <p:spPr>
            <a:xfrm>
              <a:off x="754710" y="6619261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77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77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3" name="object 121"/>
            <p:cNvSpPr/>
            <p:nvPr/>
          </p:nvSpPr>
          <p:spPr>
            <a:xfrm>
              <a:off x="765771" y="6619261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4" name="object 122"/>
            <p:cNvSpPr/>
            <p:nvPr/>
          </p:nvSpPr>
          <p:spPr>
            <a:xfrm>
              <a:off x="776834" y="6619261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5" name="object 123"/>
            <p:cNvSpPr/>
            <p:nvPr/>
          </p:nvSpPr>
          <p:spPr>
            <a:xfrm>
              <a:off x="787905" y="6619261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77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77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6" name="object 124"/>
            <p:cNvSpPr/>
            <p:nvPr/>
          </p:nvSpPr>
          <p:spPr>
            <a:xfrm>
              <a:off x="798967" y="6619261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7" name="object 125"/>
            <p:cNvSpPr/>
            <p:nvPr/>
          </p:nvSpPr>
          <p:spPr>
            <a:xfrm>
              <a:off x="810028" y="6619261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4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8" name="object 126"/>
            <p:cNvSpPr/>
            <p:nvPr/>
          </p:nvSpPr>
          <p:spPr>
            <a:xfrm>
              <a:off x="821086" y="6619261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4" h="43179">
                  <a:moveTo>
                    <a:pt x="3441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90" y="43154"/>
                  </a:lnTo>
                  <a:lnTo>
                    <a:pt x="3441" y="43154"/>
                  </a:lnTo>
                  <a:lnTo>
                    <a:pt x="4432" y="42163"/>
                  </a:lnTo>
                  <a:lnTo>
                    <a:pt x="4432" y="990"/>
                  </a:lnTo>
                  <a:lnTo>
                    <a:pt x="3441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9" name="object 127"/>
            <p:cNvSpPr/>
            <p:nvPr/>
          </p:nvSpPr>
          <p:spPr>
            <a:xfrm>
              <a:off x="832161" y="6619261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4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3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3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0" name="Группа 279"/>
          <p:cNvGrpSpPr/>
          <p:nvPr/>
        </p:nvGrpSpPr>
        <p:grpSpPr>
          <a:xfrm>
            <a:off x="9135587" y="5076705"/>
            <a:ext cx="535125" cy="550203"/>
            <a:chOff x="732015" y="7016570"/>
            <a:chExt cx="211454" cy="248757"/>
          </a:xfrm>
          <a:solidFill>
            <a:schemeClr val="bg1"/>
          </a:solidFill>
        </p:grpSpPr>
        <p:sp>
          <p:nvSpPr>
            <p:cNvPr id="281" name="object 65"/>
            <p:cNvSpPr/>
            <p:nvPr/>
          </p:nvSpPr>
          <p:spPr>
            <a:xfrm>
              <a:off x="759612" y="7016570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09" h="156209">
                  <a:moveTo>
                    <a:pt x="156146" y="0"/>
                  </a:moveTo>
                  <a:lnTo>
                    <a:pt x="0" y="0"/>
                  </a:lnTo>
                  <a:lnTo>
                    <a:pt x="0" y="156146"/>
                  </a:lnTo>
                  <a:lnTo>
                    <a:pt x="91630" y="156146"/>
                  </a:lnTo>
                  <a:lnTo>
                    <a:pt x="91630" y="142481"/>
                  </a:lnTo>
                  <a:lnTo>
                    <a:pt x="13665" y="142481"/>
                  </a:lnTo>
                  <a:lnTo>
                    <a:pt x="13665" y="82715"/>
                  </a:lnTo>
                  <a:lnTo>
                    <a:pt x="68872" y="82715"/>
                  </a:lnTo>
                  <a:lnTo>
                    <a:pt x="68872" y="73431"/>
                  </a:lnTo>
                  <a:lnTo>
                    <a:pt x="13665" y="73431"/>
                  </a:lnTo>
                  <a:lnTo>
                    <a:pt x="13665" y="13665"/>
                  </a:lnTo>
                  <a:lnTo>
                    <a:pt x="156146" y="13665"/>
                  </a:lnTo>
                  <a:lnTo>
                    <a:pt x="156146" y="0"/>
                  </a:lnTo>
                  <a:close/>
                </a:path>
                <a:path w="156209" h="156209">
                  <a:moveTo>
                    <a:pt x="100926" y="61417"/>
                  </a:moveTo>
                  <a:lnTo>
                    <a:pt x="91630" y="61417"/>
                  </a:lnTo>
                  <a:lnTo>
                    <a:pt x="91630" y="82715"/>
                  </a:lnTo>
                  <a:lnTo>
                    <a:pt x="142494" y="82715"/>
                  </a:lnTo>
                  <a:lnTo>
                    <a:pt x="142494" y="142481"/>
                  </a:lnTo>
                  <a:lnTo>
                    <a:pt x="119418" y="142481"/>
                  </a:lnTo>
                  <a:lnTo>
                    <a:pt x="119418" y="156146"/>
                  </a:lnTo>
                  <a:lnTo>
                    <a:pt x="156146" y="156146"/>
                  </a:lnTo>
                  <a:lnTo>
                    <a:pt x="156146" y="73431"/>
                  </a:lnTo>
                  <a:lnTo>
                    <a:pt x="100926" y="73431"/>
                  </a:lnTo>
                  <a:lnTo>
                    <a:pt x="100926" y="61417"/>
                  </a:lnTo>
                  <a:close/>
                </a:path>
                <a:path w="156209" h="156209">
                  <a:moveTo>
                    <a:pt x="68872" y="117259"/>
                  </a:moveTo>
                  <a:lnTo>
                    <a:pt x="59588" y="117259"/>
                  </a:lnTo>
                  <a:lnTo>
                    <a:pt x="59588" y="142481"/>
                  </a:lnTo>
                  <a:lnTo>
                    <a:pt x="68872" y="142481"/>
                  </a:lnTo>
                  <a:lnTo>
                    <a:pt x="68872" y="117259"/>
                  </a:lnTo>
                  <a:close/>
                </a:path>
                <a:path w="156209" h="156209">
                  <a:moveTo>
                    <a:pt x="68872" y="82715"/>
                  </a:moveTo>
                  <a:lnTo>
                    <a:pt x="59588" y="82715"/>
                  </a:lnTo>
                  <a:lnTo>
                    <a:pt x="59588" y="95859"/>
                  </a:lnTo>
                  <a:lnTo>
                    <a:pt x="68872" y="95859"/>
                  </a:lnTo>
                  <a:lnTo>
                    <a:pt x="68872" y="82715"/>
                  </a:lnTo>
                  <a:close/>
                </a:path>
                <a:path w="156209" h="156209">
                  <a:moveTo>
                    <a:pt x="68872" y="60109"/>
                  </a:moveTo>
                  <a:lnTo>
                    <a:pt x="59588" y="60109"/>
                  </a:lnTo>
                  <a:lnTo>
                    <a:pt x="59588" y="73431"/>
                  </a:lnTo>
                  <a:lnTo>
                    <a:pt x="68872" y="73431"/>
                  </a:lnTo>
                  <a:lnTo>
                    <a:pt x="68872" y="60109"/>
                  </a:lnTo>
                  <a:close/>
                </a:path>
                <a:path w="156209" h="156209">
                  <a:moveTo>
                    <a:pt x="156146" y="13665"/>
                  </a:moveTo>
                  <a:lnTo>
                    <a:pt x="142494" y="13665"/>
                  </a:lnTo>
                  <a:lnTo>
                    <a:pt x="142494" y="73431"/>
                  </a:lnTo>
                  <a:lnTo>
                    <a:pt x="156146" y="73431"/>
                  </a:lnTo>
                  <a:lnTo>
                    <a:pt x="156146" y="13665"/>
                  </a:lnTo>
                  <a:close/>
                </a:path>
                <a:path w="156209" h="156209">
                  <a:moveTo>
                    <a:pt x="68872" y="13665"/>
                  </a:moveTo>
                  <a:lnTo>
                    <a:pt x="59588" y="13665"/>
                  </a:lnTo>
                  <a:lnTo>
                    <a:pt x="59588" y="38709"/>
                  </a:lnTo>
                  <a:lnTo>
                    <a:pt x="68872" y="38709"/>
                  </a:lnTo>
                  <a:lnTo>
                    <a:pt x="68872" y="13665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2" name="object 128"/>
            <p:cNvSpPr/>
            <p:nvPr/>
          </p:nvSpPr>
          <p:spPr>
            <a:xfrm>
              <a:off x="732015" y="7204367"/>
              <a:ext cx="211454" cy="60960"/>
            </a:xfrm>
            <a:custGeom>
              <a:avLst/>
              <a:gdLst/>
              <a:ahLst/>
              <a:cxnLst/>
              <a:rect l="l" t="t" r="r" b="b"/>
              <a:pathLst>
                <a:path w="211455" h="60959">
                  <a:moveTo>
                    <a:pt x="211340" y="60858"/>
                  </a:moveTo>
                  <a:lnTo>
                    <a:pt x="0" y="60858"/>
                  </a:lnTo>
                  <a:lnTo>
                    <a:pt x="0" y="0"/>
                  </a:lnTo>
                  <a:lnTo>
                    <a:pt x="211340" y="0"/>
                  </a:lnTo>
                  <a:lnTo>
                    <a:pt x="211340" y="60858"/>
                  </a:lnTo>
                  <a:close/>
                </a:path>
              </a:pathLst>
            </a:custGeom>
            <a:grpFill/>
            <a:ln w="8394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3" name="object 129"/>
            <p:cNvSpPr/>
            <p:nvPr/>
          </p:nvSpPr>
          <p:spPr>
            <a:xfrm>
              <a:off x="907397" y="7224834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19" h="20320">
                  <a:moveTo>
                    <a:pt x="15455" y="0"/>
                  </a:moveTo>
                  <a:lnTo>
                    <a:pt x="4457" y="0"/>
                  </a:lnTo>
                  <a:lnTo>
                    <a:pt x="0" y="4457"/>
                  </a:lnTo>
                  <a:lnTo>
                    <a:pt x="0" y="15455"/>
                  </a:lnTo>
                  <a:lnTo>
                    <a:pt x="4457" y="19913"/>
                  </a:lnTo>
                  <a:lnTo>
                    <a:pt x="15455" y="19913"/>
                  </a:lnTo>
                  <a:lnTo>
                    <a:pt x="19913" y="15455"/>
                  </a:lnTo>
                  <a:lnTo>
                    <a:pt x="19913" y="4457"/>
                  </a:lnTo>
                  <a:lnTo>
                    <a:pt x="15455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4" name="object 130"/>
            <p:cNvSpPr/>
            <p:nvPr/>
          </p:nvSpPr>
          <p:spPr>
            <a:xfrm>
              <a:off x="880845" y="7228149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4">
                  <a:moveTo>
                    <a:pt x="10299" y="0"/>
                  </a:moveTo>
                  <a:lnTo>
                    <a:pt x="2971" y="0"/>
                  </a:lnTo>
                  <a:lnTo>
                    <a:pt x="0" y="2984"/>
                  </a:lnTo>
                  <a:lnTo>
                    <a:pt x="0" y="10312"/>
                  </a:lnTo>
                  <a:lnTo>
                    <a:pt x="2971" y="13284"/>
                  </a:lnTo>
                  <a:lnTo>
                    <a:pt x="10299" y="13284"/>
                  </a:lnTo>
                  <a:lnTo>
                    <a:pt x="13271" y="10312"/>
                  </a:lnTo>
                  <a:lnTo>
                    <a:pt x="13271" y="2984"/>
                  </a:lnTo>
                  <a:lnTo>
                    <a:pt x="10299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5" name="object 131"/>
            <p:cNvSpPr/>
            <p:nvPr/>
          </p:nvSpPr>
          <p:spPr>
            <a:xfrm>
              <a:off x="754710" y="7213213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77" y="0"/>
                  </a:lnTo>
                  <a:lnTo>
                    <a:pt x="0" y="990"/>
                  </a:lnTo>
                  <a:lnTo>
                    <a:pt x="0" y="42164"/>
                  </a:lnTo>
                  <a:lnTo>
                    <a:pt x="977" y="43154"/>
                  </a:lnTo>
                  <a:lnTo>
                    <a:pt x="3428" y="43154"/>
                  </a:lnTo>
                  <a:lnTo>
                    <a:pt x="4419" y="42164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6" name="object 132"/>
            <p:cNvSpPr/>
            <p:nvPr/>
          </p:nvSpPr>
          <p:spPr>
            <a:xfrm>
              <a:off x="765771" y="7213213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4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4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7" name="object 133"/>
            <p:cNvSpPr/>
            <p:nvPr/>
          </p:nvSpPr>
          <p:spPr>
            <a:xfrm>
              <a:off x="776834" y="7213213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4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4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8" name="object 134"/>
            <p:cNvSpPr/>
            <p:nvPr/>
          </p:nvSpPr>
          <p:spPr>
            <a:xfrm>
              <a:off x="787905" y="7213213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77" y="0"/>
                  </a:lnTo>
                  <a:lnTo>
                    <a:pt x="0" y="990"/>
                  </a:lnTo>
                  <a:lnTo>
                    <a:pt x="0" y="42164"/>
                  </a:lnTo>
                  <a:lnTo>
                    <a:pt x="977" y="43154"/>
                  </a:lnTo>
                  <a:lnTo>
                    <a:pt x="3428" y="43154"/>
                  </a:lnTo>
                  <a:lnTo>
                    <a:pt x="4419" y="42164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9" name="object 135"/>
            <p:cNvSpPr/>
            <p:nvPr/>
          </p:nvSpPr>
          <p:spPr>
            <a:xfrm>
              <a:off x="798967" y="7213213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5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4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4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0" name="object 136"/>
            <p:cNvSpPr/>
            <p:nvPr/>
          </p:nvSpPr>
          <p:spPr>
            <a:xfrm>
              <a:off x="810028" y="7213213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4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4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4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1" name="object 137"/>
            <p:cNvSpPr/>
            <p:nvPr/>
          </p:nvSpPr>
          <p:spPr>
            <a:xfrm>
              <a:off x="821086" y="7213213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4" h="43179">
                  <a:moveTo>
                    <a:pt x="3441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4"/>
                  </a:lnTo>
                  <a:lnTo>
                    <a:pt x="990" y="43154"/>
                  </a:lnTo>
                  <a:lnTo>
                    <a:pt x="3441" y="43154"/>
                  </a:lnTo>
                  <a:lnTo>
                    <a:pt x="4432" y="42164"/>
                  </a:lnTo>
                  <a:lnTo>
                    <a:pt x="4432" y="990"/>
                  </a:lnTo>
                  <a:lnTo>
                    <a:pt x="3441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2" name="object 138"/>
            <p:cNvSpPr/>
            <p:nvPr/>
          </p:nvSpPr>
          <p:spPr>
            <a:xfrm>
              <a:off x="832161" y="7213213"/>
              <a:ext cx="4445" cy="43180"/>
            </a:xfrm>
            <a:custGeom>
              <a:avLst/>
              <a:gdLst/>
              <a:ahLst/>
              <a:cxnLst/>
              <a:rect l="l" t="t" r="r" b="b"/>
              <a:pathLst>
                <a:path w="4444" h="43179">
                  <a:moveTo>
                    <a:pt x="3428" y="0"/>
                  </a:moveTo>
                  <a:lnTo>
                    <a:pt x="990" y="0"/>
                  </a:lnTo>
                  <a:lnTo>
                    <a:pt x="0" y="990"/>
                  </a:lnTo>
                  <a:lnTo>
                    <a:pt x="0" y="42164"/>
                  </a:lnTo>
                  <a:lnTo>
                    <a:pt x="990" y="43154"/>
                  </a:lnTo>
                  <a:lnTo>
                    <a:pt x="3428" y="43154"/>
                  </a:lnTo>
                  <a:lnTo>
                    <a:pt x="4419" y="42164"/>
                  </a:lnTo>
                  <a:lnTo>
                    <a:pt x="4419" y="990"/>
                  </a:lnTo>
                  <a:lnTo>
                    <a:pt x="342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3" name="Группа 292"/>
          <p:cNvGrpSpPr/>
          <p:nvPr/>
        </p:nvGrpSpPr>
        <p:grpSpPr>
          <a:xfrm>
            <a:off x="2688387" y="5150789"/>
            <a:ext cx="613080" cy="487236"/>
            <a:chOff x="4107212" y="7078112"/>
            <a:chExt cx="218440" cy="198631"/>
          </a:xfrm>
          <a:solidFill>
            <a:schemeClr val="bg1"/>
          </a:solidFill>
        </p:grpSpPr>
        <p:sp>
          <p:nvSpPr>
            <p:cNvPr id="294" name="object 90"/>
            <p:cNvSpPr/>
            <p:nvPr/>
          </p:nvSpPr>
          <p:spPr>
            <a:xfrm>
              <a:off x="4107212" y="7078112"/>
              <a:ext cx="218440" cy="110489"/>
            </a:xfrm>
            <a:custGeom>
              <a:avLst/>
              <a:gdLst/>
              <a:ahLst/>
              <a:cxnLst/>
              <a:rect l="l" t="t" r="r" b="b"/>
              <a:pathLst>
                <a:path w="218439" h="110490">
                  <a:moveTo>
                    <a:pt x="210616" y="82613"/>
                  </a:moveTo>
                  <a:lnTo>
                    <a:pt x="194068" y="82613"/>
                  </a:lnTo>
                  <a:lnTo>
                    <a:pt x="194068" y="95745"/>
                  </a:lnTo>
                  <a:lnTo>
                    <a:pt x="190" y="95745"/>
                  </a:lnTo>
                  <a:lnTo>
                    <a:pt x="190" y="110185"/>
                  </a:lnTo>
                  <a:lnTo>
                    <a:pt x="210693" y="110185"/>
                  </a:lnTo>
                  <a:lnTo>
                    <a:pt x="210616" y="82613"/>
                  </a:lnTo>
                  <a:close/>
                </a:path>
                <a:path w="218439" h="110490">
                  <a:moveTo>
                    <a:pt x="34620" y="49085"/>
                  </a:moveTo>
                  <a:lnTo>
                    <a:pt x="18059" y="49085"/>
                  </a:lnTo>
                  <a:lnTo>
                    <a:pt x="18059" y="95745"/>
                  </a:lnTo>
                  <a:lnTo>
                    <a:pt x="34620" y="95745"/>
                  </a:lnTo>
                  <a:lnTo>
                    <a:pt x="34620" y="49085"/>
                  </a:lnTo>
                  <a:close/>
                </a:path>
                <a:path w="218439" h="110490">
                  <a:moveTo>
                    <a:pt x="96875" y="82613"/>
                  </a:moveTo>
                  <a:lnTo>
                    <a:pt x="80314" y="82613"/>
                  </a:lnTo>
                  <a:lnTo>
                    <a:pt x="80314" y="95745"/>
                  </a:lnTo>
                  <a:lnTo>
                    <a:pt x="96875" y="95745"/>
                  </a:lnTo>
                  <a:lnTo>
                    <a:pt x="96875" y="82613"/>
                  </a:lnTo>
                  <a:close/>
                </a:path>
                <a:path w="218439" h="110490">
                  <a:moveTo>
                    <a:pt x="154343" y="49085"/>
                  </a:moveTo>
                  <a:lnTo>
                    <a:pt x="137795" y="49085"/>
                  </a:lnTo>
                  <a:lnTo>
                    <a:pt x="137795" y="95745"/>
                  </a:lnTo>
                  <a:lnTo>
                    <a:pt x="154343" y="95745"/>
                  </a:lnTo>
                  <a:lnTo>
                    <a:pt x="154343" y="49085"/>
                  </a:lnTo>
                  <a:close/>
                </a:path>
                <a:path w="218439" h="110490">
                  <a:moveTo>
                    <a:pt x="104165" y="49085"/>
                  </a:moveTo>
                  <a:lnTo>
                    <a:pt x="70637" y="49085"/>
                  </a:lnTo>
                  <a:lnTo>
                    <a:pt x="70637" y="82613"/>
                  </a:lnTo>
                  <a:lnTo>
                    <a:pt x="104165" y="82613"/>
                  </a:lnTo>
                  <a:lnTo>
                    <a:pt x="104165" y="49085"/>
                  </a:lnTo>
                  <a:close/>
                </a:path>
                <a:path w="218439" h="110490">
                  <a:moveTo>
                    <a:pt x="217906" y="49085"/>
                  </a:moveTo>
                  <a:lnTo>
                    <a:pt x="184378" y="49085"/>
                  </a:lnTo>
                  <a:lnTo>
                    <a:pt x="184378" y="82613"/>
                  </a:lnTo>
                  <a:lnTo>
                    <a:pt x="217906" y="82613"/>
                  </a:lnTo>
                  <a:lnTo>
                    <a:pt x="217906" y="49085"/>
                  </a:lnTo>
                  <a:close/>
                </a:path>
                <a:path w="218439" h="110490">
                  <a:moveTo>
                    <a:pt x="49085" y="0"/>
                  </a:moveTo>
                  <a:lnTo>
                    <a:pt x="0" y="0"/>
                  </a:lnTo>
                  <a:lnTo>
                    <a:pt x="0" y="49085"/>
                  </a:lnTo>
                  <a:lnTo>
                    <a:pt x="49085" y="49085"/>
                  </a:lnTo>
                  <a:lnTo>
                    <a:pt x="49085" y="0"/>
                  </a:lnTo>
                  <a:close/>
                </a:path>
                <a:path w="218439" h="110490">
                  <a:moveTo>
                    <a:pt x="170014" y="0"/>
                  </a:moveTo>
                  <a:lnTo>
                    <a:pt x="120929" y="0"/>
                  </a:lnTo>
                  <a:lnTo>
                    <a:pt x="120929" y="49085"/>
                  </a:lnTo>
                  <a:lnTo>
                    <a:pt x="170014" y="49085"/>
                  </a:lnTo>
                  <a:lnTo>
                    <a:pt x="170014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5" name="object 161"/>
            <p:cNvSpPr/>
            <p:nvPr/>
          </p:nvSpPr>
          <p:spPr>
            <a:xfrm>
              <a:off x="4126623" y="7224674"/>
              <a:ext cx="179705" cy="52069"/>
            </a:xfrm>
            <a:custGeom>
              <a:avLst/>
              <a:gdLst/>
              <a:ahLst/>
              <a:cxnLst/>
              <a:rect l="l" t="t" r="r" b="b"/>
              <a:pathLst>
                <a:path w="179704" h="52070">
                  <a:moveTo>
                    <a:pt x="179095" y="51574"/>
                  </a:moveTo>
                  <a:lnTo>
                    <a:pt x="0" y="51574"/>
                  </a:lnTo>
                  <a:lnTo>
                    <a:pt x="0" y="0"/>
                  </a:lnTo>
                  <a:lnTo>
                    <a:pt x="179095" y="0"/>
                  </a:lnTo>
                  <a:lnTo>
                    <a:pt x="179095" y="51574"/>
                  </a:lnTo>
                  <a:close/>
                </a:path>
              </a:pathLst>
            </a:custGeom>
            <a:grpFill/>
            <a:ln w="7112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6" name="object 162"/>
            <p:cNvSpPr/>
            <p:nvPr/>
          </p:nvSpPr>
          <p:spPr>
            <a:xfrm>
              <a:off x="4275239" y="724202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106" y="0"/>
                  </a:moveTo>
                  <a:lnTo>
                    <a:pt x="3784" y="0"/>
                  </a:lnTo>
                  <a:lnTo>
                    <a:pt x="0" y="3771"/>
                  </a:lnTo>
                  <a:lnTo>
                    <a:pt x="0" y="13093"/>
                  </a:lnTo>
                  <a:lnTo>
                    <a:pt x="3784" y="16878"/>
                  </a:lnTo>
                  <a:lnTo>
                    <a:pt x="13106" y="16878"/>
                  </a:lnTo>
                  <a:lnTo>
                    <a:pt x="16878" y="13093"/>
                  </a:lnTo>
                  <a:lnTo>
                    <a:pt x="16878" y="3771"/>
                  </a:lnTo>
                  <a:lnTo>
                    <a:pt x="13106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7" name="object 163"/>
            <p:cNvSpPr/>
            <p:nvPr/>
          </p:nvSpPr>
          <p:spPr>
            <a:xfrm>
              <a:off x="4252734" y="7244832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8737" y="0"/>
                  </a:moveTo>
                  <a:lnTo>
                    <a:pt x="2514" y="0"/>
                  </a:lnTo>
                  <a:lnTo>
                    <a:pt x="0" y="2527"/>
                  </a:lnTo>
                  <a:lnTo>
                    <a:pt x="0" y="8737"/>
                  </a:lnTo>
                  <a:lnTo>
                    <a:pt x="2514" y="11252"/>
                  </a:lnTo>
                  <a:lnTo>
                    <a:pt x="8737" y="11252"/>
                  </a:lnTo>
                  <a:lnTo>
                    <a:pt x="11252" y="8737"/>
                  </a:lnTo>
                  <a:lnTo>
                    <a:pt x="11252" y="2527"/>
                  </a:lnTo>
                  <a:lnTo>
                    <a:pt x="8737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8" name="object 164"/>
            <p:cNvSpPr/>
            <p:nvPr/>
          </p:nvSpPr>
          <p:spPr>
            <a:xfrm>
              <a:off x="4145845" y="7232174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5"/>
                  </a:lnTo>
                  <a:lnTo>
                    <a:pt x="2908" y="36575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9" name="object 165"/>
            <p:cNvSpPr/>
            <p:nvPr/>
          </p:nvSpPr>
          <p:spPr>
            <a:xfrm>
              <a:off x="4155220" y="7232174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5"/>
                  </a:lnTo>
                  <a:lnTo>
                    <a:pt x="2908" y="36575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0" name="object 166"/>
            <p:cNvSpPr/>
            <p:nvPr/>
          </p:nvSpPr>
          <p:spPr>
            <a:xfrm>
              <a:off x="4164594" y="7232174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5"/>
                  </a:lnTo>
                  <a:lnTo>
                    <a:pt x="2908" y="36575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1" name="object 167"/>
            <p:cNvSpPr/>
            <p:nvPr/>
          </p:nvSpPr>
          <p:spPr>
            <a:xfrm>
              <a:off x="4173975" y="7232174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5"/>
                  </a:lnTo>
                  <a:lnTo>
                    <a:pt x="2908" y="36575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2" name="object 168"/>
            <p:cNvSpPr/>
            <p:nvPr/>
          </p:nvSpPr>
          <p:spPr>
            <a:xfrm>
              <a:off x="4183350" y="7232174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5"/>
                  </a:lnTo>
                  <a:lnTo>
                    <a:pt x="2908" y="36575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3" name="object 169"/>
            <p:cNvSpPr/>
            <p:nvPr/>
          </p:nvSpPr>
          <p:spPr>
            <a:xfrm>
              <a:off x="4192724" y="7232174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5"/>
                  </a:lnTo>
                  <a:lnTo>
                    <a:pt x="2908" y="36575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4" name="object 170"/>
            <p:cNvSpPr/>
            <p:nvPr/>
          </p:nvSpPr>
          <p:spPr>
            <a:xfrm>
              <a:off x="4202094" y="7232174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20" y="0"/>
                  </a:moveTo>
                  <a:lnTo>
                    <a:pt x="850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50" y="36575"/>
                  </a:lnTo>
                  <a:lnTo>
                    <a:pt x="2920" y="36575"/>
                  </a:lnTo>
                  <a:lnTo>
                    <a:pt x="3759" y="35725"/>
                  </a:lnTo>
                  <a:lnTo>
                    <a:pt x="3759" y="838"/>
                  </a:lnTo>
                  <a:lnTo>
                    <a:pt x="2920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5" name="object 171"/>
            <p:cNvSpPr/>
            <p:nvPr/>
          </p:nvSpPr>
          <p:spPr>
            <a:xfrm>
              <a:off x="4211481" y="7232174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5"/>
                  </a:lnTo>
                  <a:lnTo>
                    <a:pt x="2908" y="36575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6" name="Группа 305"/>
          <p:cNvGrpSpPr/>
          <p:nvPr/>
        </p:nvGrpSpPr>
        <p:grpSpPr>
          <a:xfrm>
            <a:off x="4365531" y="5013534"/>
            <a:ext cx="481987" cy="617407"/>
            <a:chOff x="4126623" y="6135955"/>
            <a:chExt cx="179705" cy="263383"/>
          </a:xfrm>
          <a:solidFill>
            <a:schemeClr val="bg1"/>
          </a:solidFill>
        </p:grpSpPr>
        <p:sp>
          <p:nvSpPr>
            <p:cNvPr id="307" name="object 72"/>
            <p:cNvSpPr/>
            <p:nvPr/>
          </p:nvSpPr>
          <p:spPr>
            <a:xfrm>
              <a:off x="4211389" y="6311530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grpFill/>
            <a:ln w="20320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8" name="object 73"/>
            <p:cNvSpPr/>
            <p:nvPr/>
          </p:nvSpPr>
          <p:spPr>
            <a:xfrm>
              <a:off x="4211389" y="630073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159" y="0"/>
                  </a:lnTo>
                </a:path>
              </a:pathLst>
            </a:custGeom>
            <a:grpFill/>
            <a:ln w="3175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9" name="object 74"/>
            <p:cNvSpPr/>
            <p:nvPr/>
          </p:nvSpPr>
          <p:spPr>
            <a:xfrm>
              <a:off x="4211389" y="6298195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grpFill/>
            <a:ln w="3809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0" name="object 75"/>
            <p:cNvSpPr/>
            <p:nvPr/>
          </p:nvSpPr>
          <p:spPr>
            <a:xfrm>
              <a:off x="4214476" y="6185800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h="110489">
                  <a:moveTo>
                    <a:pt x="0" y="0"/>
                  </a:moveTo>
                  <a:lnTo>
                    <a:pt x="0" y="110490"/>
                  </a:lnTo>
                </a:path>
              </a:pathLst>
            </a:custGeom>
            <a:grpFill/>
            <a:ln w="6172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1" name="object 76"/>
            <p:cNvSpPr/>
            <p:nvPr/>
          </p:nvSpPr>
          <p:spPr>
            <a:xfrm>
              <a:off x="4211389" y="6189610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grpFill/>
            <a:ln w="3175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2" name="object 77"/>
            <p:cNvSpPr/>
            <p:nvPr/>
          </p:nvSpPr>
          <p:spPr>
            <a:xfrm>
              <a:off x="4211389" y="6176275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grpFill/>
            <a:ln w="19050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3" name="object 78"/>
            <p:cNvSpPr/>
            <p:nvPr/>
          </p:nvSpPr>
          <p:spPr>
            <a:xfrm>
              <a:off x="4229373" y="6300811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4947" y="0"/>
                  </a:lnTo>
                </a:path>
              </a:pathLst>
            </a:custGeom>
            <a:grpFill/>
            <a:ln w="3175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4" name="object 79"/>
            <p:cNvSpPr/>
            <p:nvPr/>
          </p:nvSpPr>
          <p:spPr>
            <a:xfrm>
              <a:off x="4291780" y="6191160"/>
              <a:ext cx="0" cy="105410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0"/>
                  </a:moveTo>
                  <a:lnTo>
                    <a:pt x="0" y="104978"/>
                  </a:lnTo>
                </a:path>
              </a:pathLst>
            </a:custGeom>
            <a:grpFill/>
            <a:ln w="5079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5" name="object 80"/>
            <p:cNvSpPr/>
            <p:nvPr/>
          </p:nvSpPr>
          <p:spPr>
            <a:xfrm>
              <a:off x="4229373" y="6186835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4947" y="0"/>
                  </a:lnTo>
                </a:path>
              </a:pathLst>
            </a:custGeom>
            <a:grpFill/>
            <a:ln w="3175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6" name="object 81"/>
            <p:cNvSpPr/>
            <p:nvPr/>
          </p:nvSpPr>
          <p:spPr>
            <a:xfrm>
              <a:off x="4216139" y="616332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396"/>
                  </a:lnTo>
                </a:path>
              </a:pathLst>
            </a:custGeom>
            <a:grpFill/>
            <a:ln w="16319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7" name="object 82"/>
            <p:cNvSpPr/>
            <p:nvPr/>
          </p:nvSpPr>
          <p:spPr>
            <a:xfrm>
              <a:off x="4138009" y="6271210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grpFill/>
            <a:ln w="20320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8" name="object 83"/>
            <p:cNvSpPr/>
            <p:nvPr/>
          </p:nvSpPr>
          <p:spPr>
            <a:xfrm>
              <a:off x="4138009" y="6257875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grpFill/>
            <a:ln w="3809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9" name="object 84"/>
            <p:cNvSpPr/>
            <p:nvPr/>
          </p:nvSpPr>
          <p:spPr>
            <a:xfrm>
              <a:off x="4141095" y="6145480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570"/>
                  </a:lnTo>
                </a:path>
              </a:pathLst>
            </a:custGeom>
            <a:grpFill/>
            <a:ln w="6172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0" name="object 85"/>
            <p:cNvSpPr/>
            <p:nvPr/>
          </p:nvSpPr>
          <p:spPr>
            <a:xfrm>
              <a:off x="4138009" y="6149290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grpFill/>
            <a:ln w="3175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1" name="object 86"/>
            <p:cNvSpPr/>
            <p:nvPr/>
          </p:nvSpPr>
          <p:spPr>
            <a:xfrm>
              <a:off x="4138009" y="6135955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grpFill/>
            <a:ln w="19050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2" name="object 87"/>
            <p:cNvSpPr/>
            <p:nvPr/>
          </p:nvSpPr>
          <p:spPr>
            <a:xfrm>
              <a:off x="4155992" y="6260491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4947" y="0"/>
                  </a:lnTo>
                </a:path>
              </a:pathLst>
            </a:custGeom>
            <a:grpFill/>
            <a:ln w="3175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3" name="object 88"/>
            <p:cNvSpPr/>
            <p:nvPr/>
          </p:nvSpPr>
          <p:spPr>
            <a:xfrm>
              <a:off x="4218400" y="6150827"/>
              <a:ext cx="0" cy="105410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0"/>
                  </a:moveTo>
                  <a:lnTo>
                    <a:pt x="0" y="104978"/>
                  </a:lnTo>
                </a:path>
              </a:pathLst>
            </a:custGeom>
            <a:grpFill/>
            <a:ln w="5079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4" name="object 89"/>
            <p:cNvSpPr/>
            <p:nvPr/>
          </p:nvSpPr>
          <p:spPr>
            <a:xfrm>
              <a:off x="4155992" y="6146515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4">
                  <a:moveTo>
                    <a:pt x="0" y="0"/>
                  </a:moveTo>
                  <a:lnTo>
                    <a:pt x="64947" y="0"/>
                  </a:lnTo>
                </a:path>
              </a:pathLst>
            </a:custGeom>
            <a:grpFill/>
            <a:ln w="3175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5" name="object 150"/>
            <p:cNvSpPr/>
            <p:nvPr/>
          </p:nvSpPr>
          <p:spPr>
            <a:xfrm>
              <a:off x="4126623" y="6347269"/>
              <a:ext cx="179705" cy="52069"/>
            </a:xfrm>
            <a:custGeom>
              <a:avLst/>
              <a:gdLst/>
              <a:ahLst/>
              <a:cxnLst/>
              <a:rect l="l" t="t" r="r" b="b"/>
              <a:pathLst>
                <a:path w="179704" h="52070">
                  <a:moveTo>
                    <a:pt x="179095" y="51574"/>
                  </a:moveTo>
                  <a:lnTo>
                    <a:pt x="0" y="51574"/>
                  </a:lnTo>
                  <a:lnTo>
                    <a:pt x="0" y="0"/>
                  </a:lnTo>
                  <a:lnTo>
                    <a:pt x="179095" y="0"/>
                  </a:lnTo>
                  <a:lnTo>
                    <a:pt x="179095" y="51574"/>
                  </a:lnTo>
                  <a:close/>
                </a:path>
              </a:pathLst>
            </a:custGeom>
            <a:grpFill/>
            <a:ln w="7112"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6" name="object 151"/>
            <p:cNvSpPr/>
            <p:nvPr/>
          </p:nvSpPr>
          <p:spPr>
            <a:xfrm>
              <a:off x="4275239" y="636461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106" y="0"/>
                  </a:moveTo>
                  <a:lnTo>
                    <a:pt x="3784" y="0"/>
                  </a:lnTo>
                  <a:lnTo>
                    <a:pt x="0" y="3771"/>
                  </a:lnTo>
                  <a:lnTo>
                    <a:pt x="0" y="13093"/>
                  </a:lnTo>
                  <a:lnTo>
                    <a:pt x="3784" y="16878"/>
                  </a:lnTo>
                  <a:lnTo>
                    <a:pt x="13106" y="16878"/>
                  </a:lnTo>
                  <a:lnTo>
                    <a:pt x="16878" y="13093"/>
                  </a:lnTo>
                  <a:lnTo>
                    <a:pt x="16878" y="3771"/>
                  </a:lnTo>
                  <a:lnTo>
                    <a:pt x="13106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7" name="object 152"/>
            <p:cNvSpPr/>
            <p:nvPr/>
          </p:nvSpPr>
          <p:spPr>
            <a:xfrm>
              <a:off x="4252734" y="6367424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8737" y="0"/>
                  </a:moveTo>
                  <a:lnTo>
                    <a:pt x="2514" y="0"/>
                  </a:lnTo>
                  <a:lnTo>
                    <a:pt x="0" y="2527"/>
                  </a:lnTo>
                  <a:lnTo>
                    <a:pt x="0" y="8737"/>
                  </a:lnTo>
                  <a:lnTo>
                    <a:pt x="2514" y="11252"/>
                  </a:lnTo>
                  <a:lnTo>
                    <a:pt x="8737" y="11252"/>
                  </a:lnTo>
                  <a:lnTo>
                    <a:pt x="11252" y="8737"/>
                  </a:lnTo>
                  <a:lnTo>
                    <a:pt x="11252" y="2527"/>
                  </a:lnTo>
                  <a:lnTo>
                    <a:pt x="8737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8" name="object 153"/>
            <p:cNvSpPr/>
            <p:nvPr/>
          </p:nvSpPr>
          <p:spPr>
            <a:xfrm>
              <a:off x="4145845" y="6354767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6"/>
                  </a:lnTo>
                  <a:lnTo>
                    <a:pt x="2908" y="36576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9" name="object 154"/>
            <p:cNvSpPr/>
            <p:nvPr/>
          </p:nvSpPr>
          <p:spPr>
            <a:xfrm>
              <a:off x="4155220" y="6354767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6"/>
                  </a:lnTo>
                  <a:lnTo>
                    <a:pt x="2908" y="36576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0" name="object 155"/>
            <p:cNvSpPr/>
            <p:nvPr/>
          </p:nvSpPr>
          <p:spPr>
            <a:xfrm>
              <a:off x="4164594" y="6354767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6"/>
                  </a:lnTo>
                  <a:lnTo>
                    <a:pt x="2908" y="36576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1" name="object 156"/>
            <p:cNvSpPr/>
            <p:nvPr/>
          </p:nvSpPr>
          <p:spPr>
            <a:xfrm>
              <a:off x="4173975" y="6354767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6"/>
                  </a:lnTo>
                  <a:lnTo>
                    <a:pt x="2908" y="36576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2" name="object 157"/>
            <p:cNvSpPr/>
            <p:nvPr/>
          </p:nvSpPr>
          <p:spPr>
            <a:xfrm>
              <a:off x="4183350" y="6354767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6"/>
                  </a:lnTo>
                  <a:lnTo>
                    <a:pt x="2908" y="36576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3" name="object 158"/>
            <p:cNvSpPr/>
            <p:nvPr/>
          </p:nvSpPr>
          <p:spPr>
            <a:xfrm>
              <a:off x="4192724" y="6354767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6"/>
                  </a:lnTo>
                  <a:lnTo>
                    <a:pt x="2908" y="36576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4" name="object 159"/>
            <p:cNvSpPr/>
            <p:nvPr/>
          </p:nvSpPr>
          <p:spPr>
            <a:xfrm>
              <a:off x="4202094" y="6354767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20" y="0"/>
                  </a:moveTo>
                  <a:lnTo>
                    <a:pt x="850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50" y="36576"/>
                  </a:lnTo>
                  <a:lnTo>
                    <a:pt x="2920" y="36576"/>
                  </a:lnTo>
                  <a:lnTo>
                    <a:pt x="3759" y="35725"/>
                  </a:lnTo>
                  <a:lnTo>
                    <a:pt x="3759" y="838"/>
                  </a:lnTo>
                  <a:lnTo>
                    <a:pt x="2920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5" name="object 160"/>
            <p:cNvSpPr/>
            <p:nvPr/>
          </p:nvSpPr>
          <p:spPr>
            <a:xfrm>
              <a:off x="4211481" y="6354767"/>
              <a:ext cx="3810" cy="36830"/>
            </a:xfrm>
            <a:custGeom>
              <a:avLst/>
              <a:gdLst/>
              <a:ahLst/>
              <a:cxnLst/>
              <a:rect l="l" t="t" r="r" b="b"/>
              <a:pathLst>
                <a:path w="3810" h="36829">
                  <a:moveTo>
                    <a:pt x="2908" y="0"/>
                  </a:moveTo>
                  <a:lnTo>
                    <a:pt x="838" y="0"/>
                  </a:lnTo>
                  <a:lnTo>
                    <a:pt x="0" y="838"/>
                  </a:lnTo>
                  <a:lnTo>
                    <a:pt x="0" y="35725"/>
                  </a:lnTo>
                  <a:lnTo>
                    <a:pt x="838" y="36576"/>
                  </a:lnTo>
                  <a:lnTo>
                    <a:pt x="2908" y="36576"/>
                  </a:lnTo>
                  <a:lnTo>
                    <a:pt x="3746" y="35725"/>
                  </a:lnTo>
                  <a:lnTo>
                    <a:pt x="3746" y="838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>
              <a:solidFill>
                <a:srgbClr val="B01736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2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На чём строили?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1738" y="1025393"/>
            <a:ext cx="1128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Все решения, за исключением системы пожаротушения,  были построены на оборудовании </a:t>
            </a:r>
            <a:r>
              <a:rPr lang="en-US" b="1" dirty="0">
                <a:solidFill>
                  <a:srgbClr val="B017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Schneider Electric</a:t>
            </a:r>
            <a:r>
              <a:rPr lang="ru-RU" b="1" dirty="0">
                <a:solidFill>
                  <a:srgbClr val="B017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38" y="2205946"/>
            <a:ext cx="524004" cy="527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71" y="2968384"/>
            <a:ext cx="397738" cy="5749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9205" y="3174001"/>
            <a:ext cx="4482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Наличие сервисных специалистов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9206" y="2284870"/>
            <a:ext cx="4482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Наличие поддержки в Армении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870" y="1562284"/>
            <a:ext cx="3940281" cy="369332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Причина выбора: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4577" y="2978745"/>
            <a:ext cx="2340727" cy="39404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3821" y="841136"/>
            <a:ext cx="4106448" cy="64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8" y="1499073"/>
            <a:ext cx="4616924" cy="1745097"/>
          </a:xfrm>
          <a:custGeom>
            <a:avLst/>
            <a:gdLst/>
            <a:ahLst/>
            <a:cxnLst/>
            <a:rect l="l" t="t" r="r" b="b"/>
            <a:pathLst>
              <a:path w="8798560" h="3190875">
                <a:moveTo>
                  <a:pt x="0" y="3190855"/>
                </a:moveTo>
                <a:lnTo>
                  <a:pt x="8798266" y="3190855"/>
                </a:lnTo>
                <a:lnTo>
                  <a:pt x="8798266" y="0"/>
                </a:lnTo>
                <a:lnTo>
                  <a:pt x="0" y="0"/>
                </a:lnTo>
                <a:lnTo>
                  <a:pt x="0" y="3190855"/>
                </a:lnTo>
                <a:close/>
              </a:path>
            </a:pathLst>
          </a:custGeom>
          <a:solidFill>
            <a:srgbClr val="B01736"/>
          </a:solidFill>
        </p:spPr>
        <p:txBody>
          <a:bodyPr wrap="square" lIns="0" tIns="0" rIns="0" bIns="0" rtlCol="0"/>
          <a:lstStyle/>
          <a:p>
            <a:endParaRPr sz="1092">
              <a:solidFill>
                <a:srgbClr val="B01736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8512" y="2003767"/>
            <a:ext cx="3930262" cy="1092392"/>
          </a:xfrm>
        </p:spPr>
        <p:txBody>
          <a:bodyPr/>
          <a:lstStyle/>
          <a:p>
            <a:r>
              <a:rPr lang="ru-RU" b="1" spc="-3" dirty="0">
                <a:solidFill>
                  <a:srgbClr val="FFFFFF"/>
                </a:solidFill>
                <a:latin typeface="Segoe UI Semibold"/>
                <a:cs typeface="Segoe UI Semibold"/>
              </a:rPr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2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969366" y="1255844"/>
            <a:ext cx="2735819" cy="48234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Какие бизнес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задачи были решены?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78795" y="4945458"/>
            <a:ext cx="1053514" cy="1053514"/>
          </a:xfrm>
          <a:prstGeom prst="ellipse">
            <a:avLst/>
          </a:prstGeom>
          <a:solidFill>
            <a:srgbClr val="8BA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78795" y="3774882"/>
            <a:ext cx="1053514" cy="105351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014282" y="1557764"/>
            <a:ext cx="218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rgbClr val="B017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Масштабируемость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14282" y="2915985"/>
            <a:ext cx="232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rgbClr val="B017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Отказоустойчивость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4282" y="4116414"/>
            <a:ext cx="704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>
                <a:solidFill>
                  <a:srgbClr val="B017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Гибкость</a:t>
            </a:r>
          </a:p>
        </p:txBody>
      </p:sp>
      <p:sp>
        <p:nvSpPr>
          <p:cNvPr id="18" name="Овал 17"/>
          <p:cNvSpPr/>
          <p:nvPr/>
        </p:nvSpPr>
        <p:spPr>
          <a:xfrm>
            <a:off x="778795" y="2503458"/>
            <a:ext cx="1053514" cy="1053514"/>
          </a:xfrm>
          <a:prstGeom prst="ellipse">
            <a:avLst/>
          </a:prstGeom>
          <a:solidFill>
            <a:srgbClr val="1D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78795" y="1175503"/>
            <a:ext cx="1053514" cy="1053514"/>
          </a:xfrm>
          <a:prstGeom prst="ellipse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014282" y="5287549"/>
            <a:ext cx="250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err="1">
                <a:solidFill>
                  <a:srgbClr val="B017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Энергоэффективность</a:t>
            </a:r>
            <a:endParaRPr lang="ru-RU" b="1" dirty="0">
              <a:solidFill>
                <a:srgbClr val="B0173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602" y="1326045"/>
            <a:ext cx="708906" cy="69047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225" y="2626606"/>
            <a:ext cx="761383" cy="75817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235" y="3960932"/>
            <a:ext cx="591175" cy="68029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768" y="5127586"/>
            <a:ext cx="727220" cy="61679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70982" y="1261688"/>
            <a:ext cx="5225196" cy="48936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algn="just">
              <a:spcAft>
                <a:spcPts val="600"/>
              </a:spcAft>
            </a:pPr>
            <a:endParaRPr lang="ru-RU" sz="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ЦОД обеспечит расширение бизнеса на ближайшие 3-4 года.</a:t>
            </a:r>
          </a:p>
          <a:p>
            <a:pPr algn="just">
              <a:spcAft>
                <a:spcPts val="600"/>
              </a:spcAft>
            </a:pP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endParaRPr lang="ru-RU" sz="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endParaRPr lang="ru-RU" sz="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endParaRPr lang="ru-RU" sz="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Резервирование всех систем позволяет обеспечить непрерывную работу ЦОД во время его обслуживания или ремонта.</a:t>
            </a:r>
          </a:p>
          <a:p>
            <a:pPr algn="just">
              <a:spcAft>
                <a:spcPts val="600"/>
              </a:spcAft>
            </a:pP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Наличие большого количества сетевых и электрических разъемов в каждом шкафу, позволяет гибко перемещения оборудование внутри ЦОД.</a:t>
            </a:r>
          </a:p>
          <a:p>
            <a:pPr algn="just">
              <a:spcAft>
                <a:spcPts val="600"/>
              </a:spcAft>
            </a:pPr>
            <a:endParaRPr lang="ru-RU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ЦОД установлена </a:t>
            </a:r>
            <a:r>
              <a:rPr lang="ru-RU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энергоэффективная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система вентиляции с рекуперацией тепла, что требовалось для сертификации здания по мировому стандарту </a:t>
            </a:r>
            <a:r>
              <a:rPr lang="ru-RU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энергоэффективности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en-US" sz="1600" b="1" dirty="0">
              <a:latin typeface="Segoe UI" panose="020B0502040204020203" pitchFamily="34" charset="0"/>
              <a:ea typeface="Roboto Light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9" name="Шеврон 28"/>
          <p:cNvSpPr/>
          <p:nvPr/>
        </p:nvSpPr>
        <p:spPr>
          <a:xfrm>
            <a:off x="5122183" y="1348504"/>
            <a:ext cx="223565" cy="616483"/>
          </a:xfrm>
          <a:prstGeom prst="chevron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Шеврон 29"/>
          <p:cNvSpPr/>
          <p:nvPr/>
        </p:nvSpPr>
        <p:spPr>
          <a:xfrm>
            <a:off x="5453727" y="1348504"/>
            <a:ext cx="223565" cy="616483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Шеврон 30"/>
          <p:cNvSpPr/>
          <p:nvPr/>
        </p:nvSpPr>
        <p:spPr>
          <a:xfrm>
            <a:off x="5752153" y="1348504"/>
            <a:ext cx="223565" cy="616483"/>
          </a:xfrm>
          <a:prstGeom prst="chevron">
            <a:avLst/>
          </a:prstGeom>
          <a:solidFill>
            <a:srgbClr val="1D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Шеврон 31"/>
          <p:cNvSpPr/>
          <p:nvPr/>
        </p:nvSpPr>
        <p:spPr>
          <a:xfrm>
            <a:off x="5102949" y="2837654"/>
            <a:ext cx="223565" cy="616483"/>
          </a:xfrm>
          <a:prstGeom prst="chevron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Шеврон 32"/>
          <p:cNvSpPr/>
          <p:nvPr/>
        </p:nvSpPr>
        <p:spPr>
          <a:xfrm>
            <a:off x="5434493" y="2837654"/>
            <a:ext cx="223565" cy="616483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Шеврон 33"/>
          <p:cNvSpPr/>
          <p:nvPr/>
        </p:nvSpPr>
        <p:spPr>
          <a:xfrm>
            <a:off x="5732919" y="2837654"/>
            <a:ext cx="223565" cy="616483"/>
          </a:xfrm>
          <a:prstGeom prst="chevron">
            <a:avLst/>
          </a:prstGeom>
          <a:solidFill>
            <a:srgbClr val="1D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Шеврон 34"/>
          <p:cNvSpPr/>
          <p:nvPr/>
        </p:nvSpPr>
        <p:spPr>
          <a:xfrm>
            <a:off x="5086668" y="4024746"/>
            <a:ext cx="223565" cy="616483"/>
          </a:xfrm>
          <a:prstGeom prst="chevron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Шеврон 35"/>
          <p:cNvSpPr/>
          <p:nvPr/>
        </p:nvSpPr>
        <p:spPr>
          <a:xfrm>
            <a:off x="5418212" y="4024746"/>
            <a:ext cx="223565" cy="616483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Шеврон 36"/>
          <p:cNvSpPr/>
          <p:nvPr/>
        </p:nvSpPr>
        <p:spPr>
          <a:xfrm>
            <a:off x="5716638" y="4024746"/>
            <a:ext cx="223565" cy="616483"/>
          </a:xfrm>
          <a:prstGeom prst="chevron">
            <a:avLst/>
          </a:prstGeom>
          <a:solidFill>
            <a:srgbClr val="1D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5086668" y="5266009"/>
            <a:ext cx="223565" cy="616483"/>
          </a:xfrm>
          <a:prstGeom prst="chevron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Шеврон 38"/>
          <p:cNvSpPr/>
          <p:nvPr/>
        </p:nvSpPr>
        <p:spPr>
          <a:xfrm>
            <a:off x="5418212" y="5266009"/>
            <a:ext cx="223565" cy="616483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Шеврон 39"/>
          <p:cNvSpPr/>
          <p:nvPr/>
        </p:nvSpPr>
        <p:spPr>
          <a:xfrm>
            <a:off x="5716638" y="5266009"/>
            <a:ext cx="223565" cy="616483"/>
          </a:xfrm>
          <a:prstGeom prst="chevron">
            <a:avLst/>
          </a:prstGeom>
          <a:solidFill>
            <a:srgbClr val="1D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2" y="295334"/>
            <a:ext cx="9570486" cy="805649"/>
          </a:xfrm>
        </p:spPr>
        <p:txBody>
          <a:bodyPr/>
          <a:lstStyle/>
          <a:p>
            <a:r>
              <a:rPr lang="ru-RU" dirty="0"/>
              <a:t>Ещё немного о </a:t>
            </a:r>
            <a:r>
              <a:rPr lang="en-US" dirty="0" err="1"/>
              <a:t>Softline</a:t>
            </a:r>
            <a:endParaRPr lang="ru-RU" dirty="0"/>
          </a:p>
        </p:txBody>
      </p:sp>
      <p:pic>
        <p:nvPicPr>
          <p:cNvPr id="5" name="Picture 10" descr="http://www.oosz.ru/media/k2/items/cache/c889234799e865bbe90cee71f6cd2e53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273" y="3980940"/>
            <a:ext cx="1661995" cy="31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qualproinc.com/wp-content/uploads/2015/04/Forbes-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6358" y="1641401"/>
            <a:ext cx="959464" cy="24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8437" y="1239269"/>
            <a:ext cx="987770" cy="671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3200" b="1" dirty="0">
                <a:solidFill>
                  <a:srgbClr val="9900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</a:t>
            </a:r>
            <a:r>
              <a:rPr lang="ru-RU" sz="6000" b="1" dirty="0">
                <a:solidFill>
                  <a:srgbClr val="99003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  <a:p>
            <a:pPr algn="ctr">
              <a:lnSpc>
                <a:spcPts val="2400"/>
              </a:lnSpc>
            </a:pPr>
            <a:endParaRPr lang="ru-RU" sz="1400" dirty="0">
              <a:solidFill>
                <a:srgbClr val="9900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8608" y="963420"/>
            <a:ext cx="949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D355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Топ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36518" y="955758"/>
            <a:ext cx="1539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D355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Топ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4359" y="955758"/>
            <a:ext cx="107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D355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Топ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0434" y="963420"/>
            <a:ext cx="112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D355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Топ 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58717" y="945978"/>
            <a:ext cx="152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Топ 200</a:t>
            </a:r>
          </a:p>
        </p:txBody>
      </p:sp>
      <p:pic>
        <p:nvPicPr>
          <p:cNvPr id="13" name="Picture 2" descr="http://advokatsuhovoleg.ru/upload/information_system_15/1/1/5/item_1155/small_information_items_11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7364" y="1525177"/>
            <a:ext cx="1029070" cy="40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oplogos.ru/images/logo-cnew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578" y="1651440"/>
            <a:ext cx="1303087" cy="33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tadviser.ru/images/6/60/TAdviser_logo_20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1977" y="5176762"/>
            <a:ext cx="1427334" cy="34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29851" y="2396190"/>
            <a:ext cx="17472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Крупнейшие поставщики ИТ для промышленных предприятий 2017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0000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Крупнейшие поставщики BI-решений в России 2017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Picture 2" descr="http://toplogos.ru/images/logo-cnew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865" y="1651994"/>
            <a:ext cx="1303087" cy="33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000429" y="2421475"/>
            <a:ext cx="1726086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Крупнейшие ИТ-компании России в области информационной безопасности в  2017</a:t>
            </a:r>
          </a:p>
          <a:p>
            <a:pPr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Крупнейшие поставщики ИТ в рознице 2017</a:t>
            </a:r>
          </a:p>
          <a:p>
            <a:pPr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4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19" name="Picture 2" descr="http://toplogos.ru/images/logo-cnew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1504" y="1609751"/>
            <a:ext cx="1303087" cy="33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826983" y="2089724"/>
            <a:ext cx="1867376" cy="1808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CNews100: Крупнейшие ИТ-компаний России 2017</a:t>
            </a:r>
          </a:p>
          <a:p>
            <a:pPr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Крупнейшие поставщики </a:t>
            </a:r>
            <a:r>
              <a:rPr lang="en-US" sz="14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I</a:t>
            </a:r>
            <a:r>
              <a:rPr lang="ru-RU" sz="1400" dirty="0" err="1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aaS</a:t>
            </a:r>
            <a:r>
              <a:rPr lang="ru-RU" sz="14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en-US" sz="14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ru-RU" sz="14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и</a:t>
            </a:r>
            <a:r>
              <a:rPr lang="en-US" sz="14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SaaS </a:t>
            </a:r>
            <a:r>
              <a:rPr lang="ru-RU" sz="140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в России 2017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47563" y="4359333"/>
            <a:ext cx="1831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Компании российского ИТ-рынка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41977" y="5578978"/>
            <a:ext cx="17931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TAdviser100: </a:t>
            </a:r>
            <a:r>
              <a:rPr lang="ru-RU" sz="1400" dirty="0">
                <a:solidFill>
                  <a:srgbClr val="0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Крупнейшие ИТ-компании в России 2017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6505" y="2383632"/>
            <a:ext cx="18847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Крупнейшие поставщики в области комплексных проектов построения инфраструктуры зданий и сооружений 2015</a:t>
            </a:r>
            <a:endParaRPr lang="en-U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Крупнейшие поставщики в области комплексных проектов построения инфраструктуры ЦОД 2015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4" name="Picture 2" descr="http://toplogos.ru/images/logo-cnew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2616" y="1637177"/>
            <a:ext cx="1303087" cy="33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toplogos.ru/images/logo-cnew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7255" y="1623628"/>
            <a:ext cx="1303087" cy="33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7623705" y="2399107"/>
            <a:ext cx="1685874" cy="1808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Самые эффективные компании CNews100 2016</a:t>
            </a:r>
            <a:endParaRPr lang="ru-RU" sz="14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Крупнейшие ИТ-консультанты 2016</a:t>
            </a:r>
            <a:endParaRPr lang="ru-RU" sz="14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272354" y="2443178"/>
            <a:ext cx="163132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200 крупнейших частных компаний России — 2017</a:t>
            </a:r>
            <a:endParaRPr lang="ru-RU" sz="14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83776" y="944137"/>
            <a:ext cx="1511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Топ 250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746414" y="2448095"/>
            <a:ext cx="127025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РБК500: Рейтинг российского бизнеса 2017</a:t>
            </a:r>
            <a:endParaRPr lang="ru-RU" sz="140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9114101" y="4444040"/>
            <a:ext cx="2644742" cy="1641709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Лучший проект 2016 г. по созданию ЦОД в СНГ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Награда за построение Республиканского ЦОД в Минске</a:t>
            </a:r>
            <a:endParaRPr lang="ru-RU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508" y="4217873"/>
            <a:ext cx="1239095" cy="126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43" y="2258665"/>
            <a:ext cx="1795919" cy="13903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96" y="2194125"/>
            <a:ext cx="1483758" cy="1519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41" y="2333002"/>
            <a:ext cx="1742139" cy="1203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6280" y="586992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Видеоматериалы выполненных проектов:  </a:t>
            </a:r>
          </a:p>
          <a:p>
            <a:r>
              <a:rPr lang="en-US" sz="1600" dirty="0">
                <a:solidFill>
                  <a:schemeClr val="bg1"/>
                </a:solidFill>
                <a:hlinkClick r:id="rId6"/>
              </a:rPr>
              <a:t>http://services.softline.ru/ingenernyie-resheniya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948"/>
            <a:ext cx="12192000" cy="687094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8" y="1499073"/>
            <a:ext cx="4616924" cy="1745097"/>
          </a:xfrm>
          <a:custGeom>
            <a:avLst/>
            <a:gdLst/>
            <a:ahLst/>
            <a:cxnLst/>
            <a:rect l="l" t="t" r="r" b="b"/>
            <a:pathLst>
              <a:path w="8798560" h="3190875">
                <a:moveTo>
                  <a:pt x="0" y="3190855"/>
                </a:moveTo>
                <a:lnTo>
                  <a:pt x="8798266" y="3190855"/>
                </a:lnTo>
                <a:lnTo>
                  <a:pt x="8798266" y="0"/>
                </a:lnTo>
                <a:lnTo>
                  <a:pt x="0" y="0"/>
                </a:lnTo>
                <a:lnTo>
                  <a:pt x="0" y="3190855"/>
                </a:lnTo>
                <a:close/>
              </a:path>
            </a:pathLst>
          </a:custGeom>
          <a:solidFill>
            <a:srgbClr val="B01736"/>
          </a:solidFill>
        </p:spPr>
        <p:txBody>
          <a:bodyPr wrap="square" lIns="0" tIns="0" rIns="0" bIns="0" rtlCol="0"/>
          <a:lstStyle/>
          <a:p>
            <a:endParaRPr sz="1092">
              <a:solidFill>
                <a:srgbClr val="B01736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4581" y="2085039"/>
            <a:ext cx="3758047" cy="567998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/>
          <a:p>
            <a:pPr marL="7701" marR="3081">
              <a:lnSpc>
                <a:spcPct val="100000"/>
              </a:lnSpc>
              <a:spcBef>
                <a:spcPts val="64"/>
              </a:spcBef>
            </a:pPr>
            <a:r>
              <a:rPr lang="ru-RU" sz="3638" b="1" spc="-3" dirty="0">
                <a:solidFill>
                  <a:srgbClr val="FFFFFF"/>
                </a:solidFill>
                <a:latin typeface="Segoe UI Semibold"/>
                <a:cs typeface="Segoe UI Semibold"/>
              </a:rPr>
              <a:t>Введение</a:t>
            </a:r>
            <a:endParaRPr sz="3638" dirty="0"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0420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ЗАО «</a:t>
            </a:r>
            <a:r>
              <a:rPr lang="ru-RU" dirty="0" err="1">
                <a:latin typeface="Segoe UI" panose="020B0502040204020203" pitchFamily="34" charset="0"/>
                <a:cs typeface="Segoe UI" panose="020B0502040204020203" pitchFamily="34" charset="0"/>
              </a:rPr>
              <a:t>Америабанк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</p:txBody>
      </p:sp>
      <p:sp>
        <p:nvSpPr>
          <p:cNvPr id="3" name="Подзаголовок 1"/>
          <p:cNvSpPr txBox="1">
            <a:spLocks/>
          </p:cNvSpPr>
          <p:nvPr/>
        </p:nvSpPr>
        <p:spPr>
          <a:xfrm>
            <a:off x="768347" y="1438724"/>
            <a:ext cx="5594470" cy="4491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7200" dirty="0">
                <a:solidFill>
                  <a:schemeClr val="tx1"/>
                </a:solidFill>
              </a:rPr>
              <a:t>Основан в 1910 году.</a:t>
            </a:r>
          </a:p>
          <a:p>
            <a:pPr mar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7200" dirty="0">
                <a:solidFill>
                  <a:schemeClr val="tx1"/>
                </a:solidFill>
              </a:rPr>
              <a:t>Лидер банковского сектора Армении по всем основным показателям.</a:t>
            </a:r>
          </a:p>
          <a:p>
            <a:pPr mar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7200" dirty="0">
                <a:solidFill>
                  <a:schemeClr val="tx1"/>
                </a:solidFill>
              </a:rPr>
              <a:t>В течение 3 лет беспрерывно удостаивается титула «Лучший банк года».</a:t>
            </a:r>
          </a:p>
          <a:p>
            <a:pPr mar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7200" dirty="0">
                <a:solidFill>
                  <a:schemeClr val="tx1"/>
                </a:solidFill>
              </a:rPr>
              <a:t>В структуре банка 14 филиалов и 108 точек обслуживания на территории Армении.</a:t>
            </a:r>
          </a:p>
          <a:p>
            <a:pPr mar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7200" dirty="0">
                <a:solidFill>
                  <a:schemeClr val="tx1"/>
                </a:solidFill>
              </a:rPr>
              <a:t>Неоднократно удостаивался наград всемирно известных международных СМИ </a:t>
            </a:r>
            <a:r>
              <a:rPr lang="ru-RU" sz="7200" dirty="0" err="1">
                <a:solidFill>
                  <a:schemeClr val="tx1"/>
                </a:solidFill>
              </a:rPr>
              <a:t>Euromoney</a:t>
            </a:r>
            <a:r>
              <a:rPr lang="ru-RU" sz="7200" dirty="0">
                <a:solidFill>
                  <a:schemeClr val="tx1"/>
                </a:solidFill>
              </a:rPr>
              <a:t>, Global </a:t>
            </a:r>
            <a:r>
              <a:rPr lang="ru-RU" sz="7200" dirty="0" err="1">
                <a:solidFill>
                  <a:schemeClr val="tx1"/>
                </a:solidFill>
              </a:rPr>
              <a:t>Finance</a:t>
            </a:r>
            <a:r>
              <a:rPr lang="ru-RU" sz="7200" dirty="0">
                <a:solidFill>
                  <a:schemeClr val="tx1"/>
                </a:solidFill>
              </a:rPr>
              <a:t>, </a:t>
            </a:r>
            <a:r>
              <a:rPr lang="ru-RU" sz="7200" dirty="0" err="1">
                <a:solidFill>
                  <a:schemeClr val="tx1"/>
                </a:solidFill>
              </a:rPr>
              <a:t>The</a:t>
            </a:r>
            <a:r>
              <a:rPr lang="ru-RU" sz="7200" dirty="0">
                <a:solidFill>
                  <a:schemeClr val="tx1"/>
                </a:solidFill>
              </a:rPr>
              <a:t> </a:t>
            </a:r>
            <a:r>
              <a:rPr lang="ru-RU" sz="7200" dirty="0" err="1">
                <a:solidFill>
                  <a:schemeClr val="tx1"/>
                </a:solidFill>
              </a:rPr>
              <a:t>Banker</a:t>
            </a:r>
            <a:r>
              <a:rPr lang="ru-RU" sz="7200" dirty="0">
                <a:solidFill>
                  <a:schemeClr val="tx1"/>
                </a:solidFill>
              </a:rPr>
              <a:t>.</a:t>
            </a:r>
          </a:p>
          <a:p>
            <a:pPr mar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7200" dirty="0">
                <a:solidFill>
                  <a:schemeClr val="tx1"/>
                </a:solidFill>
              </a:rPr>
              <a:t>Штат – более 500 сотрудников.</a:t>
            </a:r>
          </a:p>
          <a:p>
            <a:pPr marL="0" indent="0">
              <a:lnSpc>
                <a:spcPct val="120000"/>
              </a:lnSpc>
              <a:spcAft>
                <a:spcPts val="2400"/>
              </a:spcAft>
              <a:buNone/>
            </a:pPr>
            <a:endParaRPr lang="ru-RU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2400"/>
              </a:spcAft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7" y="409171"/>
            <a:ext cx="4615298" cy="6162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7" y="1614405"/>
            <a:ext cx="5219114" cy="362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Проблемы и задачи банка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908004" y="4312591"/>
            <a:ext cx="1053514" cy="105351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57980" y="1496122"/>
            <a:ext cx="514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Существующий ЦОД был построен давно и не справлялся с новыми задачами.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1511" y="2806201"/>
            <a:ext cx="4882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Надежность инженерных систем существующего ЦОД не соответствовала ожиданиям.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7980" y="4332826"/>
            <a:ext cx="5140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 переезде в новый офис возникла острая необходимость создания нового ЦОД и использование его как основного.</a:t>
            </a:r>
          </a:p>
        </p:txBody>
      </p:sp>
      <p:sp>
        <p:nvSpPr>
          <p:cNvPr id="7" name="Овал 6"/>
          <p:cNvSpPr/>
          <p:nvPr/>
        </p:nvSpPr>
        <p:spPr>
          <a:xfrm>
            <a:off x="908004" y="2778752"/>
            <a:ext cx="1053514" cy="1053514"/>
          </a:xfrm>
          <a:prstGeom prst="ellipse">
            <a:avLst/>
          </a:prstGeom>
          <a:solidFill>
            <a:srgbClr val="1D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08004" y="1373998"/>
            <a:ext cx="1053514" cy="1053514"/>
          </a:xfrm>
          <a:prstGeom prst="ellipse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79" y="4550806"/>
            <a:ext cx="518269" cy="5146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85" y="2996662"/>
            <a:ext cx="591843" cy="5880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15" y="1551341"/>
            <a:ext cx="616091" cy="616091"/>
          </a:xfrm>
          <a:prstGeom prst="rect">
            <a:avLst/>
          </a:prstGeom>
        </p:spPr>
      </p:pic>
      <p:sp>
        <p:nvSpPr>
          <p:cNvPr id="12" name="Шеврон 11"/>
          <p:cNvSpPr/>
          <p:nvPr/>
        </p:nvSpPr>
        <p:spPr>
          <a:xfrm>
            <a:off x="7767282" y="1550949"/>
            <a:ext cx="223565" cy="616483"/>
          </a:xfrm>
          <a:prstGeom prst="chevron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Шеврон 12"/>
          <p:cNvSpPr/>
          <p:nvPr/>
        </p:nvSpPr>
        <p:spPr>
          <a:xfrm>
            <a:off x="8098826" y="1550949"/>
            <a:ext cx="223565" cy="616483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Шеврон 13"/>
          <p:cNvSpPr/>
          <p:nvPr/>
        </p:nvSpPr>
        <p:spPr>
          <a:xfrm>
            <a:off x="8397252" y="1550949"/>
            <a:ext cx="223565" cy="616483"/>
          </a:xfrm>
          <a:prstGeom prst="chevron">
            <a:avLst/>
          </a:prstGeom>
          <a:solidFill>
            <a:srgbClr val="1D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Шеврон 14"/>
          <p:cNvSpPr/>
          <p:nvPr/>
        </p:nvSpPr>
        <p:spPr>
          <a:xfrm>
            <a:off x="7767282" y="2938240"/>
            <a:ext cx="223565" cy="616483"/>
          </a:xfrm>
          <a:prstGeom prst="chevron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Шеврон 15"/>
          <p:cNvSpPr/>
          <p:nvPr/>
        </p:nvSpPr>
        <p:spPr>
          <a:xfrm>
            <a:off x="8098826" y="2938240"/>
            <a:ext cx="223565" cy="616483"/>
          </a:xfrm>
          <a:prstGeom prst="chevron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Шеврон 16"/>
          <p:cNvSpPr/>
          <p:nvPr/>
        </p:nvSpPr>
        <p:spPr>
          <a:xfrm>
            <a:off x="8397252" y="2938240"/>
            <a:ext cx="223565" cy="616483"/>
          </a:xfrm>
          <a:prstGeom prst="chevron">
            <a:avLst/>
          </a:prstGeom>
          <a:solidFill>
            <a:srgbClr val="1D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Шеврон 17"/>
          <p:cNvSpPr/>
          <p:nvPr/>
        </p:nvSpPr>
        <p:spPr>
          <a:xfrm>
            <a:off x="7767282" y="4551110"/>
            <a:ext cx="223565" cy="616483"/>
          </a:xfrm>
          <a:prstGeom prst="chevron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Шеврон 18"/>
          <p:cNvSpPr/>
          <p:nvPr/>
        </p:nvSpPr>
        <p:spPr>
          <a:xfrm>
            <a:off x="8098826" y="4551110"/>
            <a:ext cx="223565" cy="616483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еврон 19"/>
          <p:cNvSpPr/>
          <p:nvPr/>
        </p:nvSpPr>
        <p:spPr>
          <a:xfrm>
            <a:off x="8397252" y="4551110"/>
            <a:ext cx="223565" cy="616483"/>
          </a:xfrm>
          <a:prstGeom prst="chevron">
            <a:avLst/>
          </a:prstGeom>
          <a:solidFill>
            <a:srgbClr val="1D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79920" y="1434567"/>
            <a:ext cx="1101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990033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№</a:t>
            </a:r>
            <a:r>
              <a:rPr lang="en-US" sz="4400" b="1" dirty="0">
                <a:solidFill>
                  <a:srgbClr val="990033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1</a:t>
            </a:r>
            <a:endParaRPr lang="ru-RU" sz="4400" b="1" dirty="0">
              <a:solidFill>
                <a:srgbClr val="990033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79920" y="2861760"/>
            <a:ext cx="1254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1D3559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№2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53024" y="4474630"/>
            <a:ext cx="1281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595959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№3</a:t>
            </a:r>
          </a:p>
        </p:txBody>
      </p:sp>
    </p:spTree>
    <p:extLst>
      <p:ext uri="{BB962C8B-B14F-4D97-AF65-F5344CB8AC3E}">
        <p14:creationId xmlns:p14="http://schemas.microsoft.com/office/powerpoint/2010/main" val="37049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Ожидания банка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715980" y="4903675"/>
            <a:ext cx="1053514" cy="1053514"/>
          </a:xfrm>
          <a:prstGeom prst="ellipse">
            <a:avLst/>
          </a:prstGeom>
          <a:solidFill>
            <a:srgbClr val="8BA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15980" y="3733099"/>
            <a:ext cx="1053514" cy="105351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65956" y="1255844"/>
            <a:ext cx="682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Строительство ЦОД в соответствии с стандартом </a:t>
            </a:r>
            <a:r>
              <a:rPr lang="en-US" b="1" dirty="0">
                <a:solidFill>
                  <a:srgbClr val="9900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Tier III Uptime Institute</a:t>
            </a:r>
            <a:r>
              <a:rPr lang="ru-RU" b="1" dirty="0">
                <a:solidFill>
                  <a:srgbClr val="9900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9487" y="2556994"/>
            <a:ext cx="677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Строительство и запуск объекта требовалось выполнить в </a:t>
            </a:r>
            <a:r>
              <a:rPr lang="ru-RU" b="1" dirty="0">
                <a:solidFill>
                  <a:srgbClr val="9900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сжатые сроки.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5956" y="3896603"/>
            <a:ext cx="682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Работы должна выполнять </a:t>
            </a:r>
            <a:r>
              <a:rPr lang="ru-RU" b="1" dirty="0">
                <a:solidFill>
                  <a:srgbClr val="9900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международная компания с опытом строительства аналогичных объектов.</a:t>
            </a:r>
          </a:p>
        </p:txBody>
      </p:sp>
      <p:sp>
        <p:nvSpPr>
          <p:cNvPr id="8" name="Овал 7"/>
          <p:cNvSpPr/>
          <p:nvPr/>
        </p:nvSpPr>
        <p:spPr>
          <a:xfrm>
            <a:off x="715980" y="2461675"/>
            <a:ext cx="1053514" cy="1053514"/>
          </a:xfrm>
          <a:prstGeom prst="ellipse">
            <a:avLst/>
          </a:prstGeom>
          <a:solidFill>
            <a:srgbClr val="1D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5980" y="1133720"/>
            <a:ext cx="1053514" cy="1053514"/>
          </a:xfrm>
          <a:prstGeom prst="ellipse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65956" y="5051546"/>
            <a:ext cx="682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Подготовленное решение должно учитывать </a:t>
            </a:r>
            <a:r>
              <a:rPr lang="ru-RU" b="1" dirty="0">
                <a:solidFill>
                  <a:srgbClr val="9900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сейсмическую опасность региона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 (до 9 баллов по шкале Рихтера).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209" y="4947919"/>
            <a:ext cx="915103" cy="9151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3241" y="3836799"/>
            <a:ext cx="866200" cy="8708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696" y="2598575"/>
            <a:ext cx="904712" cy="8604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186" y="1252055"/>
            <a:ext cx="901884" cy="8168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114" y="1056489"/>
            <a:ext cx="717195" cy="717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115" y="2436499"/>
            <a:ext cx="717195" cy="7171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754" y="3836799"/>
            <a:ext cx="717195" cy="7171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987" y="5071834"/>
            <a:ext cx="717195" cy="71719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H="1">
            <a:off x="9416231" y="1070184"/>
            <a:ext cx="3235" cy="5028001"/>
          </a:xfrm>
          <a:prstGeom prst="line">
            <a:avLst/>
          </a:prstGeom>
          <a:ln w="3810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78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467" y="419778"/>
            <a:ext cx="9570486" cy="805649"/>
          </a:xfrm>
        </p:spPr>
        <p:txBody>
          <a:bodyPr/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Портрет компании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Softline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2017 году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76" y="1776899"/>
            <a:ext cx="6420389" cy="4494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753" y="4236832"/>
            <a:ext cx="2026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0+ стран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95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+ городов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6661" y="1357699"/>
            <a:ext cx="24239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D3559"/>
                </a:solidFill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45</a:t>
            </a:r>
            <a:r>
              <a:rPr lang="en-US" sz="4000" b="1" dirty="0">
                <a:solidFill>
                  <a:srgbClr val="1D3559"/>
                </a:solidFill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00</a:t>
            </a:r>
            <a:r>
              <a:rPr lang="ru-RU" sz="4000" b="1" dirty="0">
                <a:solidFill>
                  <a:srgbClr val="1D3559"/>
                </a:solidFill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+</a:t>
            </a:r>
          </a:p>
          <a:p>
            <a:r>
              <a:rPr lang="ru-RU" sz="14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сотрудников в группе компаний</a:t>
            </a:r>
            <a:endParaRPr lang="en-US" sz="14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7366" y="5107699"/>
            <a:ext cx="160332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1D3559"/>
                </a:solidFill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1000+</a:t>
            </a:r>
          </a:p>
          <a:p>
            <a:r>
              <a:rPr lang="ru-RU" sz="14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инженеров </a:t>
            </a:r>
          </a:p>
          <a:p>
            <a:r>
              <a:rPr lang="ru-RU" sz="14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и разработчиков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3234" y="1339891"/>
            <a:ext cx="2242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D3559"/>
                </a:solidFill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1500+</a:t>
            </a:r>
          </a:p>
          <a:p>
            <a:r>
              <a:rPr lang="ru-RU" sz="14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аккаунт-менеджеров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1224" y="1339891"/>
            <a:ext cx="22420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D3559"/>
                </a:solidFill>
                <a:latin typeface="Segoe UI Semibold" panose="020B0702040204020203" pitchFamily="34" charset="0"/>
                <a:ea typeface="Roboto Light" panose="02000000000000000000" pitchFamily="2" charset="0"/>
                <a:cs typeface="Segoe UI Semibold" panose="020B0702040204020203" pitchFamily="34" charset="0"/>
              </a:rPr>
              <a:t>1000+</a:t>
            </a:r>
          </a:p>
          <a:p>
            <a:r>
              <a:rPr lang="ru-RU" sz="14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специалистов по продажам решений и </a:t>
            </a:r>
            <a:r>
              <a:rPr lang="en-US" sz="1400" dirty="0">
                <a:latin typeface="Segoe UI Light" panose="020B0502040204020203" pitchFamily="34" charset="0"/>
                <a:ea typeface="Roboto Light" panose="02000000000000000000" pitchFamily="2" charset="0"/>
                <a:cs typeface="Segoe UI Light" panose="020B0502040204020203" pitchFamily="34" charset="0"/>
              </a:rPr>
              <a:t>technical presale</a:t>
            </a:r>
            <a:endParaRPr lang="ru-RU" sz="1400" dirty="0">
              <a:latin typeface="Segoe UI Light" panose="020B0502040204020203" pitchFamily="34" charset="0"/>
              <a:ea typeface="Roboto Light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6337" y="5278120"/>
            <a:ext cx="2552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B0173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25 лет </a:t>
            </a:r>
          </a:p>
          <a:p>
            <a:r>
              <a:rPr lang="ru-RU" sz="2400" dirty="0">
                <a:solidFill>
                  <a:srgbClr val="B0173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 рынке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7130342" y="1314450"/>
            <a:ext cx="4330138" cy="4278587"/>
          </a:xfrm>
          <a:prstGeom prst="ellipse">
            <a:avLst/>
          </a:prstGeom>
          <a:noFill/>
          <a:ln w="28575">
            <a:solidFill>
              <a:srgbClr val="BB1E3B"/>
            </a:solidFill>
            <a:prstDash val="sysDot"/>
          </a:ln>
        </p:spPr>
        <p:txBody>
          <a:bodyPr wrap="square" lIns="0" tIns="0" rIns="0" bIns="0" rtlCol="0" anchor="ctr"/>
          <a:lstStyle/>
          <a:p>
            <a:pPr algn="ctr"/>
            <a:endParaRPr lang="ru-RU" sz="1092">
              <a:solidFill>
                <a:srgbClr val="B0173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278777" y="2307771"/>
            <a:ext cx="3188926" cy="3138435"/>
          </a:xfrm>
          <a:prstGeom prst="ellipse">
            <a:avLst/>
          </a:prstGeom>
          <a:solidFill>
            <a:srgbClr val="B01736"/>
          </a:solidFill>
        </p:spPr>
        <p:txBody>
          <a:bodyPr wrap="square" lIns="0" tIns="0" rIns="0" bIns="0" rtlCol="0" anchor="ctr"/>
          <a:lstStyle/>
          <a:p>
            <a:pPr algn="ctr"/>
            <a:endParaRPr lang="ru-RU" sz="1092">
              <a:solidFill>
                <a:srgbClr val="B0173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393102" y="3135701"/>
            <a:ext cx="2202263" cy="2202263"/>
          </a:xfrm>
          <a:prstGeom prst="ellipse">
            <a:avLst/>
          </a:prstGeom>
          <a:solidFill>
            <a:srgbClr val="0070C0"/>
          </a:solidFill>
        </p:spPr>
        <p:txBody>
          <a:bodyPr wrap="square" lIns="0" tIns="0" rIns="0" bIns="0" rtlCol="0" anchor="ctr"/>
          <a:lstStyle/>
          <a:p>
            <a:pPr algn="ctr"/>
            <a:endParaRPr lang="ru-RU" sz="1092" dirty="0">
              <a:solidFill>
                <a:srgbClr val="B0173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455228" y="4050948"/>
            <a:ext cx="1056751" cy="1056751"/>
          </a:xfrm>
          <a:prstGeom prst="ellipse">
            <a:avLst/>
          </a:prstGeom>
          <a:solidFill>
            <a:srgbClr val="00B0F0"/>
          </a:solidFill>
        </p:spPr>
        <p:txBody>
          <a:bodyPr wrap="square" lIns="0" tIns="0" rIns="0" bIns="0" rtlCol="0" anchor="ctr"/>
          <a:lstStyle/>
          <a:p>
            <a:pPr algn="ctr"/>
            <a:endParaRPr lang="ru-RU" sz="1200" dirty="0">
              <a:solidFill>
                <a:srgbClr val="B01736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45499" y="3537561"/>
            <a:ext cx="11801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2006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$97,7 </a:t>
            </a:r>
            <a:r>
              <a:rPr lang="ru-RU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млн</a:t>
            </a:r>
          </a:p>
          <a:p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3445" y="4236832"/>
            <a:ext cx="11527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199</a:t>
            </a:r>
            <a:r>
              <a:rPr lang="en-US" sz="16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8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$1,5 </a:t>
            </a:r>
            <a:r>
              <a:rPr lang="ru-RU" sz="16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млн</a:t>
            </a:r>
          </a:p>
          <a:p>
            <a:pPr algn="ctr"/>
            <a:endParaRPr lang="ru-RU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18122" y="2623117"/>
            <a:ext cx="13544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201</a:t>
            </a:r>
            <a:r>
              <a:rPr lang="en-US" sz="20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endParaRPr lang="ru-RU" sz="20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$805 </a:t>
            </a:r>
            <a:r>
              <a:rPr lang="ru-RU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млн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93545" y="1844126"/>
            <a:ext cx="1358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201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7</a:t>
            </a:r>
            <a:endParaRPr lang="ru-RU" sz="20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$</a:t>
            </a:r>
            <a:r>
              <a:rPr lang="ru-RU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1,</a:t>
            </a:r>
            <a:r>
              <a:rPr lang="en-US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19 </a:t>
            </a:r>
            <a:r>
              <a:rPr lang="ru-RU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млрд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61197" y="5706432"/>
            <a:ext cx="228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B0173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Данные по обороту</a:t>
            </a:r>
          </a:p>
        </p:txBody>
      </p:sp>
    </p:spTree>
    <p:extLst>
      <p:ext uri="{BB962C8B-B14F-4D97-AF65-F5344CB8AC3E}">
        <p14:creationId xmlns:p14="http://schemas.microsoft.com/office/powerpoint/2010/main" val="3203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" y="-38100"/>
            <a:ext cx="12191572" cy="68961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8" y="1499073"/>
            <a:ext cx="4616924" cy="1745097"/>
          </a:xfrm>
          <a:custGeom>
            <a:avLst/>
            <a:gdLst/>
            <a:ahLst/>
            <a:cxnLst/>
            <a:rect l="l" t="t" r="r" b="b"/>
            <a:pathLst>
              <a:path w="8798560" h="3190875">
                <a:moveTo>
                  <a:pt x="0" y="3190855"/>
                </a:moveTo>
                <a:lnTo>
                  <a:pt x="8798266" y="3190855"/>
                </a:lnTo>
                <a:lnTo>
                  <a:pt x="8798266" y="0"/>
                </a:lnTo>
                <a:lnTo>
                  <a:pt x="0" y="0"/>
                </a:lnTo>
                <a:lnTo>
                  <a:pt x="0" y="3190855"/>
                </a:lnTo>
                <a:close/>
              </a:path>
            </a:pathLst>
          </a:custGeom>
          <a:solidFill>
            <a:srgbClr val="B01736"/>
          </a:solidFill>
        </p:spPr>
        <p:txBody>
          <a:bodyPr wrap="square" lIns="0" tIns="0" rIns="0" bIns="0" rtlCol="0"/>
          <a:lstStyle/>
          <a:p>
            <a:endParaRPr sz="1092">
              <a:solidFill>
                <a:srgbClr val="B0173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9368" y="2039111"/>
            <a:ext cx="3930262" cy="837591"/>
          </a:xfrm>
        </p:spPr>
        <p:txBody>
          <a:bodyPr/>
          <a:lstStyle/>
          <a:p>
            <a:r>
              <a:rPr lang="ru-RU" b="1" spc="-3" dirty="0">
                <a:solidFill>
                  <a:srgbClr val="FFFFFF"/>
                </a:solidFill>
                <a:latin typeface="Segoe UI Semibold"/>
                <a:cs typeface="Segoe UI Semibold"/>
              </a:rPr>
              <a:t>Реализация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1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Предложенное решение</a:t>
            </a:r>
          </a:p>
        </p:txBody>
      </p:sp>
      <p:pic>
        <p:nvPicPr>
          <p:cNvPr id="3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64" y="2617605"/>
            <a:ext cx="925195" cy="92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30" y="4027273"/>
            <a:ext cx="955929" cy="95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738" y="906776"/>
            <a:ext cx="7203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Tier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III: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означает, что при обслуживании любого из компонентов инженерной системы или выхода его из строя, ИТ оборудование продолжает работать.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6602" y="1876516"/>
            <a:ext cx="1522067" cy="127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0747D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Максимальная ИТ мощность 100 кВт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69943" y="1876515"/>
            <a:ext cx="1522067" cy="127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0747D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20 серверных шкафов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03284" y="1876515"/>
            <a:ext cx="1522067" cy="127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0747D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4 сетевых шкафа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6602" y="3223354"/>
            <a:ext cx="1522067" cy="127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0747D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2 ИБП 160 </a:t>
            </a:r>
            <a:r>
              <a:rPr lang="ru-RU" sz="1400" dirty="0" err="1">
                <a:solidFill>
                  <a:srgbClr val="70747D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кВА</a:t>
            </a:r>
            <a:r>
              <a:rPr lang="ru-RU" sz="1400" dirty="0">
                <a:solidFill>
                  <a:srgbClr val="70747D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 для ИТ нагрузки, время автономии 15 минут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03284" y="3233135"/>
            <a:ext cx="1522067" cy="127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0747D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4 кондиционера по 40 кВт холодопроизводительности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69942" y="3223354"/>
            <a:ext cx="1522067" cy="127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0747D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2 ИБП 120 </a:t>
            </a:r>
            <a:r>
              <a:rPr lang="ru-RU" sz="1400" dirty="0" err="1">
                <a:solidFill>
                  <a:srgbClr val="70747D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кВА</a:t>
            </a:r>
            <a:r>
              <a:rPr lang="ru-RU" sz="1400" dirty="0">
                <a:solidFill>
                  <a:srgbClr val="70747D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 для инженерных систем, время автономии 15мин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6601" y="4592508"/>
            <a:ext cx="1522067" cy="127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0747D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Охлаждение осуществляется через фальшпол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61333" y="4592507"/>
            <a:ext cx="1522067" cy="127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0747D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Применён изолированный «холодный» коридор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03283" y="4592507"/>
            <a:ext cx="1522067" cy="127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0747D"/>
                </a:solidFill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rPr>
              <a:t>Система электроснабжения полностью зарезервирована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9430" y="1736473"/>
            <a:ext cx="5284016" cy="297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163276" y="2025052"/>
            <a:ext cx="4004930" cy="4012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63275" y="1186622"/>
            <a:ext cx="4004930" cy="613931"/>
          </a:xfrm>
          <a:prstGeom prst="rect">
            <a:avLst/>
          </a:prstGeom>
          <a:solidFill>
            <a:srgbClr val="1D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73960" y="2029534"/>
            <a:ext cx="4126547" cy="40080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59438" y="1186622"/>
            <a:ext cx="4141069" cy="613931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738" y="450195"/>
            <a:ext cx="6119165" cy="805649"/>
          </a:xfrm>
        </p:spPr>
        <p:txBody>
          <a:bodyPr/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Предложенное решение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3960" y="2249552"/>
            <a:ext cx="4069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Помещение оказалось немного меньше изначально заявленной площади и составляло чуть более 100 м2, а количество размещаемых шкафов в ЦОД выросло с 16 до 24 шт.</a:t>
            </a:r>
          </a:p>
        </p:txBody>
      </p:sp>
      <p:sp>
        <p:nvSpPr>
          <p:cNvPr id="4" name="Овал 3"/>
          <p:cNvSpPr/>
          <p:nvPr/>
        </p:nvSpPr>
        <p:spPr>
          <a:xfrm>
            <a:off x="658099" y="2435506"/>
            <a:ext cx="1053514" cy="1053514"/>
          </a:xfrm>
          <a:prstGeom prst="ellipse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41738" y="4430938"/>
            <a:ext cx="1053514" cy="1053514"/>
          </a:xfrm>
          <a:prstGeom prst="ellipse">
            <a:avLst/>
          </a:prstGeom>
          <a:solidFill>
            <a:srgbClr val="1D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978" y="2639759"/>
            <a:ext cx="661691" cy="644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896" y="4553504"/>
            <a:ext cx="749381" cy="717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75978" y="2313490"/>
            <a:ext cx="3992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ИБП для ИТ нагрузки были оснащены литий-ионными батареями, которые занимают примерно в 2 раза меньше места.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73960" y="1300915"/>
            <a:ext cx="3914213" cy="366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С какими проблемами столкнулись?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218207" y="1310139"/>
            <a:ext cx="2610202" cy="366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Какое решение нашли?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56410" y="4295975"/>
            <a:ext cx="4069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 обследовании выяснилось, что несущая способность перекрытия оказалась меньше указанной в Техническом задании – 1000 кг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/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м2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для шкафов и 1500 кг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/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м2</a:t>
            </a:r>
            <a:r>
              <a:rPr lang="en-U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для зоны ИБП.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8110" y="3972810"/>
            <a:ext cx="2397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Литий-ионные батареи весят в 3 раза меньше классических кислотных батарей и значительно уменьшают нагрузку на перекрытие. </a:t>
            </a:r>
          </a:p>
        </p:txBody>
      </p:sp>
      <p:sp>
        <p:nvSpPr>
          <p:cNvPr id="22" name="Шеврон 21"/>
          <p:cNvSpPr/>
          <p:nvPr/>
        </p:nvSpPr>
        <p:spPr>
          <a:xfrm>
            <a:off x="6171330" y="2639759"/>
            <a:ext cx="223565" cy="616483"/>
          </a:xfrm>
          <a:prstGeom prst="chevron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Шеврон 22"/>
          <p:cNvSpPr/>
          <p:nvPr/>
        </p:nvSpPr>
        <p:spPr>
          <a:xfrm>
            <a:off x="6502874" y="2639759"/>
            <a:ext cx="223565" cy="616483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Шеврон 23"/>
          <p:cNvSpPr/>
          <p:nvPr/>
        </p:nvSpPr>
        <p:spPr>
          <a:xfrm>
            <a:off x="6801300" y="2639759"/>
            <a:ext cx="223565" cy="616483"/>
          </a:xfrm>
          <a:prstGeom prst="chevron">
            <a:avLst/>
          </a:prstGeom>
          <a:solidFill>
            <a:srgbClr val="1D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Шеврон 24"/>
          <p:cNvSpPr/>
          <p:nvPr/>
        </p:nvSpPr>
        <p:spPr>
          <a:xfrm>
            <a:off x="6138918" y="4654649"/>
            <a:ext cx="223565" cy="616483"/>
          </a:xfrm>
          <a:prstGeom prst="chevron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Шеврон 25"/>
          <p:cNvSpPr/>
          <p:nvPr/>
        </p:nvSpPr>
        <p:spPr>
          <a:xfrm>
            <a:off x="6470462" y="4654649"/>
            <a:ext cx="223565" cy="616483"/>
          </a:xfrm>
          <a:prstGeom prst="chevr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Шеврон 26"/>
          <p:cNvSpPr/>
          <p:nvPr/>
        </p:nvSpPr>
        <p:spPr>
          <a:xfrm>
            <a:off x="6768888" y="4654649"/>
            <a:ext cx="223565" cy="616483"/>
          </a:xfrm>
          <a:prstGeom prst="chevron">
            <a:avLst/>
          </a:prstGeom>
          <a:solidFill>
            <a:srgbClr val="1D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30" y="3917303"/>
            <a:ext cx="1681614" cy="162516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163275" y="5452811"/>
            <a:ext cx="402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Дополнительно перекрытие под шкафами усилили швеллерами.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8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Softlin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C000"/>
      </a:accent2>
      <a:accent3>
        <a:srgbClr val="0070C0"/>
      </a:accent3>
      <a:accent4>
        <a:srgbClr val="F59F2A"/>
      </a:accent4>
      <a:accent5>
        <a:srgbClr val="D8D8D8"/>
      </a:accent5>
      <a:accent6>
        <a:srgbClr val="00B050"/>
      </a:accent6>
      <a:hlink>
        <a:srgbClr val="0563C1"/>
      </a:hlink>
      <a:folHlink>
        <a:srgbClr val="954F72"/>
      </a:folHlink>
    </a:clrScheme>
    <a:fontScheme name="Другая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01736"/>
        </a:solidFill>
      </a:spPr>
      <a:bodyPr wrap="square" lIns="0" tIns="0" rIns="0" bIns="0" rtlCol="0"/>
      <a:lstStyle>
        <a:defPPr>
          <a:defRPr sz="1092">
            <a:solidFill>
              <a:srgbClr val="B01736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B410F8C26B14C4EAA9B38807DA7F927" ma:contentTypeVersion="0" ma:contentTypeDescription="Создание документа." ma:contentTypeScope="" ma:versionID="f00929085ed27cbf91542d4b912796f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D1A0A2-5E71-4FE7-B206-11CE9406D072}">
  <ds:schemaRefs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644123B-6209-4548-A719-4E7949D098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8AADACF-01B5-4DD1-8484-1433BC39E8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739</Words>
  <Application>Microsoft Office PowerPoint</Application>
  <PresentationFormat>Широкоэкранный</PresentationFormat>
  <Paragraphs>140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Roboto Light</vt:lpstr>
      <vt:lpstr>Segoe UI</vt:lpstr>
      <vt:lpstr>Segoe UI Light</vt:lpstr>
      <vt:lpstr>Segoe UI Semibold</vt:lpstr>
      <vt:lpstr>Segoe UI Semilight</vt:lpstr>
      <vt:lpstr>Тема Office</vt:lpstr>
      <vt:lpstr>Успешный международный опыт Softline по построению современного ЦОД в банковском секторе.</vt:lpstr>
      <vt:lpstr>Введение</vt:lpstr>
      <vt:lpstr>ЗАО «Америабанк»</vt:lpstr>
      <vt:lpstr>Проблемы и задачи банка</vt:lpstr>
      <vt:lpstr>Ожидания банка</vt:lpstr>
      <vt:lpstr>Портрет компании Softline в 2017 году</vt:lpstr>
      <vt:lpstr>Реализация</vt:lpstr>
      <vt:lpstr>Предложенное решение</vt:lpstr>
      <vt:lpstr>Предложенное решение</vt:lpstr>
      <vt:lpstr>Успеть в срок!</vt:lpstr>
      <vt:lpstr>На чём строили?</vt:lpstr>
      <vt:lpstr>Заключение</vt:lpstr>
      <vt:lpstr>Какие бизнес-задачи были решены?</vt:lpstr>
      <vt:lpstr>Ещё немного о Softline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Vladov, Vadim</dc:creator>
  <cp:lastModifiedBy>Yakovleva, Elena</cp:lastModifiedBy>
  <cp:revision>222</cp:revision>
  <dcterms:created xsi:type="dcterms:W3CDTF">2017-03-30T13:07:43Z</dcterms:created>
  <dcterms:modified xsi:type="dcterms:W3CDTF">2018-10-26T08:10:36Z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0x0101006B410F8C26B14C4EAA9B38807DA7F927</vt:lpwstr>
  </property>
</Properties>
</file>