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60" r:id="rId3"/>
  </p:sldMasterIdLst>
  <p:sldIdLst>
    <p:sldId id="258" r:id="rId4"/>
    <p:sldId id="257" r:id="rId5"/>
    <p:sldId id="269" r:id="rId6"/>
    <p:sldId id="270" r:id="rId7"/>
    <p:sldId id="256" r:id="rId8"/>
    <p:sldId id="267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20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3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83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2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nfo@resourcetrans.ru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7" b="62"/>
          <a:stretch/>
        </p:blipFill>
        <p:spPr bwMode="auto">
          <a:xfrm>
            <a:off x="0" y="8546"/>
            <a:ext cx="4494363" cy="684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 userDrawn="1"/>
        </p:nvSpPr>
        <p:spPr>
          <a:xfrm>
            <a:off x="-542835" y="0"/>
            <a:ext cx="9143315" cy="697778"/>
          </a:xfrm>
          <a:prstGeom prst="parallelogram">
            <a:avLst>
              <a:gd name="adj" fmla="val 26589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53550" y="59603"/>
            <a:ext cx="20002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4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l="28610"/>
          <a:stretch/>
        </p:blipFill>
        <p:spPr>
          <a:xfrm>
            <a:off x="5572084" y="-17093"/>
            <a:ext cx="6603900" cy="6870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/>
          <a:srcRect l="47088" t="13027" r="42568" b="7981"/>
          <a:stretch/>
        </p:blipFill>
        <p:spPr>
          <a:xfrm>
            <a:off x="0" y="2570"/>
            <a:ext cx="5783224" cy="6863976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 userDrawn="1"/>
        </p:nvSpPr>
        <p:spPr>
          <a:xfrm>
            <a:off x="500137" y="4577459"/>
            <a:ext cx="325262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prstClr val="white"/>
                </a:solidFill>
                <a:latin typeface="PT Sans Caption"/>
              </a:rPr>
              <a:t>Контактная информация</a:t>
            </a:r>
          </a:p>
        </p:txBody>
      </p:sp>
      <p:sp>
        <p:nvSpPr>
          <p:cNvPr id="9" name="Текст 2"/>
          <p:cNvSpPr txBox="1">
            <a:spLocks/>
          </p:cNvSpPr>
          <p:nvPr userDrawn="1"/>
        </p:nvSpPr>
        <p:spPr>
          <a:xfrm>
            <a:off x="500137" y="5009259"/>
            <a:ext cx="325262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127287, Россия, г. Москва,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2-я Хуторская ул., д. 38А, стр.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Тел. +7 (495) 646-08-39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www.resourcetrans.ru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04" y="6106732"/>
            <a:ext cx="3232505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668938">
              <a:defRPr/>
            </a:pPr>
            <a:r>
              <a:rPr lang="ru-RU" sz="1200" dirty="0" smtClean="0">
                <a:latin typeface="PT Sans Caption" pitchFamily="34" charset="-52"/>
              </a:rPr>
              <a:t>Москва</a:t>
            </a:r>
            <a:r>
              <a:rPr lang="ru-RU" sz="1200" dirty="0" smtClean="0">
                <a:latin typeface="PT Sans Caption" pitchFamily="34" charset="-52"/>
              </a:rPr>
              <a:t>, </a:t>
            </a:r>
            <a:r>
              <a:rPr lang="ru-RU" sz="1200" dirty="0" smtClean="0">
                <a:latin typeface="PT Sans Caption" pitchFamily="34" charset="-52"/>
              </a:rPr>
              <a:t>2018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004" y="2634242"/>
            <a:ext cx="5567231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PT Sans Caption" pitchFamily="34" charset="-52"/>
              </a:rPr>
              <a:t>Мониторинг серверов.</a:t>
            </a:r>
          </a:p>
          <a:p>
            <a:pPr>
              <a:defRPr/>
            </a:pPr>
            <a:r>
              <a:rPr lang="ru-RU" sz="3200" b="1" dirty="0" smtClean="0">
                <a:latin typeface="PT Sans Caption" pitchFamily="34" charset="-52"/>
              </a:rPr>
              <a:t>Мониторинг </a:t>
            </a:r>
            <a:r>
              <a:rPr lang="ru-RU" sz="3200" b="1" dirty="0" err="1" smtClean="0">
                <a:latin typeface="PT Sans Caption" pitchFamily="34" charset="-52"/>
              </a:rPr>
              <a:t>Аутсорсера</a:t>
            </a:r>
            <a:r>
              <a:rPr lang="ru-RU" sz="3200" b="1" dirty="0">
                <a:latin typeface="PT Sans Caption" pitchFamily="34" charset="-52"/>
              </a:rPr>
              <a:t>.</a:t>
            </a:r>
            <a:endParaRPr lang="ru-RU" sz="3200" b="1" dirty="0">
              <a:latin typeface="PT Sans Caption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4860" y="4479892"/>
            <a:ext cx="2424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Леонид Кушнир</a:t>
            </a:r>
            <a:endParaRPr lang="ru-RU" i="1" dirty="0" smtClean="0"/>
          </a:p>
          <a:p>
            <a:r>
              <a:rPr lang="ru-RU" i="1" dirty="0" smtClean="0"/>
              <a:t>ООО </a:t>
            </a:r>
            <a:r>
              <a:rPr lang="ru-RU" i="1" dirty="0"/>
              <a:t>«</a:t>
            </a:r>
            <a:r>
              <a:rPr lang="ru-RU" i="1" dirty="0" err="1"/>
              <a:t>РесурсТранс</a:t>
            </a:r>
            <a:r>
              <a:rPr lang="ru-RU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357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0673" y="133004"/>
            <a:ext cx="800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Мониторинг терминальных серверов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7" y="3692956"/>
            <a:ext cx="5940994" cy="2774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696" y="922831"/>
            <a:ext cx="10216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Мониторинг основных аспектов работы терминальных серверов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Отражает доступность сервера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Загрузку процессора и памяти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Состояние дисков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866" y="3721877"/>
            <a:ext cx="5335732" cy="27460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922831"/>
            <a:ext cx="27622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0673" y="2704839"/>
            <a:ext cx="40285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</a:rPr>
              <a:t>РЕШЕНИЕ №2:</a:t>
            </a:r>
          </a:p>
          <a:p>
            <a:pPr lvl="0"/>
            <a:endParaRPr lang="ru-RU" sz="3200" b="1" dirty="0" smtClean="0">
              <a:solidFill>
                <a:prstClr val="white"/>
              </a:solidFill>
            </a:endParaRPr>
          </a:p>
          <a:p>
            <a:pPr lvl="0"/>
            <a:r>
              <a:rPr lang="ru-RU" sz="3200" b="1" dirty="0" smtClean="0">
                <a:solidFill>
                  <a:prstClr val="white"/>
                </a:solidFill>
              </a:rPr>
              <a:t>ПРОЦЕСС ПОЛУЧЕНИЯ ДАННЫХ ПРОБЕГА, ДЛЯ УЧЕТА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18" y="149629"/>
            <a:ext cx="754795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Мониторинг устройств хранения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766" y="2276756"/>
            <a:ext cx="7362159" cy="4420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673" y="1064029"/>
            <a:ext cx="3912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Мониторинг состояния каждой составной части сервиса в отдельности.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895" y="3574473"/>
            <a:ext cx="326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Своевременное принятие мер к недопущению сбоев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990" y="919942"/>
            <a:ext cx="866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0673" y="2704839"/>
            <a:ext cx="40285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</a:rPr>
              <a:t>РЕШЕНИЕ №2:</a:t>
            </a:r>
          </a:p>
          <a:p>
            <a:pPr lvl="0"/>
            <a:endParaRPr lang="ru-RU" sz="3200" b="1" dirty="0" smtClean="0">
              <a:solidFill>
                <a:prstClr val="white"/>
              </a:solidFill>
            </a:endParaRPr>
          </a:p>
          <a:p>
            <a:pPr lvl="0"/>
            <a:r>
              <a:rPr lang="ru-RU" sz="3200" b="1" dirty="0" smtClean="0">
                <a:solidFill>
                  <a:prstClr val="white"/>
                </a:solidFill>
              </a:rPr>
              <a:t>ПРОЦЕСС ПОЛУЧЕНИЯ ДАННЫХ ПРОБЕГА, ДЛЯ УЧЕТА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18" y="149629"/>
            <a:ext cx="754795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Мониторинг почтовых баз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673" y="920144"/>
            <a:ext cx="5919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Контроль почтовых серверов представляет собой особенно сложную </a:t>
            </a:r>
            <a:r>
              <a:rPr lang="ru-RU" dirty="0" smtClean="0"/>
              <a:t>задач. </a:t>
            </a:r>
            <a:r>
              <a:rPr lang="ru-RU" dirty="0"/>
              <a:t>При сбое в работе почтового сервера сотрудники мгновенно начинают отправлять жалобы, что приводит к повышению нагрузки на отдел </a:t>
            </a:r>
            <a:r>
              <a:rPr lang="ru-RU" dirty="0" smtClean="0"/>
              <a:t>ИТ. </a:t>
            </a:r>
            <a:r>
              <a:rPr lang="ru-RU" dirty="0"/>
              <a:t>PRTG держит </a:t>
            </a:r>
            <a:r>
              <a:rPr lang="ru-RU" dirty="0" smtClean="0"/>
              <a:t>наши </a:t>
            </a:r>
            <a:r>
              <a:rPr lang="ru-RU" dirty="0"/>
              <a:t>почтовые серверы под постоянным наблюдением и своевременно уведомляет </a:t>
            </a:r>
            <a:r>
              <a:rPr lang="ru-RU" dirty="0" smtClean="0"/>
              <a:t>обо </a:t>
            </a:r>
            <a:r>
              <a:rPr lang="ru-RU" dirty="0"/>
              <a:t>всех проблемах. IMAP, POP3, SMTP и многое </a:t>
            </a:r>
            <a:r>
              <a:rPr lang="ru-RU" dirty="0" smtClean="0"/>
              <a:t>другое.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11" y="3371535"/>
            <a:ext cx="8624717" cy="3283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653" y="1391495"/>
            <a:ext cx="1767993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6371" y="1499770"/>
            <a:ext cx="4840942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600"/>
              </a:spcBef>
              <a:buClr>
                <a:prstClr val="white"/>
              </a:buClr>
              <a:buSzPct val="100000"/>
            </a:pPr>
            <a:r>
              <a:rPr lang="ru-RU" sz="1400" dirty="0" smtClean="0">
                <a:solidFill>
                  <a:prstClr val="white"/>
                </a:solidFill>
              </a:rPr>
              <a:t>Использование комплексной системы мониторинга </a:t>
            </a:r>
            <a:r>
              <a:rPr lang="en-US" sz="1400" dirty="0" smtClean="0">
                <a:solidFill>
                  <a:prstClr val="white"/>
                </a:solidFill>
              </a:rPr>
              <a:t>PRTG</a:t>
            </a:r>
            <a:endParaRPr lang="ru-RU" sz="1400" dirty="0">
              <a:solidFill>
                <a:prstClr val="white"/>
              </a:solidFill>
            </a:endParaRPr>
          </a:p>
          <a:p>
            <a:pPr marL="171450" lvl="0" indent="-171450">
              <a:spcBef>
                <a:spcPts val="600"/>
              </a:spcBef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/>
              </a:solidFill>
            </a:endParaRPr>
          </a:p>
          <a:p>
            <a:pPr marL="171450" lvl="0" indent="-171450">
              <a:spcBef>
                <a:spcPts val="600"/>
              </a:spcBef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  <a:buClr>
                <a:prstClr val="white"/>
              </a:buClr>
              <a:buSzPct val="100000"/>
            </a:pPr>
            <a:r>
              <a:rPr lang="ru-RU" sz="1400" dirty="0" smtClean="0">
                <a:solidFill>
                  <a:prstClr val="white"/>
                </a:solidFill>
              </a:rPr>
              <a:t>Использование нескольких каналов доставки:</a:t>
            </a:r>
          </a:p>
          <a:p>
            <a:pPr lvl="0">
              <a:spcBef>
                <a:spcPts val="600"/>
              </a:spcBef>
              <a:buClr>
                <a:prstClr val="white"/>
              </a:buClr>
              <a:buSzPct val="100000"/>
            </a:pPr>
            <a:r>
              <a:rPr lang="ru-RU" sz="1400" dirty="0" smtClean="0">
                <a:solidFill>
                  <a:prstClr val="white"/>
                </a:solidFill>
              </a:rPr>
              <a:t>Почта, мессенджеры, </a:t>
            </a:r>
            <a:r>
              <a:rPr lang="en-US" sz="1400" dirty="0" smtClean="0">
                <a:solidFill>
                  <a:prstClr val="white"/>
                </a:solidFill>
              </a:rPr>
              <a:t>SMS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33719" y="2392967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170" y="241069"/>
            <a:ext cx="517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Каналы доставки оповещений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327" y="897775"/>
            <a:ext cx="767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Электронная почта</a:t>
            </a:r>
          </a:p>
          <a:p>
            <a:r>
              <a:rPr lang="ru-RU" dirty="0" smtClean="0"/>
              <a:t>Мессенджеры</a:t>
            </a:r>
          </a:p>
          <a:p>
            <a:r>
              <a:rPr lang="en-US" dirty="0" smtClean="0"/>
              <a:t>SMS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72094" y="1829403"/>
            <a:ext cx="5868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 добавлен канал доставки «Мессенджеры», что сократило время реакции на возникшую проблему.</a:t>
            </a:r>
          </a:p>
          <a:p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231" y="2036236"/>
            <a:ext cx="3264295" cy="40462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7" y="3544031"/>
            <a:ext cx="90487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>
            <a:spLocks/>
          </p:cNvSpPr>
          <p:nvPr/>
        </p:nvSpPr>
        <p:spPr>
          <a:xfrm>
            <a:off x="373696" y="114841"/>
            <a:ext cx="5910343" cy="604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ЭФФЕКТ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207" y="1158661"/>
            <a:ext cx="43309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Сокращение времени реакции на инцидент до 1 минуты</a:t>
            </a:r>
          </a:p>
          <a:p>
            <a:endParaRPr lang="ru-RU" dirty="0"/>
          </a:p>
          <a:p>
            <a:r>
              <a:rPr lang="ru-RU" dirty="0" smtClean="0"/>
              <a:t>Сокращение простоя до 0,01%</a:t>
            </a:r>
          </a:p>
          <a:p>
            <a:endParaRPr lang="ru-RU" dirty="0"/>
          </a:p>
          <a:p>
            <a:r>
              <a:rPr lang="ru-RU" dirty="0" smtClean="0"/>
              <a:t>Контроль качества работы подрядчика</a:t>
            </a:r>
          </a:p>
          <a:p>
            <a:endParaRPr lang="ru-RU" dirty="0"/>
          </a:p>
          <a:p>
            <a:r>
              <a:rPr lang="ru-RU" dirty="0" smtClean="0"/>
              <a:t>Своевременное и обоснованное увеличение мощности серверного парка</a:t>
            </a:r>
          </a:p>
          <a:p>
            <a:endParaRPr lang="ru-RU" dirty="0"/>
          </a:p>
          <a:p>
            <a:r>
              <a:rPr lang="ru-RU" dirty="0" smtClean="0"/>
              <a:t>Своевременное расширение дискового пространства</a:t>
            </a:r>
          </a:p>
          <a:p>
            <a:endParaRPr lang="ru-RU" dirty="0"/>
          </a:p>
          <a:p>
            <a:r>
              <a:rPr lang="ru-RU" dirty="0" smtClean="0"/>
              <a:t>Сокращение расходов на отправку СМС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49" y="1233663"/>
            <a:ext cx="5903039" cy="30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500137" y="1012354"/>
            <a:ext cx="769783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3752295" y="4612443"/>
            <a:ext cx="3631915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Леонид Кушнир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Заместитель генерального директора по ИТ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ООО «</a:t>
            </a:r>
            <a:r>
              <a:rPr lang="ru-RU" sz="1400" b="1" dirty="0" err="1">
                <a:solidFill>
                  <a:schemeClr val="bg1"/>
                </a:solidFill>
              </a:rPr>
              <a:t>РесурсТранс</a:t>
            </a:r>
            <a:r>
              <a:rPr lang="ru-RU" sz="1400" b="1" dirty="0">
                <a:solidFill>
                  <a:schemeClr val="bg1"/>
                </a:solidFill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тел</a:t>
            </a:r>
            <a:r>
              <a:rPr lang="ru-RU" sz="1400" dirty="0">
                <a:solidFill>
                  <a:schemeClr val="bg1"/>
                </a:solidFill>
              </a:rPr>
              <a:t>. +</a:t>
            </a:r>
            <a:r>
              <a:rPr lang="ru-RU" sz="1400" dirty="0" smtClean="0">
                <a:solidFill>
                  <a:schemeClr val="bg1"/>
                </a:solidFill>
              </a:rPr>
              <a:t>7 (</a:t>
            </a:r>
            <a:r>
              <a:rPr lang="ru-RU" sz="1400" dirty="0">
                <a:solidFill>
                  <a:schemeClr val="bg1"/>
                </a:solidFill>
              </a:rPr>
              <a:t>495</a:t>
            </a:r>
            <a:r>
              <a:rPr lang="ru-RU" sz="1400" dirty="0" smtClean="0">
                <a:solidFill>
                  <a:schemeClr val="bg1"/>
                </a:solidFill>
              </a:rPr>
              <a:t>) 646-08-39 </a:t>
            </a:r>
            <a:r>
              <a:rPr lang="ru-RU" sz="1400" dirty="0">
                <a:solidFill>
                  <a:schemeClr val="bg1"/>
                </a:solidFill>
              </a:rPr>
              <a:t>доб. 160;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моб</a:t>
            </a:r>
            <a:r>
              <a:rPr lang="ru-RU" sz="1400" dirty="0">
                <a:solidFill>
                  <a:schemeClr val="bg1"/>
                </a:solidFill>
              </a:rPr>
              <a:t>. +</a:t>
            </a:r>
            <a:r>
              <a:rPr lang="ru-RU" sz="1400" dirty="0" smtClean="0">
                <a:solidFill>
                  <a:schemeClr val="bg1"/>
                </a:solidFill>
              </a:rPr>
              <a:t>7(963) 684-55-33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</a:rPr>
              <a:t>E-</a:t>
            </a:r>
            <a:r>
              <a:rPr lang="ru-RU" sz="1400" dirty="0" err="1">
                <a:solidFill>
                  <a:schemeClr val="bg1"/>
                </a:solidFill>
              </a:rPr>
              <a:t>mail</a:t>
            </a:r>
            <a:r>
              <a:rPr lang="ru-RU" sz="1400" dirty="0">
                <a:solidFill>
                  <a:schemeClr val="bg1"/>
                </a:solidFill>
              </a:rPr>
              <a:t>: cio@rt24.ru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241</Words>
  <Application>Microsoft Office PowerPoint</Application>
  <PresentationFormat>Широкоэкранный</PresentationFormat>
  <Paragraphs>56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PT Sans Caption</vt:lpstr>
      <vt:lpstr>Wingdings</vt:lpstr>
      <vt:lpstr>1_Специальное оформление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Богатикова Анастасия Владимировна</dc:creator>
  <cp:lastModifiedBy>Кушнир Леонид Григорьевич</cp:lastModifiedBy>
  <cp:revision>36</cp:revision>
  <dcterms:created xsi:type="dcterms:W3CDTF">2018-10-23T11:45:50Z</dcterms:created>
  <dcterms:modified xsi:type="dcterms:W3CDTF">2018-11-01T20:11:06Z</dcterms:modified>
</cp:coreProperties>
</file>