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60" r:id="rId3"/>
  </p:sldMasterIdLst>
  <p:sldIdLst>
    <p:sldId id="258" r:id="rId4"/>
    <p:sldId id="256" r:id="rId5"/>
    <p:sldId id="270" r:id="rId6"/>
    <p:sldId id="271" r:id="rId7"/>
    <p:sldId id="25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2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20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3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78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83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22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info@resourcetrans.ru" TargetMode="Externa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47" b="62"/>
          <a:stretch/>
        </p:blipFill>
        <p:spPr bwMode="auto">
          <a:xfrm>
            <a:off x="0" y="8546"/>
            <a:ext cx="4494363" cy="684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4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/>
          <p:cNvSpPr/>
          <p:nvPr userDrawn="1"/>
        </p:nvSpPr>
        <p:spPr>
          <a:xfrm>
            <a:off x="-542835" y="0"/>
            <a:ext cx="9143315" cy="697778"/>
          </a:xfrm>
          <a:prstGeom prst="parallelogram">
            <a:avLst>
              <a:gd name="adj" fmla="val 26589"/>
            </a:avLst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53550" y="59603"/>
            <a:ext cx="20002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4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/>
          <a:srcRect l="28610"/>
          <a:stretch/>
        </p:blipFill>
        <p:spPr>
          <a:xfrm>
            <a:off x="5572084" y="-17093"/>
            <a:ext cx="6603900" cy="68708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4"/>
          <a:srcRect l="47088" t="13027" r="42568" b="7981"/>
          <a:stretch/>
        </p:blipFill>
        <p:spPr>
          <a:xfrm>
            <a:off x="0" y="2570"/>
            <a:ext cx="5783224" cy="6863976"/>
          </a:xfrm>
          <a:prstGeom prst="rect">
            <a:avLst/>
          </a:prstGeom>
        </p:spPr>
      </p:pic>
      <p:sp>
        <p:nvSpPr>
          <p:cNvPr id="8" name="Текст 2"/>
          <p:cNvSpPr txBox="1">
            <a:spLocks/>
          </p:cNvSpPr>
          <p:nvPr userDrawn="1"/>
        </p:nvSpPr>
        <p:spPr>
          <a:xfrm>
            <a:off x="500137" y="4577459"/>
            <a:ext cx="325262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prstClr val="white"/>
                </a:solidFill>
                <a:latin typeface="PT Sans Caption"/>
              </a:rPr>
              <a:t>Контактная информация</a:t>
            </a:r>
          </a:p>
        </p:txBody>
      </p:sp>
      <p:sp>
        <p:nvSpPr>
          <p:cNvPr id="9" name="Текст 2"/>
          <p:cNvSpPr txBox="1">
            <a:spLocks/>
          </p:cNvSpPr>
          <p:nvPr userDrawn="1"/>
        </p:nvSpPr>
        <p:spPr>
          <a:xfrm>
            <a:off x="500137" y="5009259"/>
            <a:ext cx="325262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127287, Россия, г. Москва,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2-я Хуторская ул., д. 38А, стр. 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Тел. +7 (495) 646-08-39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www.resourcetrans.ru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7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004" y="6048543"/>
            <a:ext cx="3232505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668938">
              <a:defRPr/>
            </a:pPr>
            <a:r>
              <a:rPr lang="ru-RU" sz="1200" dirty="0" smtClean="0">
                <a:latin typeface="PT Sans Caption" pitchFamily="34" charset="-52"/>
              </a:rPr>
              <a:t>Москва</a:t>
            </a:r>
            <a:r>
              <a:rPr lang="ru-RU" sz="1200" dirty="0" smtClean="0">
                <a:latin typeface="PT Sans Caption" pitchFamily="34" charset="-52"/>
              </a:rPr>
              <a:t>, </a:t>
            </a:r>
            <a:r>
              <a:rPr lang="ru-RU" sz="1200" dirty="0" smtClean="0">
                <a:latin typeface="PT Sans Caption" pitchFamily="34" charset="-52"/>
              </a:rPr>
              <a:t>2018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004" y="2634242"/>
            <a:ext cx="5567231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3200" b="1" dirty="0" smtClean="0">
                <a:latin typeface="PT Sans Caption" pitchFamily="34" charset="-52"/>
              </a:rPr>
              <a:t>Видеонаблюдение </a:t>
            </a:r>
            <a:r>
              <a:rPr lang="en-US" sz="3200" b="1" dirty="0" smtClean="0">
                <a:latin typeface="PT Sans Caption" pitchFamily="34" charset="-52"/>
              </a:rPr>
              <a:t>SAAS</a:t>
            </a:r>
            <a:endParaRPr lang="ru-RU" sz="3200" b="1" dirty="0">
              <a:latin typeface="PT Sans Caption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7685" y="4606892"/>
            <a:ext cx="24888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Леонид Кушнир</a:t>
            </a:r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 </a:t>
            </a:r>
            <a:r>
              <a:rPr lang="ru-RU" i="1" dirty="0" smtClean="0"/>
              <a:t>ООО «РесурсТранс»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357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06642" y="1501999"/>
            <a:ext cx="4840942" cy="17389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600"/>
              </a:spcBef>
              <a:buClr>
                <a:prstClr val="white"/>
              </a:buClr>
              <a:buSzPct val="100000"/>
            </a:pPr>
            <a:r>
              <a:rPr lang="ru-RU" sz="1400" dirty="0" smtClean="0">
                <a:solidFill>
                  <a:prstClr val="white"/>
                </a:solidFill>
              </a:rPr>
              <a:t>БСМТ </a:t>
            </a:r>
            <a:r>
              <a:rPr lang="ru-RU" sz="1400" dirty="0">
                <a:solidFill>
                  <a:prstClr val="white"/>
                </a:solidFill>
              </a:rPr>
              <a:t>(бортовая система мониторинга транспорта) имеет техническую погрешность до 4%.</a:t>
            </a:r>
          </a:p>
          <a:p>
            <a:pPr marL="171450" lvl="0" indent="-171450">
              <a:spcBef>
                <a:spcPts val="600"/>
              </a:spcBef>
              <a:buClr>
                <a:prstClr val="white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/>
              </a:solidFill>
            </a:endParaRPr>
          </a:p>
          <a:p>
            <a:pPr marL="171450" lvl="0" indent="-171450">
              <a:spcBef>
                <a:spcPts val="600"/>
              </a:spcBef>
              <a:buClr>
                <a:prstClr val="white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/>
              </a:solidFill>
            </a:endParaRPr>
          </a:p>
          <a:p>
            <a:pPr lvl="0">
              <a:spcBef>
                <a:spcPts val="600"/>
              </a:spcBef>
              <a:buClr>
                <a:prstClr val="white"/>
              </a:buClr>
              <a:buSzPct val="100000"/>
            </a:pPr>
            <a:r>
              <a:rPr lang="ru-RU" sz="1400" dirty="0" smtClean="0">
                <a:solidFill>
                  <a:prstClr val="white"/>
                </a:solidFill>
              </a:rPr>
              <a:t>Разработан </a:t>
            </a:r>
            <a:r>
              <a:rPr lang="ru-RU" sz="1400" dirty="0">
                <a:solidFill>
                  <a:prstClr val="white"/>
                </a:solidFill>
              </a:rPr>
              <a:t>процесс получения данных от БСМТ и передачи данных в учетную систему с низким риском влияния человека.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22828" y="1386970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2828" y="2609557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585350" y="1770020"/>
            <a:ext cx="1219531" cy="1367133"/>
          </a:xfrm>
          <a:prstGeom prst="rightArrow">
            <a:avLst>
              <a:gd name="adj1" fmla="val 66219"/>
              <a:gd name="adj2" fmla="val 5000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7818" y="2282059"/>
            <a:ext cx="1019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Сейчас в компании ООО «РесурсТранс» активно </a:t>
            </a:r>
            <a:r>
              <a:rPr lang="ru-RU" dirty="0" smtClean="0"/>
              <a:t>используется видеонаблюдение как услуга.</a:t>
            </a:r>
            <a:endParaRPr lang="ru-RU" dirty="0" smtClean="0"/>
          </a:p>
        </p:txBody>
      </p:sp>
      <p:grpSp>
        <p:nvGrpSpPr>
          <p:cNvPr id="3" name="Группа 2"/>
          <p:cNvGrpSpPr/>
          <p:nvPr/>
        </p:nvGrpSpPr>
        <p:grpSpPr>
          <a:xfrm>
            <a:off x="-5403" y="4431024"/>
            <a:ext cx="12185144" cy="2444578"/>
            <a:chOff x="-5403" y="4431024"/>
            <a:chExt cx="12185144" cy="2444578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8159" y="4459856"/>
              <a:ext cx="3758683" cy="2398144"/>
            </a:xfrm>
            <a:prstGeom prst="rect">
              <a:avLst/>
            </a:prstGeom>
          </p:spPr>
        </p:pic>
        <p:pic>
          <p:nvPicPr>
            <p:cNvPr id="2052" name="Picture 4" descr="ÐÐ°ÑÑÐ¸Ð½ÐºÐ¸ Ð¿Ð¾ Ð·Ð°Ð¿ÑÐ¾ÑÑ Ð²Ð¸Ð´ÐµÐ¾Ð½Ð°Ð±Ð»ÑÐ´ÐµÐ½Ð¸Ðµ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878" y="4464234"/>
              <a:ext cx="3884354" cy="2411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ÐÐ°ÑÑÐ¸Ð½ÐºÐ¸ Ð¿Ð¾ Ð·Ð°Ð¿ÑÐ¾ÑÑ Ð²Ð¸Ð´ÐµÐ¾Ð½Ð°Ð±Ð»ÑÐ´ÐµÐ½Ð¸Ðµ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07" y="4431024"/>
              <a:ext cx="2857500" cy="2415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Группа 8"/>
            <p:cNvGrpSpPr/>
            <p:nvPr/>
          </p:nvGrpSpPr>
          <p:grpSpPr>
            <a:xfrm>
              <a:off x="-5403" y="4459857"/>
              <a:ext cx="12185144" cy="2415744"/>
              <a:chOff x="324992" y="5014863"/>
              <a:chExt cx="8836693" cy="1860737"/>
            </a:xfrm>
          </p:grpSpPr>
          <p:sp>
            <p:nvSpPr>
              <p:cNvPr id="17" name="Прямоугольный треугольник 16"/>
              <p:cNvSpPr/>
              <p:nvPr/>
            </p:nvSpPr>
            <p:spPr>
              <a:xfrm flipH="1">
                <a:off x="8047144" y="5014863"/>
                <a:ext cx="1114541" cy="1860737"/>
              </a:xfrm>
              <a:prstGeom prst="rtTriangle">
                <a:avLst/>
              </a:prstGeom>
              <a:solidFill>
                <a:srgbClr val="0054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 Caption"/>
                  <a:ea typeface="+mn-ea"/>
                  <a:cs typeface="+mn-cs"/>
                </a:endParaRPr>
              </a:p>
            </p:txBody>
          </p:sp>
          <p:sp>
            <p:nvSpPr>
              <p:cNvPr id="18" name="Параллелограмм 17"/>
              <p:cNvSpPr/>
              <p:nvPr/>
            </p:nvSpPr>
            <p:spPr>
              <a:xfrm>
                <a:off x="5079893" y="5014863"/>
                <a:ext cx="2293080" cy="1860737"/>
              </a:xfrm>
              <a:prstGeom prst="parallelogram">
                <a:avLst>
                  <a:gd name="adj" fmla="val 59769"/>
                </a:avLst>
              </a:prstGeom>
              <a:solidFill>
                <a:srgbClr val="69BE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 Caption"/>
                  <a:ea typeface="+mn-ea"/>
                  <a:cs typeface="+mn-cs"/>
                </a:endParaRPr>
              </a:p>
            </p:txBody>
          </p:sp>
          <p:sp>
            <p:nvSpPr>
              <p:cNvPr id="19" name="Параллелограмм 18"/>
              <p:cNvSpPr/>
              <p:nvPr/>
            </p:nvSpPr>
            <p:spPr>
              <a:xfrm>
                <a:off x="2112643" y="5014863"/>
                <a:ext cx="2293080" cy="1860737"/>
              </a:xfrm>
              <a:prstGeom prst="parallelogram">
                <a:avLst>
                  <a:gd name="adj" fmla="val 59769"/>
                </a:avLst>
              </a:prstGeom>
              <a:solidFill>
                <a:srgbClr val="0053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 Caption"/>
                  <a:ea typeface="+mn-ea"/>
                  <a:cs typeface="+mn-cs"/>
                </a:endParaRPr>
              </a:p>
            </p:txBody>
          </p:sp>
          <p:sp>
            <p:nvSpPr>
              <p:cNvPr id="20" name="Прямоугольный треугольник 19"/>
              <p:cNvSpPr/>
              <p:nvPr/>
            </p:nvSpPr>
            <p:spPr>
              <a:xfrm flipV="1">
                <a:off x="324992" y="5014863"/>
                <a:ext cx="1101239" cy="1838528"/>
              </a:xfrm>
              <a:prstGeom prst="rtTriangle">
                <a:avLst/>
              </a:prstGeom>
              <a:solidFill>
                <a:srgbClr val="69BE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 Caption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38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06642" y="1501999"/>
            <a:ext cx="4840942" cy="17389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600"/>
              </a:spcBef>
              <a:buClr>
                <a:prstClr val="white"/>
              </a:buClr>
              <a:buSzPct val="100000"/>
            </a:pPr>
            <a:r>
              <a:rPr lang="ru-RU" sz="1400" dirty="0" smtClean="0">
                <a:solidFill>
                  <a:prstClr val="white"/>
                </a:solidFill>
              </a:rPr>
              <a:t>БСМТ </a:t>
            </a:r>
            <a:r>
              <a:rPr lang="ru-RU" sz="1400" dirty="0">
                <a:solidFill>
                  <a:prstClr val="white"/>
                </a:solidFill>
              </a:rPr>
              <a:t>(бортовая система мониторинга транспорта) имеет техническую погрешность до 4%.</a:t>
            </a:r>
          </a:p>
          <a:p>
            <a:pPr marL="171450" lvl="0" indent="-171450">
              <a:spcBef>
                <a:spcPts val="600"/>
              </a:spcBef>
              <a:buClr>
                <a:prstClr val="white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/>
              </a:solidFill>
            </a:endParaRPr>
          </a:p>
          <a:p>
            <a:pPr marL="171450" lvl="0" indent="-171450">
              <a:spcBef>
                <a:spcPts val="600"/>
              </a:spcBef>
              <a:buClr>
                <a:prstClr val="white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/>
              </a:solidFill>
            </a:endParaRPr>
          </a:p>
          <a:p>
            <a:pPr lvl="0">
              <a:spcBef>
                <a:spcPts val="600"/>
              </a:spcBef>
              <a:buClr>
                <a:prstClr val="white"/>
              </a:buClr>
              <a:buSzPct val="100000"/>
            </a:pPr>
            <a:r>
              <a:rPr lang="ru-RU" sz="1400" dirty="0" smtClean="0">
                <a:solidFill>
                  <a:prstClr val="white"/>
                </a:solidFill>
              </a:rPr>
              <a:t>Разработан </a:t>
            </a:r>
            <a:r>
              <a:rPr lang="ru-RU" sz="1400" dirty="0">
                <a:solidFill>
                  <a:prstClr val="white"/>
                </a:solidFill>
              </a:rPr>
              <a:t>процесс получения данных от БСМТ и передачи данных в учетную систему с низким риском влияния человека.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22828" y="1386970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2828" y="2609557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585350" y="1770020"/>
            <a:ext cx="1219531" cy="1367133"/>
          </a:xfrm>
          <a:prstGeom prst="rightArrow">
            <a:avLst>
              <a:gd name="adj1" fmla="val 66219"/>
              <a:gd name="adj2" fmla="val 5000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1812" y="1501999"/>
            <a:ext cx="10711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Ранее наша компания использовала следующий подход </a:t>
            </a:r>
            <a:r>
              <a:rPr lang="ru-RU" dirty="0"/>
              <a:t>к реализации </a:t>
            </a:r>
            <a:r>
              <a:rPr lang="ru-RU" dirty="0" smtClean="0"/>
              <a:t>видеонаблюдения: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61745" y="2290201"/>
            <a:ext cx="85847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Разовая закупка на большую сумму, плюсом ещё услуги монтажа.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Отсутствие </a:t>
            </a:r>
            <a:r>
              <a:rPr lang="ru-RU" dirty="0"/>
              <a:t>централизованного </a:t>
            </a:r>
            <a:r>
              <a:rPr lang="ru-RU" dirty="0" smtClean="0"/>
              <a:t>мониторинга.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Обычно отсутствие ежемесячного обслуживания. Гарантийная поддержка,</a:t>
            </a:r>
          </a:p>
          <a:p>
            <a:r>
              <a:rPr lang="ru-RU" dirty="0"/>
              <a:t> </a:t>
            </a:r>
            <a:r>
              <a:rPr lang="ru-RU" dirty="0" smtClean="0"/>
              <a:t>    обычно не более 6-12 месяцев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4.Проблемы с ремонтом оборудования, длительные сроки поставки</a:t>
            </a:r>
            <a:endParaRPr lang="ru-RU" dirty="0" smtClean="0"/>
          </a:p>
        </p:txBody>
      </p:sp>
      <p:grpSp>
        <p:nvGrpSpPr>
          <p:cNvPr id="20" name="Группа 19"/>
          <p:cNvGrpSpPr/>
          <p:nvPr/>
        </p:nvGrpSpPr>
        <p:grpSpPr>
          <a:xfrm>
            <a:off x="-5403" y="4431024"/>
            <a:ext cx="12185144" cy="2444578"/>
            <a:chOff x="-5403" y="4431024"/>
            <a:chExt cx="12185144" cy="2444578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8159" y="4459856"/>
              <a:ext cx="3758683" cy="2398144"/>
            </a:xfrm>
            <a:prstGeom prst="rect">
              <a:avLst/>
            </a:prstGeom>
          </p:spPr>
        </p:pic>
        <p:pic>
          <p:nvPicPr>
            <p:cNvPr id="22" name="Picture 4" descr="ÐÐ°ÑÑÐ¸Ð½ÐºÐ¸ Ð¿Ð¾ Ð·Ð°Ð¿ÑÐ¾ÑÑ Ð²Ð¸Ð´ÐµÐ¾Ð½Ð°Ð±Ð»ÑÐ´ÐµÐ½Ð¸Ðµ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878" y="4464234"/>
              <a:ext cx="3884354" cy="2411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ÐÐ°ÑÑÐ¸Ð½ÐºÐ¸ Ð¿Ð¾ Ð·Ð°Ð¿ÑÐ¾ÑÑ Ð²Ð¸Ð´ÐµÐ¾Ð½Ð°Ð±Ð»ÑÐ´ÐµÐ½Ð¸Ðµ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07" y="4431024"/>
              <a:ext cx="2857500" cy="2415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-5403" y="4459857"/>
              <a:ext cx="12185144" cy="2415744"/>
              <a:chOff x="324992" y="5014863"/>
              <a:chExt cx="8836693" cy="1860737"/>
            </a:xfrm>
          </p:grpSpPr>
          <p:sp>
            <p:nvSpPr>
              <p:cNvPr id="25" name="Прямоугольный треугольник 24"/>
              <p:cNvSpPr/>
              <p:nvPr/>
            </p:nvSpPr>
            <p:spPr>
              <a:xfrm flipH="1">
                <a:off x="8047144" y="5014863"/>
                <a:ext cx="1114541" cy="1860737"/>
              </a:xfrm>
              <a:prstGeom prst="rtTriangle">
                <a:avLst/>
              </a:prstGeom>
              <a:solidFill>
                <a:srgbClr val="0054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 Caption"/>
                  <a:ea typeface="+mn-ea"/>
                  <a:cs typeface="+mn-cs"/>
                </a:endParaRPr>
              </a:p>
            </p:txBody>
          </p:sp>
          <p:sp>
            <p:nvSpPr>
              <p:cNvPr id="26" name="Параллелограмм 25"/>
              <p:cNvSpPr/>
              <p:nvPr/>
            </p:nvSpPr>
            <p:spPr>
              <a:xfrm>
                <a:off x="5079893" y="5014863"/>
                <a:ext cx="2293080" cy="1860737"/>
              </a:xfrm>
              <a:prstGeom prst="parallelogram">
                <a:avLst>
                  <a:gd name="adj" fmla="val 59769"/>
                </a:avLst>
              </a:prstGeom>
              <a:solidFill>
                <a:srgbClr val="69BE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 Caption"/>
                  <a:ea typeface="+mn-ea"/>
                  <a:cs typeface="+mn-cs"/>
                </a:endParaRPr>
              </a:p>
            </p:txBody>
          </p:sp>
          <p:sp>
            <p:nvSpPr>
              <p:cNvPr id="27" name="Параллелограмм 26"/>
              <p:cNvSpPr/>
              <p:nvPr/>
            </p:nvSpPr>
            <p:spPr>
              <a:xfrm>
                <a:off x="2112643" y="5014863"/>
                <a:ext cx="2293080" cy="1860737"/>
              </a:xfrm>
              <a:prstGeom prst="parallelogram">
                <a:avLst>
                  <a:gd name="adj" fmla="val 59769"/>
                </a:avLst>
              </a:prstGeom>
              <a:solidFill>
                <a:srgbClr val="0053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 Caption"/>
                  <a:ea typeface="+mn-ea"/>
                  <a:cs typeface="+mn-cs"/>
                </a:endParaRPr>
              </a:p>
            </p:txBody>
          </p:sp>
          <p:sp>
            <p:nvSpPr>
              <p:cNvPr id="28" name="Прямоугольный треугольник 27"/>
              <p:cNvSpPr/>
              <p:nvPr/>
            </p:nvSpPr>
            <p:spPr>
              <a:xfrm flipV="1">
                <a:off x="324992" y="5014863"/>
                <a:ext cx="1101239" cy="1838528"/>
              </a:xfrm>
              <a:prstGeom prst="rtTriangle">
                <a:avLst/>
              </a:prstGeom>
              <a:solidFill>
                <a:srgbClr val="69BE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 Caption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92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89522" y="886857"/>
            <a:ext cx="4840942" cy="17389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600"/>
              </a:spcBef>
              <a:buClr>
                <a:prstClr val="white"/>
              </a:buClr>
              <a:buSzPct val="100000"/>
            </a:pPr>
            <a:r>
              <a:rPr lang="ru-RU" sz="1400" dirty="0" smtClean="0">
                <a:solidFill>
                  <a:prstClr val="white"/>
                </a:solidFill>
              </a:rPr>
              <a:t>БСМТ </a:t>
            </a:r>
            <a:r>
              <a:rPr lang="ru-RU" sz="1400" dirty="0">
                <a:solidFill>
                  <a:prstClr val="white"/>
                </a:solidFill>
              </a:rPr>
              <a:t>(бортовая система мониторинга транспорта) имеет техническую погрешность до 4%.</a:t>
            </a:r>
          </a:p>
          <a:p>
            <a:pPr marL="171450" lvl="0" indent="-171450">
              <a:spcBef>
                <a:spcPts val="600"/>
              </a:spcBef>
              <a:buClr>
                <a:prstClr val="white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/>
              </a:solidFill>
            </a:endParaRPr>
          </a:p>
          <a:p>
            <a:pPr marL="171450" lvl="0" indent="-171450">
              <a:spcBef>
                <a:spcPts val="600"/>
              </a:spcBef>
              <a:buClr>
                <a:prstClr val="white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/>
              </a:solidFill>
            </a:endParaRPr>
          </a:p>
          <a:p>
            <a:pPr lvl="0">
              <a:spcBef>
                <a:spcPts val="600"/>
              </a:spcBef>
              <a:buClr>
                <a:prstClr val="white"/>
              </a:buClr>
              <a:buSzPct val="100000"/>
            </a:pPr>
            <a:r>
              <a:rPr lang="ru-RU" sz="1400" dirty="0" smtClean="0">
                <a:solidFill>
                  <a:prstClr val="white"/>
                </a:solidFill>
              </a:rPr>
              <a:t>Разработан </a:t>
            </a:r>
            <a:r>
              <a:rPr lang="ru-RU" sz="1400" dirty="0">
                <a:solidFill>
                  <a:prstClr val="white"/>
                </a:solidFill>
              </a:rPr>
              <a:t>процесс получения данных от БСМТ и передачи данных в учетную систему с низким риском влияния человека.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05708" y="771828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05708" y="1994415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4692" y="886857"/>
            <a:ext cx="6851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овый </a:t>
            </a:r>
            <a:r>
              <a:rPr lang="ru-RU" dirty="0" smtClean="0"/>
              <a:t>метод реализации </a:t>
            </a:r>
            <a:r>
              <a:rPr lang="ru-RU" dirty="0" smtClean="0"/>
              <a:t>видеонаблюдения </a:t>
            </a:r>
            <a:r>
              <a:rPr lang="en-US" dirty="0" smtClean="0"/>
              <a:t>SAAS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Мы </a:t>
            </a:r>
            <a:r>
              <a:rPr lang="ru-RU" dirty="0"/>
              <a:t>используем видеонаблюдение как </a:t>
            </a:r>
            <a:r>
              <a:rPr lang="ru-RU" dirty="0" smtClean="0"/>
              <a:t>услугу и в этом случае: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4066" y="1530560"/>
            <a:ext cx="10585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Работаем с постоянным централизованным партнером, что уменьшает возможность махинаций.</a:t>
            </a:r>
          </a:p>
          <a:p>
            <a:pPr marL="342900" indent="-342900">
              <a:buAutoNum type="arabicPeriod"/>
            </a:pPr>
            <a:r>
              <a:rPr lang="ru-RU" dirty="0" smtClean="0"/>
              <a:t>Мы платим только за установку оборудования и эта сумма ниже варианта с разовой закупкой.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Получаем ежемесячное и гарантийное </a:t>
            </a:r>
            <a:r>
              <a:rPr lang="ru-RU" dirty="0"/>
              <a:t>обслуживание. В случае выхода из строя оборудования мы не несем ни каких дополнительных расходов.</a:t>
            </a:r>
          </a:p>
          <a:p>
            <a:pPr marL="342900" indent="-342900">
              <a:buAutoNum type="arabicPeriod"/>
            </a:pPr>
            <a:r>
              <a:rPr lang="ru-RU" dirty="0" smtClean="0"/>
              <a:t>Имеем централизованный мониторинг и доступ к архиву видеозаписей (архив есть локальный и удаленный).</a:t>
            </a:r>
          </a:p>
          <a:p>
            <a:pPr marL="342900" indent="-342900">
              <a:buAutoNum type="arabicPeriod"/>
            </a:pPr>
            <a:r>
              <a:rPr lang="ru-RU" dirty="0" smtClean="0"/>
              <a:t>Отпадает необходимость держать на балансе дорогостоящее оборудование.</a:t>
            </a:r>
          </a:p>
          <a:p>
            <a:pPr marL="342900" indent="-342900">
              <a:buAutoNum type="arabicPeriod" startAt="6"/>
            </a:pPr>
            <a:r>
              <a:rPr lang="ru-RU" dirty="0" smtClean="0"/>
              <a:t>При переезде или расформировании участка не получаем расходов</a:t>
            </a:r>
          </a:p>
          <a:p>
            <a:r>
              <a:rPr lang="ru-RU" dirty="0"/>
              <a:t> </a:t>
            </a:r>
            <a:r>
              <a:rPr lang="ru-RU" dirty="0" smtClean="0"/>
              <a:t>    связанных с демонтажем оборудования.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62" y="4428067"/>
            <a:ext cx="7696205" cy="2429933"/>
          </a:xfrm>
          <a:prstGeom prst="rect">
            <a:avLst/>
          </a:prstGeom>
        </p:spPr>
      </p:pic>
      <p:sp>
        <p:nvSpPr>
          <p:cNvPr id="14" name="Параллелограмм 13"/>
          <p:cNvSpPr/>
          <p:nvPr/>
        </p:nvSpPr>
        <p:spPr>
          <a:xfrm>
            <a:off x="-1380067" y="4428067"/>
            <a:ext cx="4388267" cy="2429933"/>
          </a:xfrm>
          <a:prstGeom prst="parallelogram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араллелограмм 15"/>
          <p:cNvSpPr/>
          <p:nvPr/>
        </p:nvSpPr>
        <p:spPr>
          <a:xfrm>
            <a:off x="8838769" y="4428067"/>
            <a:ext cx="4352298" cy="2429933"/>
          </a:xfrm>
          <a:prstGeom prst="parallelogram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373696" y="2451323"/>
            <a:ext cx="17683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09927" y="2512606"/>
            <a:ext cx="73000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случае использования второго варианта видеонаблюдения как услуги мы получаем </a:t>
            </a:r>
          </a:p>
          <a:p>
            <a:r>
              <a:rPr lang="ru-RU" dirty="0" smtClean="0"/>
              <a:t>полноценное решение за минимальную стоимость.</a:t>
            </a:r>
          </a:p>
          <a:p>
            <a:r>
              <a:rPr lang="ru-RU" dirty="0" smtClean="0"/>
              <a:t>Для примера:</a:t>
            </a:r>
          </a:p>
          <a:p>
            <a:r>
              <a:rPr lang="ru-RU" dirty="0" smtClean="0"/>
              <a:t>Установка своего оборудования из 13 </a:t>
            </a:r>
            <a:r>
              <a:rPr lang="en-US" dirty="0" err="1" smtClean="0"/>
              <a:t>ip</a:t>
            </a:r>
            <a:r>
              <a:rPr lang="ru-RU" dirty="0" smtClean="0"/>
              <a:t>-камер обходится 280-350 тыс. руб.,</a:t>
            </a:r>
          </a:p>
          <a:p>
            <a:r>
              <a:rPr lang="ru-RU" dirty="0" smtClean="0"/>
              <a:t>обслуживание 5-8 тыс. руб. в месяц. </a:t>
            </a:r>
          </a:p>
          <a:p>
            <a:r>
              <a:rPr lang="ru-RU" dirty="0" smtClean="0"/>
              <a:t>Использование услуги за 13 </a:t>
            </a:r>
            <a:r>
              <a:rPr lang="en-US" dirty="0" err="1" smtClean="0"/>
              <a:t>ip</a:t>
            </a:r>
            <a:r>
              <a:rPr lang="ru-RU" dirty="0"/>
              <a:t>-</a:t>
            </a:r>
            <a:r>
              <a:rPr lang="ru-RU" dirty="0" smtClean="0"/>
              <a:t>камер с архивом 30 дней, разово 130 тыс. руб., абонентская плата 5 тыс. руб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Вывод: Видеонаблюдение как услуга </a:t>
            </a:r>
            <a:r>
              <a:rPr lang="en-US" dirty="0" smtClean="0"/>
              <a:t>SAAS </a:t>
            </a:r>
            <a:r>
              <a:rPr lang="ru-RU" dirty="0" smtClean="0"/>
              <a:t>дешевле чем собственными силами.</a:t>
            </a:r>
            <a:endParaRPr lang="ru-RU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-2573867" y="1097379"/>
            <a:ext cx="4388267" cy="5989221"/>
          </a:xfrm>
          <a:prstGeom prst="parallelogram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араллелограмм 7"/>
          <p:cNvSpPr/>
          <p:nvPr/>
        </p:nvSpPr>
        <p:spPr>
          <a:xfrm>
            <a:off x="9177866" y="1097379"/>
            <a:ext cx="4028325" cy="5760621"/>
          </a:xfrm>
          <a:prstGeom prst="parallelogram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РесурсТран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49F"/>
      </a:accent1>
      <a:accent2>
        <a:srgbClr val="69BE28"/>
      </a:accent2>
      <a:accent3>
        <a:srgbClr val="58595B"/>
      </a:accent3>
      <a:accent4>
        <a:srgbClr val="BCBEC0"/>
      </a:accent4>
      <a:accent5>
        <a:srgbClr val="000000"/>
      </a:accent5>
      <a:accent6>
        <a:srgbClr val="FFFFFF"/>
      </a:accent6>
      <a:hlink>
        <a:srgbClr val="00549F"/>
      </a:hlink>
      <a:folHlink>
        <a:srgbClr val="BCBEC0"/>
      </a:folHlink>
    </a:clrScheme>
    <a:fontScheme name="РесурсТранс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РесурсТран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49F"/>
      </a:accent1>
      <a:accent2>
        <a:srgbClr val="69BE28"/>
      </a:accent2>
      <a:accent3>
        <a:srgbClr val="58595B"/>
      </a:accent3>
      <a:accent4>
        <a:srgbClr val="BCBEC0"/>
      </a:accent4>
      <a:accent5>
        <a:srgbClr val="000000"/>
      </a:accent5>
      <a:accent6>
        <a:srgbClr val="FFFFFF"/>
      </a:accent6>
      <a:hlink>
        <a:srgbClr val="00549F"/>
      </a:hlink>
      <a:folHlink>
        <a:srgbClr val="BCBEC0"/>
      </a:folHlink>
    </a:clrScheme>
    <a:fontScheme name="РесурсТранс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353</Words>
  <Application>Microsoft Office PowerPoint</Application>
  <PresentationFormat>Широкоэкранный</PresentationFormat>
  <Paragraphs>47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PT Sans Caption</vt:lpstr>
      <vt:lpstr>Wingdings</vt:lpstr>
      <vt:lpstr>1_Специальное оформление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Богатикова Анастасия Владимировна</dc:creator>
  <cp:lastModifiedBy>Кушнир Леонид Григорьевич</cp:lastModifiedBy>
  <cp:revision>36</cp:revision>
  <dcterms:created xsi:type="dcterms:W3CDTF">2018-10-23T11:45:50Z</dcterms:created>
  <dcterms:modified xsi:type="dcterms:W3CDTF">2018-11-01T18:10:48Z</dcterms:modified>
</cp:coreProperties>
</file>