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60" r:id="rId3"/>
  </p:sldMasterIdLst>
  <p:sldIdLst>
    <p:sldId id="258" r:id="rId4"/>
    <p:sldId id="256" r:id="rId5"/>
    <p:sldId id="257" r:id="rId6"/>
    <p:sldId id="260" r:id="rId7"/>
    <p:sldId id="261" r:id="rId8"/>
    <p:sldId id="262" r:id="rId9"/>
    <p:sldId id="268" r:id="rId10"/>
    <p:sldId id="267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20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3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83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2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nfo@resourcetrans.ru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7" b="62"/>
          <a:stretch/>
        </p:blipFill>
        <p:spPr bwMode="auto">
          <a:xfrm>
            <a:off x="0" y="8546"/>
            <a:ext cx="4494363" cy="684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 userDrawn="1"/>
        </p:nvSpPr>
        <p:spPr>
          <a:xfrm>
            <a:off x="-542835" y="0"/>
            <a:ext cx="9143315" cy="697778"/>
          </a:xfrm>
          <a:prstGeom prst="parallelogram">
            <a:avLst>
              <a:gd name="adj" fmla="val 26589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53550" y="59603"/>
            <a:ext cx="20002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4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l="28610"/>
          <a:stretch/>
        </p:blipFill>
        <p:spPr>
          <a:xfrm>
            <a:off x="5572084" y="-17093"/>
            <a:ext cx="6603900" cy="6870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/>
          <a:srcRect l="47088" t="13027" r="42568" b="7981"/>
          <a:stretch/>
        </p:blipFill>
        <p:spPr>
          <a:xfrm>
            <a:off x="0" y="2570"/>
            <a:ext cx="5783224" cy="6863976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 userDrawn="1"/>
        </p:nvSpPr>
        <p:spPr>
          <a:xfrm>
            <a:off x="500137" y="4577459"/>
            <a:ext cx="325262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prstClr val="white"/>
                </a:solidFill>
                <a:latin typeface="PT Sans Caption"/>
              </a:rPr>
              <a:t>Контактная информация</a:t>
            </a:r>
          </a:p>
        </p:txBody>
      </p:sp>
      <p:sp>
        <p:nvSpPr>
          <p:cNvPr id="9" name="Текст 2"/>
          <p:cNvSpPr txBox="1">
            <a:spLocks/>
          </p:cNvSpPr>
          <p:nvPr userDrawn="1"/>
        </p:nvSpPr>
        <p:spPr>
          <a:xfrm>
            <a:off x="500137" y="5009259"/>
            <a:ext cx="325262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127287, Россия, г. Москва,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2-я Хуторская ул., д. 38А, стр.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Тел. +7 (495) 646-08-39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www.resourcetrans.ru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04" y="6048543"/>
            <a:ext cx="3232505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668938">
              <a:defRPr/>
            </a:pPr>
            <a:r>
              <a:rPr lang="ru-RU" sz="1200" dirty="0">
                <a:latin typeface="PT Sans Caption" pitchFamily="34" charset="-52"/>
              </a:rPr>
              <a:t>Москва, </a:t>
            </a:r>
            <a:r>
              <a:rPr lang="ru-RU" sz="1200" dirty="0" smtClean="0">
                <a:latin typeface="PT Sans Caption" pitchFamily="34" charset="-52"/>
              </a:rPr>
              <a:t>2018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004" y="2634242"/>
            <a:ext cx="6282546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3200" b="1" u="sng" dirty="0"/>
              <a:t>Контроль эксплуатации ТС, по услуге без водителя. </a:t>
            </a:r>
          </a:p>
          <a:p>
            <a:pPr>
              <a:defRPr/>
            </a:pPr>
            <a:endParaRPr lang="ru-RU" sz="3200" b="1" dirty="0">
              <a:latin typeface="PT Sans Caption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4860" y="4479892"/>
            <a:ext cx="52498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Леонид Кушнир 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Заместитель генерального директора по ИТ</a:t>
            </a:r>
          </a:p>
          <a:p>
            <a:r>
              <a:rPr lang="ru-RU" i="1" dirty="0" smtClean="0"/>
              <a:t>ООО </a:t>
            </a:r>
            <a:r>
              <a:rPr lang="ru-RU" i="1" dirty="0"/>
              <a:t>«</a:t>
            </a:r>
            <a:r>
              <a:rPr lang="ru-RU" i="1" dirty="0" err="1"/>
              <a:t>РесурсТранс</a:t>
            </a:r>
            <a:r>
              <a:rPr lang="ru-RU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357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8029430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</a:rPr>
              <a:t>Задача: Контролировать время работы, а так же учитывать пробег по ТС, которые работают по услуге «Без водителя».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6642" y="1501999"/>
            <a:ext cx="4840942" cy="1738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600"/>
              </a:spcBef>
              <a:buClr>
                <a:prstClr val="white"/>
              </a:buClr>
              <a:buSzPct val="100000"/>
            </a:pPr>
            <a:r>
              <a:rPr lang="ru-RU" sz="1400" dirty="0" smtClean="0">
                <a:solidFill>
                  <a:prstClr val="white"/>
                </a:solidFill>
              </a:rPr>
              <a:t>БСМТ </a:t>
            </a:r>
            <a:r>
              <a:rPr lang="ru-RU" sz="1400" dirty="0">
                <a:solidFill>
                  <a:prstClr val="white"/>
                </a:solidFill>
              </a:rPr>
              <a:t>(бортовая система мониторинга транспорта) имеет техническую погрешность до 4%.</a:t>
            </a:r>
          </a:p>
          <a:p>
            <a:pPr marL="171450" lvl="0" indent="-171450">
              <a:spcBef>
                <a:spcPts val="600"/>
              </a:spcBef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/>
              </a:solidFill>
            </a:endParaRPr>
          </a:p>
          <a:p>
            <a:pPr marL="171450" lvl="0" indent="-171450">
              <a:spcBef>
                <a:spcPts val="600"/>
              </a:spcBef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  <a:buClr>
                <a:prstClr val="white"/>
              </a:buClr>
              <a:buSzPct val="100000"/>
            </a:pPr>
            <a:r>
              <a:rPr lang="ru-RU" sz="1400" dirty="0" smtClean="0">
                <a:solidFill>
                  <a:prstClr val="white"/>
                </a:solidFill>
              </a:rPr>
              <a:t>Разработан </a:t>
            </a:r>
            <a:r>
              <a:rPr lang="ru-RU" sz="1400" dirty="0">
                <a:solidFill>
                  <a:prstClr val="white"/>
                </a:solidFill>
              </a:rPr>
              <a:t>процесс получения данных от БСМТ и передачи данных в учетную систему с низким риском влияния человека.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2828" y="2609557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585350" y="1770020"/>
            <a:ext cx="1219531" cy="1367133"/>
          </a:xfrm>
          <a:prstGeom prst="rightArrow">
            <a:avLst>
              <a:gd name="adj1" fmla="val 66219"/>
              <a:gd name="adj2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34" y="5694218"/>
            <a:ext cx="3948545" cy="11840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09" y="967913"/>
            <a:ext cx="10093124" cy="32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"/>
          <a:stretch/>
        </p:blipFill>
        <p:spPr>
          <a:xfrm>
            <a:off x="0" y="1975340"/>
            <a:ext cx="12192000" cy="3807116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0673" y="2704839"/>
            <a:ext cx="85226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</a:rPr>
              <a:t>РЕШЕНИЕ:</a:t>
            </a:r>
            <a:r>
              <a:rPr lang="ru-RU" sz="3200" b="1" dirty="0">
                <a:solidFill>
                  <a:prstClr val="white"/>
                </a:solidFill>
              </a:rPr>
              <a:t> Отметить</a:t>
            </a:r>
            <a:r>
              <a:rPr lang="ru-RU" sz="3200" b="1" dirty="0" smtClean="0">
                <a:solidFill>
                  <a:prstClr val="white"/>
                </a:solidFill>
              </a:rPr>
              <a:t> на карте места дислокации ТС геозоной, считать время и пробег за пределами </a:t>
            </a:r>
            <a:r>
              <a:rPr lang="ru-RU" sz="3200" b="1" dirty="0" err="1" smtClean="0">
                <a:solidFill>
                  <a:prstClr val="white"/>
                </a:solidFill>
              </a:rPr>
              <a:t>геозоны</a:t>
            </a:r>
            <a:endParaRPr lang="ru-RU" sz="32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-66675" y="5753099"/>
            <a:ext cx="12258675" cy="1122501"/>
            <a:chOff x="324992" y="5014863"/>
            <a:chExt cx="8845583" cy="186073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2"/>
            <a:stretch/>
          </p:blipFill>
          <p:spPr>
            <a:xfrm>
              <a:off x="330200" y="5014863"/>
              <a:ext cx="2952141" cy="183852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-7156" r="607"/>
            <a:stretch/>
          </p:blipFill>
          <p:spPr>
            <a:xfrm>
              <a:off x="5791200" y="5014863"/>
              <a:ext cx="3379375" cy="1860737"/>
            </a:xfrm>
            <a:prstGeom prst="parallelogram">
              <a:avLst>
                <a:gd name="adj" fmla="val 56938"/>
              </a:avLst>
            </a:prstGeom>
            <a:ln>
              <a:noFill/>
            </a:ln>
            <a:effectLst>
              <a:outerShdw blurRad="190500" algn="tl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5014863"/>
              <a:ext cx="3335397" cy="1860737"/>
            </a:xfrm>
            <a:prstGeom prst="parallelogram">
              <a:avLst>
                <a:gd name="adj" fmla="val 58444"/>
              </a:avLst>
            </a:prstGeom>
          </p:spPr>
        </p:pic>
        <p:sp>
          <p:nvSpPr>
            <p:cNvPr id="9" name="Прямоугольный треугольник 8"/>
            <p:cNvSpPr/>
            <p:nvPr/>
          </p:nvSpPr>
          <p:spPr>
            <a:xfrm flipH="1">
              <a:off x="8047144" y="5014863"/>
              <a:ext cx="1114541" cy="1860737"/>
            </a:xfrm>
            <a:prstGeom prst="rtTriangle">
              <a:avLst/>
            </a:prstGeom>
            <a:solidFill>
              <a:srgbClr val="005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endParaRPr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5079893" y="5014863"/>
              <a:ext cx="2293080" cy="1860737"/>
            </a:xfrm>
            <a:prstGeom prst="parallelogram">
              <a:avLst>
                <a:gd name="adj" fmla="val 59769"/>
              </a:avLst>
            </a:prstGeom>
            <a:solidFill>
              <a:srgbClr val="69B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endParaRPr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2112643" y="5014863"/>
              <a:ext cx="2293080" cy="1860737"/>
            </a:xfrm>
            <a:prstGeom prst="parallelogram">
              <a:avLst>
                <a:gd name="adj" fmla="val 59769"/>
              </a:avLst>
            </a:prstGeom>
            <a:solidFill>
              <a:srgbClr val="005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endParaRPr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 flipV="1">
              <a:off x="324992" y="5014863"/>
              <a:ext cx="1101239" cy="1838528"/>
            </a:xfrm>
            <a:prstGeom prst="rtTriangle">
              <a:avLst/>
            </a:prstGeom>
            <a:solidFill>
              <a:srgbClr val="69B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endParaRPr>
            </a:p>
          </p:txBody>
        </p:sp>
      </p:grpSp>
      <p:sp>
        <p:nvSpPr>
          <p:cNvPr id="13" name="Текст 2"/>
          <p:cNvSpPr txBox="1">
            <a:spLocks/>
          </p:cNvSpPr>
          <p:nvPr/>
        </p:nvSpPr>
        <p:spPr>
          <a:xfrm>
            <a:off x="576766" y="976761"/>
            <a:ext cx="10615109" cy="6268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dirty="0"/>
              <a:t>В </a:t>
            </a:r>
            <a:r>
              <a:rPr lang="en-US" sz="1800" dirty="0" err="1"/>
              <a:t>Wialon</a:t>
            </a:r>
            <a:r>
              <a:rPr lang="en-US" sz="1800" dirty="0"/>
              <a:t> </a:t>
            </a:r>
            <a:r>
              <a:rPr lang="en-US" sz="1800" dirty="0" smtClean="0"/>
              <a:t>Hosting</a:t>
            </a:r>
            <a:r>
              <a:rPr lang="ru-RU" sz="1800" dirty="0" smtClean="0"/>
              <a:t>, в местах дислокации ТС на территории заказчика, были созданы </a:t>
            </a:r>
            <a:r>
              <a:rPr lang="ru-RU" sz="1800" dirty="0" err="1" smtClean="0"/>
              <a:t>геозоны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Геозонам был присвоен идентификационный номер.</a:t>
            </a:r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373696" y="114841"/>
            <a:ext cx="5910343" cy="604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РЕШЕНИЕ №1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66" y="1590729"/>
            <a:ext cx="9511323" cy="41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5"/>
          <p:cNvSpPr txBox="1">
            <a:spLocks/>
          </p:cNvSpPr>
          <p:nvPr/>
        </p:nvSpPr>
        <p:spPr>
          <a:xfrm>
            <a:off x="373696" y="114841"/>
            <a:ext cx="5910343" cy="604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РЕШЕНИЕ №2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57200" y="1026762"/>
            <a:ext cx="109918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В 1С АТП, для каждого навигатора, установленного на ТС, был присвоен идентификационный номер </a:t>
            </a:r>
            <a:r>
              <a:rPr lang="ru-RU" sz="1800" dirty="0" err="1"/>
              <a:t>геозоны</a:t>
            </a:r>
            <a:r>
              <a:rPr lang="ru-RU" sz="1800" dirty="0"/>
              <a:t>.</a:t>
            </a:r>
          </a:p>
        </p:txBody>
      </p:sp>
      <p:sp>
        <p:nvSpPr>
          <p:cNvPr id="7" name="Параллелограмм 6"/>
          <p:cNvSpPr/>
          <p:nvPr/>
        </p:nvSpPr>
        <p:spPr>
          <a:xfrm flipH="1" flipV="1">
            <a:off x="-950551" y="6153149"/>
            <a:ext cx="14086258" cy="719361"/>
          </a:xfrm>
          <a:prstGeom prst="parallelogram">
            <a:avLst>
              <a:gd name="adj" fmla="val 25987"/>
            </a:avLst>
          </a:prstGeom>
          <a:gradFill>
            <a:gsLst>
              <a:gs pos="42000">
                <a:srgbClr val="00539F"/>
              </a:gs>
              <a:gs pos="99000">
                <a:srgbClr val="BCBEC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757362"/>
            <a:ext cx="88201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5"/>
          <p:cNvSpPr txBox="1">
            <a:spLocks/>
          </p:cNvSpPr>
          <p:nvPr/>
        </p:nvSpPr>
        <p:spPr>
          <a:xfrm>
            <a:off x="373696" y="114841"/>
            <a:ext cx="5910343" cy="604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РЕШЕНИЕ №3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" y="927407"/>
            <a:ext cx="1084897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программе </a:t>
            </a:r>
            <a:r>
              <a:rPr lang="en-US" dirty="0" err="1"/>
              <a:t>Wialon</a:t>
            </a:r>
            <a:r>
              <a:rPr lang="en-US" dirty="0"/>
              <a:t> Hosting</a:t>
            </a:r>
            <a:r>
              <a:rPr lang="ru-RU" dirty="0"/>
              <a:t>, был создан отчет. 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</a:t>
            </a:r>
            <a:r>
              <a:rPr lang="ru-RU" dirty="0"/>
              <a:t>отчете фиксируется время и пробег работы ТС за пределами присвоенной </a:t>
            </a:r>
            <a:r>
              <a:rPr lang="ru-RU" dirty="0" err="1"/>
              <a:t>геозоны</a:t>
            </a:r>
            <a:r>
              <a:rPr lang="ru-RU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6" y="1590674"/>
            <a:ext cx="10842533" cy="44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"/>
          <a:stretch/>
        </p:blipFill>
        <p:spPr>
          <a:xfrm>
            <a:off x="0" y="1975340"/>
            <a:ext cx="12192000" cy="3807116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0673" y="2704839"/>
            <a:ext cx="85226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white"/>
                </a:solidFill>
              </a:rPr>
              <a:t>ЭФФЕКТ</a:t>
            </a:r>
            <a:endParaRPr lang="ru-RU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>
            <a:spLocks/>
          </p:cNvSpPr>
          <p:nvPr/>
        </p:nvSpPr>
        <p:spPr>
          <a:xfrm>
            <a:off x="373696" y="114841"/>
            <a:ext cx="5910343" cy="604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ЭФФЕКТ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496" y="719746"/>
            <a:ext cx="118183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en-US" dirty="0" err="1"/>
              <a:t>Wialon</a:t>
            </a:r>
            <a:r>
              <a:rPr lang="ru-RU" dirty="0"/>
              <a:t> </a:t>
            </a:r>
            <a:r>
              <a:rPr lang="en-US" dirty="0"/>
              <a:t>Hosting </a:t>
            </a:r>
            <a:r>
              <a:rPr lang="ru-RU" dirty="0"/>
              <a:t>формируется детализированный отчет. </a:t>
            </a:r>
          </a:p>
          <a:p>
            <a:r>
              <a:rPr lang="ru-RU" dirty="0" smtClean="0"/>
              <a:t>На </a:t>
            </a:r>
            <a:r>
              <a:rPr lang="ru-RU" dirty="0"/>
              <a:t>стороне 1С, проводится обработка данных </a:t>
            </a:r>
            <a:r>
              <a:rPr lang="ru-RU" dirty="0" smtClean="0"/>
              <a:t>таблицы, в итоге получаем два итоговых параметра: </a:t>
            </a:r>
            <a:r>
              <a:rPr lang="ru-RU" dirty="0"/>
              <a:t>«Пробег» и «Время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 1С АТП создан отчет «Контроль за ТС по услуге без водителя». </a:t>
            </a:r>
          </a:p>
          <a:p>
            <a:r>
              <a:rPr lang="ru-RU" dirty="0" smtClean="0"/>
              <a:t>В отчете сравнивается пробег и время работы из системы мониторинга и пробег и время работы подписанные заказчиком.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6" y="2451323"/>
            <a:ext cx="9684383" cy="43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500137" y="1012354"/>
            <a:ext cx="769783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3752295" y="4612443"/>
            <a:ext cx="3631915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Леонид Кушнир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Заместитель генерального директора по ИТ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ООО «</a:t>
            </a:r>
            <a:r>
              <a:rPr lang="ru-RU" sz="1400" b="1" dirty="0" err="1">
                <a:solidFill>
                  <a:schemeClr val="bg1"/>
                </a:solidFill>
              </a:rPr>
              <a:t>РесурсТранс</a:t>
            </a:r>
            <a:r>
              <a:rPr lang="ru-RU" sz="1400" b="1" dirty="0">
                <a:solidFill>
                  <a:schemeClr val="bg1"/>
                </a:solidFill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тел</a:t>
            </a:r>
            <a:r>
              <a:rPr lang="ru-RU" sz="1400" dirty="0">
                <a:solidFill>
                  <a:schemeClr val="bg1"/>
                </a:solidFill>
              </a:rPr>
              <a:t>. +</a:t>
            </a:r>
            <a:r>
              <a:rPr lang="ru-RU" sz="1400" dirty="0" smtClean="0">
                <a:solidFill>
                  <a:schemeClr val="bg1"/>
                </a:solidFill>
              </a:rPr>
              <a:t>7 (</a:t>
            </a:r>
            <a:r>
              <a:rPr lang="ru-RU" sz="1400" dirty="0">
                <a:solidFill>
                  <a:schemeClr val="bg1"/>
                </a:solidFill>
              </a:rPr>
              <a:t>495</a:t>
            </a:r>
            <a:r>
              <a:rPr lang="ru-RU" sz="1400" dirty="0" smtClean="0">
                <a:solidFill>
                  <a:schemeClr val="bg1"/>
                </a:solidFill>
              </a:rPr>
              <a:t>) 646-08-39 </a:t>
            </a:r>
            <a:r>
              <a:rPr lang="ru-RU" sz="1400" dirty="0">
                <a:solidFill>
                  <a:schemeClr val="bg1"/>
                </a:solidFill>
              </a:rPr>
              <a:t>доб. 160;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моб</a:t>
            </a:r>
            <a:r>
              <a:rPr lang="ru-RU" sz="1400" dirty="0">
                <a:solidFill>
                  <a:schemeClr val="bg1"/>
                </a:solidFill>
              </a:rPr>
              <a:t>. +</a:t>
            </a:r>
            <a:r>
              <a:rPr lang="ru-RU" sz="1400" dirty="0" smtClean="0">
                <a:solidFill>
                  <a:schemeClr val="bg1"/>
                </a:solidFill>
              </a:rPr>
              <a:t>7(963) 684-55-33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</a:rPr>
              <a:t>E-</a:t>
            </a:r>
            <a:r>
              <a:rPr lang="ru-RU" sz="1400" dirty="0" err="1">
                <a:solidFill>
                  <a:schemeClr val="bg1"/>
                </a:solidFill>
              </a:rPr>
              <a:t>mail</a:t>
            </a:r>
            <a:r>
              <a:rPr lang="ru-RU" sz="1400" dirty="0">
                <a:solidFill>
                  <a:schemeClr val="bg1"/>
                </a:solidFill>
              </a:rPr>
              <a:t>: cio@rt24.ru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268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PT Sans Caption</vt:lpstr>
      <vt:lpstr>Wingdings</vt:lpstr>
      <vt:lpstr>1_Специальное оформление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Власова Ольга Валентиновна</dc:creator>
  <cp:lastModifiedBy>Кушнир Леонид Григорьевич</cp:lastModifiedBy>
  <cp:revision>29</cp:revision>
  <dcterms:created xsi:type="dcterms:W3CDTF">2018-10-23T11:45:50Z</dcterms:created>
  <dcterms:modified xsi:type="dcterms:W3CDTF">2018-11-02T10:18:56Z</dcterms:modified>
</cp:coreProperties>
</file>