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1" r:id="rId1"/>
    <p:sldMasterId id="2147483648" r:id="rId2"/>
    <p:sldMasterId id="2147483660" r:id="rId3"/>
  </p:sldMasterIdLst>
  <p:sldIdLst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resourcetrans.ru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 b="62"/>
          <a:stretch/>
        </p:blipFill>
        <p:spPr bwMode="auto">
          <a:xfrm>
            <a:off x="0" y="8546"/>
            <a:ext cx="4494363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-542835" y="0"/>
            <a:ext cx="9143315" cy="697778"/>
          </a:xfrm>
          <a:prstGeom prst="parallelogram">
            <a:avLst>
              <a:gd name="adj" fmla="val 26589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3550" y="59603"/>
            <a:ext cx="200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8610"/>
          <a:stretch/>
        </p:blipFill>
        <p:spPr>
          <a:xfrm>
            <a:off x="5572084" y="-17093"/>
            <a:ext cx="6603900" cy="687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/>
          <a:srcRect l="47088" t="13027" r="42568" b="7981"/>
          <a:stretch/>
        </p:blipFill>
        <p:spPr>
          <a:xfrm>
            <a:off x="0" y="2570"/>
            <a:ext cx="5783224" cy="68639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 userDrawn="1"/>
        </p:nvSpPr>
        <p:spPr>
          <a:xfrm>
            <a:off x="500137" y="4577459"/>
            <a:ext cx="32526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prstClr val="white"/>
                </a:solidFill>
                <a:latin typeface="PT Sans Caption"/>
              </a:rPr>
              <a:t>Контактная информация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500137" y="5009259"/>
            <a:ext cx="325262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127287, Россия,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2-я Хуторская ул., д. 38А, стр.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Тел. +7 (495) 646-08-39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www.resourcetrans.ru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04" y="6048543"/>
            <a:ext cx="3232505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68938">
              <a:defRPr/>
            </a:pPr>
            <a:r>
              <a:rPr lang="ru-RU" sz="1200" dirty="0" smtClean="0">
                <a:latin typeface="PT Sans Caption" pitchFamily="34" charset="-52"/>
              </a:rPr>
              <a:t>Москва</a:t>
            </a:r>
            <a:r>
              <a:rPr lang="ru-RU" sz="1200" dirty="0" smtClean="0">
                <a:latin typeface="PT Sans Caption" pitchFamily="34" charset="-52"/>
              </a:rPr>
              <a:t>, </a:t>
            </a:r>
            <a:r>
              <a:rPr lang="ru-RU" sz="1200" dirty="0" smtClean="0">
                <a:latin typeface="PT Sans Caption" pitchFamily="34" charset="-52"/>
              </a:rPr>
              <a:t>2018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04" y="2634242"/>
            <a:ext cx="556723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PT Sans Caption" pitchFamily="34" charset="-52"/>
              </a:rPr>
              <a:t>IP </a:t>
            </a:r>
            <a:r>
              <a:rPr lang="ru-RU" sz="3200" b="1" dirty="0" smtClean="0">
                <a:latin typeface="PT Sans Caption" pitchFamily="34" charset="-52"/>
              </a:rPr>
              <a:t>ТЕЛЕФОНИЯ</a:t>
            </a:r>
            <a:endParaRPr lang="ru-RU" sz="3200" b="1" dirty="0">
              <a:latin typeface="PT Sans Caption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860" y="4479892"/>
            <a:ext cx="1871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Леонид Кушнир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35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РАБОТА ТЕЛЕФОНИИ НА ВИРТУАЛЬНОЙ МАШИНЕ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pic>
        <p:nvPicPr>
          <p:cNvPr id="3100" name="Shape 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39" y="939338"/>
            <a:ext cx="3082925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0298" y="1047060"/>
            <a:ext cx="6279472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 smtClean="0">
                <a:solidFill>
                  <a:srgbClr val="000000"/>
                </a:solidFill>
                <a:ea typeface="Segoe UI" panose="020B0502040204020203" pitchFamily="34" charset="0"/>
              </a:rPr>
              <a:t>В </a:t>
            </a:r>
            <a:r>
              <a:rPr lang="ru-RU" altLang="ru-RU" sz="1400" dirty="0">
                <a:solidFill>
                  <a:srgbClr val="000000"/>
                </a:solidFill>
                <a:ea typeface="Segoe UI" panose="020B0502040204020203" pitchFamily="34" charset="0"/>
              </a:rPr>
              <a:t>начале 2018 совместно со специалистами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компании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VOXLINK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внедрена платформа телефонии «IP-АТС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Asterisk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», </a:t>
            </a:r>
          </a:p>
          <a:p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заменив собой ВАТС (Виртуальная АТС) Манго-Телеком.</a:t>
            </a:r>
          </a:p>
          <a:p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ПОЧЕМУ 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ASTERISK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?</a:t>
            </a: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Как правило, весомую часть затрат при внедрении</a:t>
            </a:r>
            <a:r>
              <a:rPr lang="ru-RU" altLang="ru-RU" sz="1400" dirty="0"/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телефонии составляет именно сервер.</a:t>
            </a:r>
            <a:r>
              <a:rPr lang="ru-RU" altLang="ru-RU" sz="1400" dirty="0"/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С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Asterisk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, используется имеющееся оборудование,</a:t>
            </a:r>
            <a:r>
              <a:rPr lang="ru-RU" altLang="ru-RU" sz="1400" dirty="0"/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он не требует повышенных характеристик от сервера, и экономно расходует его.</a:t>
            </a:r>
            <a:r>
              <a:rPr lang="ru-RU" altLang="ru-RU" sz="1400" dirty="0"/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Благодаря неприхотливости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Asterisk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egoe UI" panose="020B0502040204020203" pitchFamily="34" charset="0"/>
              </a:rPr>
              <a:t> к ресурсам получилось использовать один из имеющихся серверов, установив в него лишь новые жесткие диски.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0298" y="439327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</a:rPr>
              <a:t>СОКРАЩЕНИЕ РАСХОДОВ:</a:t>
            </a:r>
          </a:p>
          <a:p>
            <a:pPr indent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</a:rPr>
              <a:t> </a:t>
            </a:r>
          </a:p>
          <a:p>
            <a:pPr indent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</a:rPr>
              <a:t>Переход на IP-АТС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</a:rPr>
              <a:t>Asterisk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</a:rPr>
              <a:t> позволил отказаться от большей части услуг ВАТС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</a:rPr>
              <a:t>Оператора Манго-телеком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</a:rPr>
              <a:t>, сократив при этом расходы услуг на 40000 тыс. руб. в мес.</a:t>
            </a:r>
          </a:p>
        </p:txBody>
      </p:sp>
    </p:spTree>
    <p:extLst>
      <p:ext uri="{BB962C8B-B14F-4D97-AF65-F5344CB8AC3E}">
        <p14:creationId xmlns:p14="http://schemas.microsoft.com/office/powerpoint/2010/main" val="3143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СВЕРХСТАБИЛЬНАЯ РАБОТА LINUX И ASTERISK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06401" y="2790487"/>
            <a:ext cx="6377584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Операционная система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Linux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уже давно стала стандартом в мире серверных ОС, доказав всему миру свою надёжность.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Телефония является сверхкритичным сервисом, именно поэтому эта ОС была взята за фундамент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Asterisk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6" name="Shape 4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3" y="1464409"/>
            <a:ext cx="4685696" cy="25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06401" y="1386970"/>
            <a:ext cx="6493933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Asterisk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на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Linux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работает круглосуточно 365 дней в году без сбоев и перезагрузок, показывает стабильную работу с 500 абонентами, обеспечивает высокий коэффициент доступности.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ФУНКЦИИ АТС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73688"/>
            <a:ext cx="4585350" cy="17600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999" tIns="655431" rIns="923634" bIns="59988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ЗАПИСЬ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РАЗГОВОРОВ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5" name="Shape 1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05" y="1386970"/>
            <a:ext cx="2532525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375" y="1570811"/>
            <a:ext cx="7833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Один из многих дополнительных функций АТС которые появились после внедрения </a:t>
            </a:r>
            <a:r>
              <a:rPr lang="en-US" altLang="ru-RU" sz="12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Astreisk</a:t>
            </a:r>
            <a:r>
              <a:rPr lang="ru-RU" alt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это запись разговоров, позволяющая записывать все вызовы внутренние, так и внешние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ЗАПИСЬ РАЗГОВОРОВ ВЫПОЛНЯЕТ МНОЖЕСТВО ВАЖНЕЙШИХ ФУНКЦИЙ, ТАКИХ КАК: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Фиксация и анализ важных телефонных переговоров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Контроль и оценка работы сотрудников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Помогает вспомнить суть и содержание бесед с клиентами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Выявляет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утечку информации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Помощь в разборе сложных ситуаций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875" y="3954792"/>
            <a:ext cx="7592291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spcAft>
                <a:spcPts val="0"/>
              </a:spcAft>
            </a:pPr>
            <a:r>
              <a:rPr lang="en-US" sz="1400" b="1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n-US" sz="1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ru-RU" sz="14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36195"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R="36195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Виртуальная группа, которая позволяет направлять</a:t>
            </a:r>
          </a:p>
          <a:p>
            <a:pPr marR="36195" algn="just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вызовы на выбранные телефоны сотрудников (включая мобильные), одновременно или в соответствии с какой- либо логикой.</a:t>
            </a:r>
            <a:endParaRPr lang="ru-RU" sz="1400" dirty="0">
              <a:effectLst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404166" y="3848474"/>
            <a:ext cx="3225800" cy="15551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1875" y="5387280"/>
            <a:ext cx="753410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Сотрудник всегда на связи, поскольку внутренние номера будут объединены в общую группу.</a:t>
            </a:r>
            <a:endParaRPr lang="ru-RU" sz="1400" dirty="0">
              <a:effectLst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НАГЛЯДНАЯ ПАНЕЛЬ </a:t>
            </a:r>
            <a:r>
              <a:rPr lang="en-US" sz="2000" b="1" dirty="0">
                <a:solidFill>
                  <a:schemeClr val="bg1"/>
                </a:solidFill>
              </a:rPr>
              <a:t>FOB2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642" y="1100216"/>
            <a:ext cx="5158638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За время использование функционала </a:t>
            </a:r>
            <a:r>
              <a:rPr lang="ru-RU" sz="14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аудиоконференции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на стороне ВАСТ Оператора наблюдались проблемы администрирования и мониторинга </a:t>
            </a:r>
            <a:r>
              <a:rPr lang="ru-RU" sz="14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аудиоконференции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 Поэтому параллельно с внедрением платформы </a:t>
            </a:r>
            <a:r>
              <a:rPr lang="en-US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IP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-АТС </a:t>
            </a:r>
            <a:r>
              <a:rPr lang="en-US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Asterisk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 внедрен модуль </a:t>
            </a:r>
            <a:r>
              <a:rPr lang="en-US" sz="14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FOB</a:t>
            </a:r>
            <a:r>
              <a:rPr lang="ru-RU" sz="14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36195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 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36195">
              <a:lnSpc>
                <a:spcPct val="90000"/>
              </a:lnSpc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FOB</a:t>
            </a:r>
            <a:r>
              <a:rPr lang="ru-RU" sz="14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это панель управления для </a:t>
            </a:r>
            <a:r>
              <a:rPr lang="en-US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IP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-АТС </a:t>
            </a:r>
            <a:r>
              <a:rPr lang="en-US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Asterisk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работа с которой осуществляется посредством веб-доступа. Позволяет выполнять разнообразные действия (администрирование) над </a:t>
            </a:r>
            <a:r>
              <a:rPr lang="ru-RU" sz="14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аудиоконференциями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что делает эту панель удобной так для управления так и для мониторинга </a:t>
            </a:r>
            <a:r>
              <a:rPr lang="ru-RU" sz="14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аудиоконференций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43246" y="1316347"/>
            <a:ext cx="6310208" cy="3338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642" y="3697367"/>
            <a:ext cx="5033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 данный момент для переговоров создано около 50-ти виртуальных 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аудиоконференц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комнат. Около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10000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проведенных конференций в год.</a:t>
            </a:r>
            <a:endParaRPr lang="ru-RU" sz="1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642" y="4613895"/>
            <a:ext cx="64055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КОНДИФИЦИАЛЬНОСТЬ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ПЕРЕГОВОРОВ АУДИОКОНФЕРЕНЦИЙ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</a:rPr>
              <a:t>Перед </a:t>
            </a:r>
            <a:r>
              <a:rPr lang="en-US" sz="1400" dirty="0" smtClean="0">
                <a:latin typeface="Segoe UI" panose="020B0502040204020203" pitchFamily="34" charset="0"/>
                <a:ea typeface="Segoe UI" panose="020B0502040204020203" pitchFamily="34" charset="0"/>
              </a:rPr>
              <a:t>IT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</a:rPr>
              <a:t>отделом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</a:rPr>
              <a:t>стояла задача по защите </a:t>
            </a:r>
            <a:r>
              <a:rPr lang="ru-RU" sz="1400" dirty="0" err="1">
                <a:latin typeface="Segoe UI" panose="020B0502040204020203" pitchFamily="34" charset="0"/>
                <a:ea typeface="Segoe UI" panose="020B0502040204020203" pitchFamily="34" charset="0"/>
              </a:rPr>
              <a:t>кондифициальности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</a:rPr>
              <a:t> переговоров, для решения этой задачи совместно с 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</a:rPr>
              <a:t>VOXLINK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</a:rPr>
              <a:t>В IP-АТС </a:t>
            </a:r>
            <a:r>
              <a:rPr lang="ru-RU" sz="1400" dirty="0" err="1">
                <a:latin typeface="Segoe UI" panose="020B0502040204020203" pitchFamily="34" charset="0"/>
                <a:ea typeface="Segoe UI" panose="020B0502040204020203" pitchFamily="34" charset="0"/>
              </a:rPr>
              <a:t>Asterisk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</a:rPr>
              <a:t> внедрен механизм автоматизированной генерации и рассылки ПИН-кода к </a:t>
            </a:r>
            <a:r>
              <a:rPr lang="ru-RU" sz="1400" dirty="0" err="1">
                <a:latin typeface="Segoe UI" panose="020B0502040204020203" pitchFamily="34" charset="0"/>
                <a:ea typeface="Segoe UI" panose="020B0502040204020203" pitchFamily="34" charset="0"/>
              </a:rPr>
              <a:t>аудиоконференциям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</a:rPr>
              <a:t>, тем самым повышая безопасность и сохранения конфиденциальности переговоров  компании.</a:t>
            </a:r>
            <a:endParaRPr lang="ru-RU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РАСПРЕДЕЛЕНИЯ ЗВОНКОВ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602" y="1094164"/>
            <a:ext cx="8268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ЛИНИЯ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Запущен единый номер программной поддержки пользователей, на который могут обращаться как наши партнеры, так и сотрудники компании.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71202" y="2090630"/>
            <a:ext cx="6096000" cy="545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 indent="449580">
              <a:lnSpc>
                <a:spcPct val="92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ТЕЛЕФОН ГОРЯЧЕЙ ЛИНИИ</a:t>
            </a:r>
            <a:endParaRPr lang="ru-RU" sz="16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1798320" indent="449580">
              <a:lnSpc>
                <a:spcPct val="92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8 (800) 222-75-11</a:t>
            </a:r>
            <a:endParaRPr lang="ru-RU" sz="1600" dirty="0">
              <a:effectLst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754" y="3050466"/>
            <a:ext cx="483246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 сравнение с ВАТС, платформа A</a:t>
            </a:r>
            <a:r>
              <a:rPr lang="en-US" sz="14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sterisk</a:t>
            </a: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более гибко позволяет настраивать и конфигурировать различные сценарии распределения звонков для гарантированного дозвона.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Грамотно составленный алгоритм дозвона позволяет увеличить поток клиентов, качество программной и технической поддержки</a:t>
            </a:r>
            <a:endParaRPr lang="ru-RU" sz="1400" dirty="0">
              <a:effectLst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Shape 7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33931" y="2090630"/>
            <a:ext cx="4252595" cy="294132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06" y="2090630"/>
            <a:ext cx="2400935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4866" y="933734"/>
            <a:ext cx="760306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Для повышения коммуникации сотрудников закупаются следующие категории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телефонов: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1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33" y="933734"/>
            <a:ext cx="14239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3332" y="1149178"/>
            <a:ext cx="7767900" cy="12772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IP-ТЕЛЕФОНЫ ДЛЯ СОТРУДНИКОВ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Преимущественно закупаются модели 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YEALINK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SIP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-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Плюсы: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Необходимый функционал. Данная категория телефонов оснащена всеми нужными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в работе функциями, такими как перевод вызова коллегам, определение имени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и номера звонящего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итд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Возможность организации конференции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обрабатывают звук в HD-формате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4866" y="2581772"/>
            <a:ext cx="260840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IP-ТЕЛЕФОНЫ </a:t>
            </a:r>
            <a:r>
              <a:rPr kumimoji="0" lang="ru-RU" altLang="ru-RU" sz="1000" b="1" i="0" u="sng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ДЛЯ РУКОВОДИТЕЛЕЙ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9703" y="2919083"/>
            <a:ext cx="7266094" cy="16158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Также закупаются категория телефонных аппаратов высокого класса, которая позволяет сделать рабочее место руководителя максимально удобным, а рабочий процесс быстрым.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Такие модели как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YEALINK SIP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-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46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S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Плюсы: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Более высокое качество звука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Панель расширения с индикацией статусов всех сотрудников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Возможность организации конференции с расширенным числом участников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(сможет собирать до 5 человек в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конференц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разговор средствами аппарата)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5" name="Рисунок 14" descr="ÐÐ°ÑÑÐ¸Ð½ÐºÐ¸ Ð¿Ð¾ Ð·Ð°Ð¿ÑÐ¾ÑÑ yealink sip-t46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61" y="2953133"/>
            <a:ext cx="2156460" cy="135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4"/>
          <a:stretch>
            <a:fillRect/>
          </a:stretch>
        </p:blipFill>
        <p:spPr>
          <a:xfrm>
            <a:off x="8112384" y="4682548"/>
            <a:ext cx="2717165" cy="18986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14866" y="4684761"/>
            <a:ext cx="20537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 bmk="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КОНФЕРЕНЦ-ТЕЛЕФОНЫ SIP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703" y="4955548"/>
            <a:ext cx="7979821" cy="196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Внедряются самые высокотехнологичные </a:t>
            </a:r>
            <a:r>
              <a:rPr lang="ru-RU" sz="11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конференц</a:t>
            </a:r>
            <a:r>
              <a:rPr lang="ru-RU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телефоны, такие как  </a:t>
            </a:r>
            <a:r>
              <a:rPr lang="ru-RU" sz="11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Yealink</a:t>
            </a:r>
            <a:r>
              <a:rPr lang="ru-RU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CP960 — это конференц-телефон корпоративного уровня для конференц-залов среднего и большого размера. Благодаря элементам громкой связи, устанавливает новые стандарты качества звука и погружает участников конференции в обсуждение без отвлечения на внешние раздражители. Идеально подходит для ежедневных деловых конференции.</a:t>
            </a:r>
          </a:p>
          <a:p>
            <a:pPr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92000"/>
              </a:lnSpc>
              <a:spcAft>
                <a:spcPts val="2100"/>
              </a:spcAft>
            </a:pPr>
            <a:r>
              <a:rPr lang="ru-RU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 данный момент  в компании насчитывается около 500 IP тел./ IP </a:t>
            </a:r>
            <a:r>
              <a:rPr lang="ru-RU" sz="11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конф</a:t>
            </a:r>
            <a:r>
              <a:rPr lang="ru-RU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 телефонов</a:t>
            </a:r>
          </a:p>
          <a:p>
            <a: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7170" y="1154103"/>
            <a:ext cx="7603067" cy="28315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1)Снизили эксплуатационные затраты на переговоры до 40 тыс. руб. в мес.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2)Внедрили систему переговоров через Кабинеты (более 50 кабинетов по компании) со сменой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Pin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кода раз в день/неделя/мес.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3)Шифрованная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передача телефонного трафика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4)Стандартизация телефонных устройств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5)Доступность сервиса на уровне 99,85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548</Words>
  <Application>Microsoft Office PowerPoint</Application>
  <PresentationFormat>Широкоэкранный</PresentationFormat>
  <Paragraphs>95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PT Sans Caption</vt:lpstr>
      <vt:lpstr>Segoe UI</vt:lpstr>
      <vt:lpstr>1_Специальное оформление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Богатикова Анастасия Владимировна</dc:creator>
  <cp:lastModifiedBy>Кушнир Леонид Григорьевич</cp:lastModifiedBy>
  <cp:revision>27</cp:revision>
  <dcterms:created xsi:type="dcterms:W3CDTF">2018-10-23T11:45:50Z</dcterms:created>
  <dcterms:modified xsi:type="dcterms:W3CDTF">2018-11-01T20:07:00Z</dcterms:modified>
</cp:coreProperties>
</file>