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Override2.xml" ContentType="application/vnd.openxmlformats-officedocument.themeOverride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5" r:id="rId1"/>
    <p:sldMasterId id="2147484552" r:id="rId2"/>
  </p:sldMasterIdLst>
  <p:notesMasterIdLst>
    <p:notesMasterId r:id="rId12"/>
  </p:notesMasterIdLst>
  <p:handoutMasterIdLst>
    <p:handoutMasterId r:id="rId13"/>
  </p:handoutMasterIdLst>
  <p:sldIdLst>
    <p:sldId id="307" r:id="rId3"/>
    <p:sldId id="308" r:id="rId4"/>
    <p:sldId id="302" r:id="rId5"/>
    <p:sldId id="303" r:id="rId6"/>
    <p:sldId id="304" r:id="rId7"/>
    <p:sldId id="305" r:id="rId8"/>
    <p:sldId id="299" r:id="rId9"/>
    <p:sldId id="295" r:id="rId10"/>
    <p:sldId id="306" r:id="rId11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41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077"/>
    <a:srgbClr val="2FB4E9"/>
    <a:srgbClr val="AEB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5" autoAdjust="0"/>
    <p:restoredTop sz="85417" autoAdjust="0"/>
  </p:normalViewPr>
  <p:slideViewPr>
    <p:cSldViewPr snapToGrid="0">
      <p:cViewPr>
        <p:scale>
          <a:sx n="115" d="100"/>
          <a:sy n="115" d="100"/>
        </p:scale>
        <p:origin x="288" y="-512"/>
      </p:cViewPr>
      <p:guideLst>
        <p:guide orient="horz" pos="1820"/>
        <p:guide pos="3863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3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tags" Target="tags/tag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D4CE5-C2B1-B64D-B71B-638582FCE8C6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3C4E3-86E6-BF45-B7FC-319D1F4D6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97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3DEC1-5809-42DF-B12F-7A9FE2744DA8}" type="datetimeFigureOut">
              <a:rPr lang="ru-RU" smtClean="0"/>
              <a:t>17.09.18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02EAC-95FB-449A-BAC4-11F7F0085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01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Титульный слайд презентации:</a:t>
            </a:r>
          </a:p>
          <a:p>
            <a:endParaRPr lang="ru-RU" dirty="0"/>
          </a:p>
          <a:p>
            <a:r>
              <a:rPr lang="ru-RU" dirty="0"/>
              <a:t>Состоит</a:t>
            </a:r>
            <a:r>
              <a:rPr lang="ru-RU" baseline="0" dirty="0"/>
              <a:t> из названия </a:t>
            </a:r>
            <a:r>
              <a:rPr lang="ru-RU" dirty="0"/>
              <a:t>Центр управления ИТ-операциями Газпром нефти «</a:t>
            </a:r>
            <a:r>
              <a:rPr lang="en-US" dirty="0"/>
              <a:t>U</a:t>
            </a:r>
            <a:r>
              <a:rPr lang="ru-RU" dirty="0" err="1"/>
              <a:t>питер</a:t>
            </a:r>
            <a:r>
              <a:rPr lang="ru-RU" dirty="0"/>
              <a:t>»</a:t>
            </a:r>
          </a:p>
          <a:p>
            <a:r>
              <a:rPr lang="ru-RU" dirty="0"/>
              <a:t>и графического</a:t>
            </a:r>
            <a:r>
              <a:rPr lang="ru-RU" baseline="0" dirty="0"/>
              <a:t> элемента:</a:t>
            </a:r>
          </a:p>
          <a:p>
            <a:pPr marL="228600" indent="-228600">
              <a:buAutoNum type="arabicPeriod"/>
            </a:pPr>
            <a:r>
              <a:rPr lang="ru-RU" baseline="0" dirty="0"/>
              <a:t>Вместо названия ЦУРД – </a:t>
            </a:r>
            <a:r>
              <a:rPr lang="en-US" baseline="0" dirty="0"/>
              <a:t>U</a:t>
            </a:r>
            <a:r>
              <a:rPr lang="ru-RU" baseline="0" dirty="0" err="1"/>
              <a:t>питер</a:t>
            </a:r>
            <a:endParaRPr lang="ru-RU" baseline="0" dirty="0"/>
          </a:p>
          <a:p>
            <a:pPr marL="228600" indent="-228600">
              <a:buAutoNum type="arabicPeriod"/>
            </a:pPr>
            <a:r>
              <a:rPr lang="ru-RU" baseline="0" dirty="0"/>
              <a:t>Вместо картинок на большом экране картинки вида (см. приложение)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2EAC-95FB-449A-BAC4-11F7F00855C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2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3825" y="776288"/>
            <a:ext cx="6604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2CD19-3FE2-4A64-A90F-9A636BBD293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240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3825" y="776288"/>
            <a:ext cx="6604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2CD19-3FE2-4A64-A90F-9A636BBD293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5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3825" y="776288"/>
            <a:ext cx="6604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2CD19-3FE2-4A64-A90F-9A636BBD293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298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3825" y="776288"/>
            <a:ext cx="6604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2CD19-3FE2-4A64-A90F-9A636BBD293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50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3825" y="776288"/>
            <a:ext cx="6604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2CD19-3FE2-4A64-A90F-9A636BBD293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256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3825" y="776288"/>
            <a:ext cx="6604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A2B0F-BB34-794D-823C-D02D4985DD3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092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3825" y="776288"/>
            <a:ext cx="6604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2CD19-3FE2-4A64-A90F-9A636BBD293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400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Один размер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2EAC-95FB-449A-BAC4-11F7F00855C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53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8.vml"/><Relationship Id="rId2" Type="http://schemas.openxmlformats.org/officeDocument/2006/relationships/tags" Target="../tags/tag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4.vml"/><Relationship Id="rId2" Type="http://schemas.openxmlformats.org/officeDocument/2006/relationships/tags" Target="../tags/tag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6.vml"/><Relationship Id="rId2" Type="http://schemas.openxmlformats.org/officeDocument/2006/relationships/tags" Target="../tags/tag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7.vml"/><Relationship Id="rId2" Type="http://schemas.openxmlformats.org/officeDocument/2006/relationships/tags" Target="../tags/tag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3.vml"/><Relationship Id="rId2" Type="http://schemas.openxmlformats.org/officeDocument/2006/relationships/tags" Target="../tags/tag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Title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3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096001" y="3429000"/>
            <a:ext cx="5712884" cy="1224136"/>
          </a:xfrm>
        </p:spPr>
        <p:txBody>
          <a:bodyPr anchor="t">
            <a:noAutofit/>
          </a:bodyPr>
          <a:lstStyle>
            <a:lvl1pPr>
              <a:defRPr sz="160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НОМЕР ПРОЕКТА</a:t>
            </a:r>
            <a:br>
              <a:rPr lang="ru-RU" dirty="0"/>
            </a:br>
            <a:r>
              <a:rPr lang="ru-RU" dirty="0"/>
              <a:t>НАИМЕНОВАНИЕ ПРОЕКТА (КАК В ИСУП)</a:t>
            </a:r>
          </a:p>
        </p:txBody>
      </p:sp>
      <p:grpSp>
        <p:nvGrpSpPr>
          <p:cNvPr id="7" name="TitleLogoRus"/>
          <p:cNvGrpSpPr>
            <a:grpSpLocks noChangeAspect="1"/>
          </p:cNvGrpSpPr>
          <p:nvPr/>
        </p:nvGrpSpPr>
        <p:grpSpPr bwMode="auto">
          <a:xfrm>
            <a:off x="10527817" y="5860721"/>
            <a:ext cx="1277243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</p:grp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10506142" y="5873922"/>
            <a:ext cx="129891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800">
              <a:solidFill>
                <a:srgbClr val="3C3C3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159563" y="5733256"/>
            <a:ext cx="3648405" cy="21068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9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/>
              <a:t>Введите имя ЕОЛ проекта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59563" y="5517232"/>
            <a:ext cx="3648405" cy="198782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/>
              <a:t>Введите название Заказчика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159563" y="5301209"/>
            <a:ext cx="3648405" cy="22597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/>
              <a:t>Введите название Портфеля проектов</a:t>
            </a:r>
          </a:p>
        </p:txBody>
      </p:sp>
      <p:sp>
        <p:nvSpPr>
          <p:cNvPr id="26" name="TradeSecret" hidden="1"/>
          <p:cNvSpPr txBox="1"/>
          <p:nvPr/>
        </p:nvSpPr>
        <p:spPr>
          <a:xfrm>
            <a:off x="9462485" y="175973"/>
            <a:ext cx="1575816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ru-RU" sz="1200" b="1" dirty="0">
                <a:solidFill>
                  <a:srgbClr val="706F6F"/>
                </a:solidFill>
              </a:rPr>
              <a:t>Коммерческая тайна</a:t>
            </a:r>
          </a:p>
        </p:txBody>
      </p:sp>
      <p:sp>
        <p:nvSpPr>
          <p:cNvPr id="28" name="Confidential" hidden="1"/>
          <p:cNvSpPr txBox="1"/>
          <p:nvPr/>
        </p:nvSpPr>
        <p:spPr>
          <a:xfrm>
            <a:off x="9529844" y="175973"/>
            <a:ext cx="1441099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ru-RU" sz="1200" b="1" dirty="0">
                <a:solidFill>
                  <a:srgbClr val="706F6F"/>
                </a:solidFill>
              </a:rPr>
              <a:t>Конфиденциально</a:t>
            </a:r>
            <a:endParaRPr lang="ru-RU" sz="1100" b="1" dirty="0">
              <a:solidFill>
                <a:srgbClr val="706F6F"/>
              </a:solidFill>
            </a:endParaRPr>
          </a:p>
        </p:txBody>
      </p:sp>
      <p:sp>
        <p:nvSpPr>
          <p:cNvPr id="25" name="CompanyName" hidden="1"/>
          <p:cNvSpPr txBox="1"/>
          <p:nvPr/>
        </p:nvSpPr>
        <p:spPr>
          <a:xfrm>
            <a:off x="8653803" y="404665"/>
            <a:ext cx="3193181" cy="4662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00">
                <a:solidFill>
                  <a:srgbClr val="706F6F"/>
                </a:solidFill>
              </a:rPr>
              <a:t>Публичное акционерное </a:t>
            </a:r>
            <a:r>
              <a:rPr lang="ru-RU" sz="900" dirty="0">
                <a:solidFill>
                  <a:srgbClr val="706F6F"/>
                </a:solidFill>
              </a:rPr>
              <a:t>общество</a:t>
            </a:r>
            <a:br>
              <a:rPr lang="ru-RU" sz="900" dirty="0">
                <a:solidFill>
                  <a:srgbClr val="706F6F"/>
                </a:solidFill>
              </a:rPr>
            </a:br>
            <a:r>
              <a:rPr lang="ru-RU" sz="900" dirty="0">
                <a:solidFill>
                  <a:srgbClr val="706F6F"/>
                </a:solidFill>
              </a:rPr>
              <a:t>«Газпром нефть», ул. Галерная, д. 5, лит. А,</a:t>
            </a:r>
            <a:br>
              <a:rPr lang="ru-RU" sz="900" dirty="0">
                <a:solidFill>
                  <a:srgbClr val="706F6F"/>
                </a:solidFill>
              </a:rPr>
            </a:br>
            <a:r>
              <a:rPr lang="ru-RU" sz="900" dirty="0">
                <a:solidFill>
                  <a:srgbClr val="706F6F"/>
                </a:solidFill>
              </a:rPr>
              <a:t>г. Санкт-Петербург, 190000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31371" y="5301208"/>
            <a:ext cx="163218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900" b="1" dirty="0">
                <a:solidFill>
                  <a:srgbClr val="3C3C3C"/>
                </a:solidFill>
              </a:rPr>
              <a:t>Портфель проектов: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431371" y="5525190"/>
            <a:ext cx="163218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900" b="1" dirty="0">
                <a:solidFill>
                  <a:srgbClr val="3C3C3C"/>
                </a:solidFill>
              </a:rPr>
              <a:t>Заказчик: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239349" y="5718448"/>
            <a:ext cx="1824203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900" b="1" dirty="0">
                <a:solidFill>
                  <a:srgbClr val="3C3C3C"/>
                </a:solidFill>
              </a:rPr>
              <a:t>ЕОЛ проекта: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6128719" y="4869160"/>
            <a:ext cx="567634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1600" b="1" dirty="0">
                <a:solidFill>
                  <a:srgbClr val="3C3C3C"/>
                </a:solidFill>
              </a:rPr>
              <a:t>ИНВЕСТИРОВАНИЕ ПРОЕКТА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159563" y="5944936"/>
            <a:ext cx="3648405" cy="21068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9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/>
              <a:t>Введите имя Руководителя проекта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239349" y="5930128"/>
            <a:ext cx="1824203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900" b="1" dirty="0">
                <a:solidFill>
                  <a:srgbClr val="3C3C3C"/>
                </a:solidFill>
              </a:rPr>
              <a:t>Руководитель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415473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3118" y="4797425"/>
            <a:ext cx="11425767" cy="15319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Текст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383119" y="1268413"/>
            <a:ext cx="11425765" cy="284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921563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18" y="1268413"/>
            <a:ext cx="7512049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8208433" y="1726555"/>
            <a:ext cx="3600451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3" y="1241223"/>
            <a:ext cx="360045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208433" y="1679949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383117" y="393447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83117" y="437145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4294718" y="393447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294718" y="437145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8208434" y="393447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208434" y="437145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383117" y="1726555"/>
            <a:ext cx="3600449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383117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83117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4294718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294718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8208434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8208434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4294718" y="1726555"/>
            <a:ext cx="3600449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8208433" y="1726555"/>
            <a:ext cx="3600451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383118" y="4418062"/>
            <a:ext cx="3600449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4294718" y="4418062"/>
            <a:ext cx="3600449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8208433" y="4418062"/>
            <a:ext cx="3600451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4319804" y="1726556"/>
            <a:ext cx="3600449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8208433" y="1726556"/>
            <a:ext cx="3600451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4319804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19804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208433" y="1679949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383119" y="1268413"/>
            <a:ext cx="3649133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4319802" y="4797425"/>
            <a:ext cx="7489081" cy="15478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8208433" y="1241223"/>
            <a:ext cx="3600451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Введите заголовок</a:t>
            </a:r>
          </a:p>
        </p:txBody>
      </p:sp>
      <p:sp>
        <p:nvSpPr>
          <p:cNvPr id="14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8" y="1268412"/>
            <a:ext cx="11425767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7" y="5645363"/>
            <a:ext cx="11425767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383118" y="2204865"/>
            <a:ext cx="5568948" cy="3240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6231467" y="2204865"/>
            <a:ext cx="5568948" cy="3240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8" y="1268413"/>
            <a:ext cx="11425767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5645363"/>
            <a:ext cx="11425767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383118" y="2204865"/>
            <a:ext cx="11425767" cy="3240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8208433" y="1726556"/>
            <a:ext cx="3600451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8208433" y="1241223"/>
            <a:ext cx="360045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208433" y="1679949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383119" y="1268413"/>
            <a:ext cx="3649133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4271434" y="1268413"/>
            <a:ext cx="3649133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83118" y="3033713"/>
            <a:ext cx="3600449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4294718" y="3033713"/>
            <a:ext cx="3600449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8208433" y="3033713"/>
            <a:ext cx="3600451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383118" y="4797425"/>
            <a:ext cx="3600449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4294718" y="4797425"/>
            <a:ext cx="3600449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8208433" y="4797425"/>
            <a:ext cx="3600451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383118" y="1268413"/>
            <a:ext cx="11425767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2000" tIns="72000" rIns="72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622549" y="4797425"/>
            <a:ext cx="5280836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6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</p:spTree>
    <p:extLst/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5645363"/>
            <a:ext cx="11425767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383118" y="1268413"/>
            <a:ext cx="11425767" cy="41768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394738" y="3933825"/>
            <a:ext cx="3551767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4320118" y="3933825"/>
            <a:ext cx="3551767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8244875" y="3933825"/>
            <a:ext cx="3552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383118" y="1268414"/>
            <a:ext cx="11425767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383119" y="1268413"/>
            <a:ext cx="5568948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6239937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6239937" y="3897311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209244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383118" y="1268413"/>
            <a:ext cx="11425767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383118" y="3861048"/>
            <a:ext cx="11425767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118" y="3293452"/>
            <a:ext cx="11425767" cy="426911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383118" y="5901467"/>
            <a:ext cx="11425767" cy="427896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</p:spTree>
    <p:extLst/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8208433" y="3068638"/>
            <a:ext cx="3600448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8208433" y="1268413"/>
            <a:ext cx="3600448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383117" y="1268412"/>
            <a:ext cx="7537449" cy="50768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383118" y="1268413"/>
            <a:ext cx="11425767" cy="506095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 lang="ru-RU" sz="14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возврата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и 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Shift+Tab.</a:t>
            </a:r>
            <a:endParaRPr lang="ru-RU" sz="120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>
                <a:solidFill>
                  <a:srgbClr val="0070BA"/>
                </a:solidFill>
              </a:rPr>
              <a:t>Первый </a:t>
            </a:r>
            <a:r>
              <a:rPr lang="ru-RU" sz="1200" b="1" dirty="0">
                <a:solidFill>
                  <a:srgbClr val="0070BA"/>
                </a:solidFill>
              </a:rPr>
              <a:t>уровень</a:t>
            </a:r>
          </a:p>
          <a:p>
            <a:pPr marL="0" lvl="1">
              <a:spcBef>
                <a:spcPts val="300"/>
              </a:spcBef>
              <a:buClr>
                <a:srgbClr val="004077"/>
              </a:buClr>
              <a:buSzPct val="100000"/>
              <a:defRPr/>
            </a:pPr>
            <a:r>
              <a:rPr lang="ru-RU" sz="1200" b="1" dirty="0">
                <a:solidFill>
                  <a:srgbClr val="3C3C3C"/>
                </a:solidFill>
              </a:rPr>
              <a:t>Второй уровень</a:t>
            </a:r>
          </a:p>
          <a:p>
            <a:pPr marL="0" lvl="2">
              <a:spcBef>
                <a:spcPts val="300"/>
              </a:spcBef>
              <a:buClr>
                <a:srgbClr val="0070BA"/>
              </a:buClr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05AAE1-2FCB-4DB0-8B63-9985B020EC5E}" type="datetimeFigureOut">
              <a:rPr lang="ru-RU">
                <a:solidFill>
                  <a:srgbClr val="3C3C3C"/>
                </a:solidFill>
              </a:rPr>
              <a:pPr/>
              <a:t>17.09.18</a:t>
            </a:fld>
            <a:endParaRPr lang="ru-RU">
              <a:solidFill>
                <a:srgbClr val="3C3C3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3C3C3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4169D6-4010-46A2-A973-D45E656A839C}" type="slidenum">
              <a:rPr lang="ru-RU">
                <a:solidFill>
                  <a:srgbClr val="3C3C3C"/>
                </a:solidFill>
              </a:rPr>
              <a:pPr/>
              <a:t>‹#›</a:t>
            </a:fld>
            <a:endParaRPr lang="ru-RU">
              <a:solidFill>
                <a:srgbClr val="3C3C3C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383119" y="1268415"/>
            <a:ext cx="11425765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2"/>
          </p:nvPr>
        </p:nvSpPr>
        <p:spPr>
          <a:xfrm>
            <a:off x="2351617" y="6524625"/>
            <a:ext cx="1219200" cy="91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/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383119" y="1268414"/>
            <a:ext cx="11425765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12192000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>
                <a:solidFill>
                  <a:srgbClr val="3C3C3C"/>
                </a:solidFill>
              </a:rPr>
              <a:t/>
            </a:r>
            <a:br>
              <a:rPr lang="en-US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/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-ый слайд статус реализаци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аблица 5"/>
          <p:cNvSpPr>
            <a:spLocks noGrp="1"/>
          </p:cNvSpPr>
          <p:nvPr>
            <p:ph type="tbl" sz="quarter" idx="11"/>
          </p:nvPr>
        </p:nvSpPr>
        <p:spPr>
          <a:xfrm>
            <a:off x="423987" y="2636912"/>
            <a:ext cx="11255404" cy="1440160"/>
          </a:xfrm>
        </p:spPr>
        <p:txBody>
          <a:bodyPr/>
          <a:lstStyle>
            <a:lvl1pPr>
              <a:defRPr sz="831"/>
            </a:lvl1pPr>
          </a:lstStyle>
          <a:p>
            <a:endParaRPr lang="ru-RU" dirty="0"/>
          </a:p>
        </p:txBody>
      </p:sp>
      <p:sp>
        <p:nvSpPr>
          <p:cNvPr id="8" name="Таблица 5"/>
          <p:cNvSpPr>
            <a:spLocks noGrp="1"/>
          </p:cNvSpPr>
          <p:nvPr>
            <p:ph type="tbl" sz="quarter" idx="13"/>
          </p:nvPr>
        </p:nvSpPr>
        <p:spPr>
          <a:xfrm>
            <a:off x="423987" y="5157192"/>
            <a:ext cx="11255404" cy="864096"/>
          </a:xfrm>
        </p:spPr>
        <p:txBody>
          <a:bodyPr/>
          <a:lstStyle>
            <a:lvl1pPr>
              <a:defRPr sz="831"/>
            </a:lvl1pPr>
          </a:lstStyle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аблица 5"/>
          <p:cNvSpPr>
            <a:spLocks noGrp="1"/>
          </p:cNvSpPr>
          <p:nvPr>
            <p:ph type="tbl" sz="quarter" idx="14"/>
          </p:nvPr>
        </p:nvSpPr>
        <p:spPr>
          <a:xfrm>
            <a:off x="423987" y="1340768"/>
            <a:ext cx="11255404" cy="864096"/>
          </a:xfrm>
        </p:spPr>
        <p:txBody>
          <a:bodyPr/>
          <a:lstStyle>
            <a:lvl1pPr>
              <a:defRPr sz="831"/>
            </a:lvl1pPr>
          </a:lstStyle>
          <a:p>
            <a:endParaRPr lang="ru-RU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383118" y="188641"/>
            <a:ext cx="11413757" cy="610499"/>
          </a:xfrm>
        </p:spPr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383118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383118" y="3897311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6227927" y="1268413"/>
            <a:ext cx="5568948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02134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383118" y="188641"/>
            <a:ext cx="11413757" cy="610499"/>
          </a:xfrm>
        </p:spPr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8208434" y="1268413"/>
            <a:ext cx="3588441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383118" y="1268413"/>
            <a:ext cx="3588441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295776" y="1268413"/>
            <a:ext cx="3588441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6398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383118" y="188641"/>
            <a:ext cx="11413757" cy="610499"/>
          </a:xfrm>
        </p:spPr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383118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6227927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383118" y="3897311"/>
            <a:ext cx="11425767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78268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383118" y="1268412"/>
            <a:ext cx="11425767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383118" y="3904796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6227927" y="3904796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78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383118" y="3933826"/>
            <a:ext cx="5568951" cy="24114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6239934" y="3933826"/>
            <a:ext cx="5568951" cy="24114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83118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27927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64787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83118" y="3934473"/>
            <a:ext cx="5566833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83118" y="4371456"/>
            <a:ext cx="556683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239935" y="3934473"/>
            <a:ext cx="556894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239935" y="4371456"/>
            <a:ext cx="55689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83118" y="1241223"/>
            <a:ext cx="5566833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83118" y="1679949"/>
            <a:ext cx="556683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239935" y="1241223"/>
            <a:ext cx="556894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239935" y="1679949"/>
            <a:ext cx="55689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83118" y="1776414"/>
            <a:ext cx="5566833" cy="187614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239934" y="1776414"/>
            <a:ext cx="5568951" cy="187614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83118" y="4467951"/>
            <a:ext cx="5566833" cy="18772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239934" y="4467951"/>
            <a:ext cx="5568951" cy="18772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76238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83118" y="5978234"/>
            <a:ext cx="5566833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239935" y="5978234"/>
            <a:ext cx="5568948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83118" y="3284984"/>
            <a:ext cx="5566833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239935" y="3284984"/>
            <a:ext cx="5568948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83118" y="1254295"/>
            <a:ext cx="5566833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239934" y="1254295"/>
            <a:ext cx="5568951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83118" y="3945802"/>
            <a:ext cx="5566833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239934" y="3945802"/>
            <a:ext cx="5568951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08141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383118" y="1268760"/>
            <a:ext cx="11413757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</p:spTree>
    <p:extLst>
      <p:ext uri="{BB962C8B-B14F-4D97-AF65-F5344CB8AC3E}">
        <p14:creationId xmlns:p14="http://schemas.microsoft.com/office/powerpoint/2010/main" val="1818467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014403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</p:spTree>
    <p:extLst>
      <p:ext uri="{BB962C8B-B14F-4D97-AF65-F5344CB8AC3E}">
        <p14:creationId xmlns:p14="http://schemas.microsoft.com/office/powerpoint/2010/main" val="1974186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6239934" y="1268759"/>
            <a:ext cx="5568949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383118" y="1268414"/>
            <a:ext cx="5568951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12247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383118" y="1268759"/>
            <a:ext cx="5548157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383118" y="188641"/>
            <a:ext cx="11413757" cy="610499"/>
          </a:xfrm>
        </p:spPr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6227925" y="1268414"/>
            <a:ext cx="5568951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1020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3117" y="3926849"/>
            <a:ext cx="1142576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383119" y="1268414"/>
            <a:ext cx="11413757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35775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3118" y="3926849"/>
            <a:ext cx="356575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4320875" y="3926849"/>
            <a:ext cx="3552000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8244874" y="3926849"/>
            <a:ext cx="3564009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383119" y="1268414"/>
            <a:ext cx="11413757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6809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6239934" y="1268759"/>
            <a:ext cx="5568949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83118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383118" y="3897311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5122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6262474" y="1268760"/>
            <a:ext cx="5546409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6262474" y="3923099"/>
            <a:ext cx="5546409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383118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383118" y="3897311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4540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6262474" y="1268760"/>
            <a:ext cx="5546409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6262474" y="3923099"/>
            <a:ext cx="5546409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383118" y="1268414"/>
            <a:ext cx="5568949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2091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6262474" y="1268760"/>
            <a:ext cx="5546409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6262474" y="3923099"/>
            <a:ext cx="5546409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383118" y="1268760"/>
            <a:ext cx="554815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383118" y="3923099"/>
            <a:ext cx="554815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1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</p:spTree>
    <p:extLst>
      <p:ext uri="{BB962C8B-B14F-4D97-AF65-F5344CB8AC3E}">
        <p14:creationId xmlns:p14="http://schemas.microsoft.com/office/powerpoint/2010/main" val="2648594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383117" y="1268414"/>
            <a:ext cx="7537449" cy="331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8208435" y="1272660"/>
            <a:ext cx="3600451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8208435" y="4809671"/>
            <a:ext cx="3600451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8208435" y="3041166"/>
            <a:ext cx="3600451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4295775" y="4809671"/>
            <a:ext cx="3600451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383117" y="4809671"/>
            <a:ext cx="3600451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04939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3117" y="188641"/>
            <a:ext cx="11425767" cy="610499"/>
          </a:xfrm>
        </p:spPr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6" y="1241223"/>
            <a:ext cx="360044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8828" y="1241223"/>
            <a:ext cx="360044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6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3115" y="1679949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08827" y="1679949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08434" y="1679949"/>
            <a:ext cx="360020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383118" y="3933825"/>
            <a:ext cx="11425767" cy="23955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383116" y="1726556"/>
            <a:ext cx="3600448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4308829" y="1726555"/>
            <a:ext cx="3600449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8208433" y="1726555"/>
            <a:ext cx="36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6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7830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21" name="ContentsTitle5"/>
          <p:cNvSpPr txBox="1"/>
          <p:nvPr/>
        </p:nvSpPr>
        <p:spPr>
          <a:xfrm>
            <a:off x="855035" y="2628856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4" name="line5"/>
          <p:cNvCxnSpPr/>
          <p:nvPr/>
        </p:nvCxnSpPr>
        <p:spPr>
          <a:xfrm>
            <a:off x="396876" y="2891978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383366" y="2491040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rgbClr val="706F6F"/>
                </a:solidFill>
              </a:rPr>
              <a:t>5</a:t>
            </a:r>
          </a:p>
        </p:txBody>
      </p:sp>
      <p:sp>
        <p:nvSpPr>
          <p:cNvPr id="13" name="ContentsTitle3"/>
          <p:cNvSpPr txBox="1"/>
          <p:nvPr/>
        </p:nvSpPr>
        <p:spPr>
          <a:xfrm>
            <a:off x="855035" y="1964953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6" name="line3"/>
          <p:cNvCxnSpPr/>
          <p:nvPr/>
        </p:nvCxnSpPr>
        <p:spPr>
          <a:xfrm>
            <a:off x="396876" y="2201366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383366" y="1814439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rgbClr val="706F6F"/>
                </a:solidFill>
              </a:rPr>
              <a:t>3</a:t>
            </a:r>
          </a:p>
        </p:txBody>
      </p:sp>
      <p:sp>
        <p:nvSpPr>
          <p:cNvPr id="17" name="ContentsTitle4"/>
          <p:cNvSpPr txBox="1"/>
          <p:nvPr/>
        </p:nvSpPr>
        <p:spPr>
          <a:xfrm>
            <a:off x="855035" y="2298492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0" name="line4"/>
          <p:cNvCxnSpPr/>
          <p:nvPr/>
        </p:nvCxnSpPr>
        <p:spPr>
          <a:xfrm>
            <a:off x="396876" y="2546672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383366" y="2154327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rgbClr val="706F6F"/>
                </a:solidFill>
              </a:rPr>
              <a:t>4</a:t>
            </a:r>
          </a:p>
        </p:txBody>
      </p:sp>
      <p:sp>
        <p:nvSpPr>
          <p:cNvPr id="4" name="ContentsTitle1"/>
          <p:cNvSpPr txBox="1"/>
          <p:nvPr/>
        </p:nvSpPr>
        <p:spPr>
          <a:xfrm>
            <a:off x="855035" y="1278828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" name="line1"/>
          <p:cNvCxnSpPr/>
          <p:nvPr/>
        </p:nvCxnSpPr>
        <p:spPr>
          <a:xfrm>
            <a:off x="396876" y="1510754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383366" y="1115616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855035" y="2961818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8" name="line6"/>
          <p:cNvCxnSpPr/>
          <p:nvPr/>
        </p:nvCxnSpPr>
        <p:spPr>
          <a:xfrm>
            <a:off x="396876" y="3237284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/>
          <p:cNvSpPr txBox="1"/>
          <p:nvPr/>
        </p:nvSpPr>
        <p:spPr>
          <a:xfrm>
            <a:off x="383366" y="2830351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rgbClr val="706F6F"/>
                </a:solidFill>
              </a:rPr>
              <a:t>6</a:t>
            </a:r>
          </a:p>
        </p:txBody>
      </p:sp>
      <p:sp>
        <p:nvSpPr>
          <p:cNvPr id="9" name="ContentsTitle2"/>
          <p:cNvSpPr txBox="1"/>
          <p:nvPr/>
        </p:nvSpPr>
        <p:spPr>
          <a:xfrm>
            <a:off x="855035" y="1625065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2" name="line2"/>
          <p:cNvCxnSpPr/>
          <p:nvPr/>
        </p:nvCxnSpPr>
        <p:spPr>
          <a:xfrm>
            <a:off x="396876" y="1856060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/>
          <p:cNvSpPr txBox="1"/>
          <p:nvPr/>
        </p:nvSpPr>
        <p:spPr>
          <a:xfrm>
            <a:off x="383366" y="1468202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rgbClr val="706F6F"/>
                </a:solidFill>
              </a:rPr>
              <a:t>2</a:t>
            </a:r>
          </a:p>
        </p:txBody>
      </p:sp>
      <p:sp>
        <p:nvSpPr>
          <p:cNvPr id="29" name="ContentsTitle7"/>
          <p:cNvSpPr txBox="1"/>
          <p:nvPr/>
        </p:nvSpPr>
        <p:spPr>
          <a:xfrm>
            <a:off x="855035" y="3310651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sp>
        <p:nvSpPr>
          <p:cNvPr id="31" name="ContentsNumber7"/>
          <p:cNvSpPr txBox="1"/>
          <p:nvPr/>
        </p:nvSpPr>
        <p:spPr>
          <a:xfrm>
            <a:off x="383366" y="3160139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rgbClr val="706F6F"/>
                </a:solidFill>
              </a:rPr>
              <a:t>7</a:t>
            </a:r>
          </a:p>
        </p:txBody>
      </p:sp>
      <p:cxnSp>
        <p:nvCxnSpPr>
          <p:cNvPr id="32" name="line7"/>
          <p:cNvCxnSpPr/>
          <p:nvPr/>
        </p:nvCxnSpPr>
        <p:spPr>
          <a:xfrm>
            <a:off x="396876" y="3582590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/>
          <p:cNvSpPr txBox="1"/>
          <p:nvPr/>
        </p:nvSpPr>
        <p:spPr>
          <a:xfrm>
            <a:off x="855035" y="3650537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50" name="line8"/>
          <p:cNvCxnSpPr/>
          <p:nvPr/>
        </p:nvCxnSpPr>
        <p:spPr>
          <a:xfrm>
            <a:off x="396876" y="3927896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/>
          <p:cNvSpPr txBox="1"/>
          <p:nvPr/>
        </p:nvSpPr>
        <p:spPr>
          <a:xfrm>
            <a:off x="383366" y="3500025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rgbClr val="706F6F"/>
                </a:solidFill>
              </a:rPr>
              <a:t>8</a:t>
            </a:r>
          </a:p>
        </p:txBody>
      </p:sp>
      <p:sp>
        <p:nvSpPr>
          <p:cNvPr id="62" name="ContentsTitle13"/>
          <p:cNvSpPr txBox="1"/>
          <p:nvPr/>
        </p:nvSpPr>
        <p:spPr>
          <a:xfrm>
            <a:off x="865718" y="5413477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3" name="line13"/>
          <p:cNvCxnSpPr/>
          <p:nvPr/>
        </p:nvCxnSpPr>
        <p:spPr>
          <a:xfrm>
            <a:off x="396876" y="5654426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/>
          <p:cNvSpPr txBox="1"/>
          <p:nvPr/>
        </p:nvSpPr>
        <p:spPr>
          <a:xfrm>
            <a:off x="383366" y="526296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rgbClr val="706F6F"/>
                </a:solidFill>
              </a:rPr>
              <a:t>13</a:t>
            </a:r>
          </a:p>
        </p:txBody>
      </p:sp>
      <p:sp>
        <p:nvSpPr>
          <p:cNvPr id="66" name="ContentsTitle11"/>
          <p:cNvSpPr txBox="1"/>
          <p:nvPr/>
        </p:nvSpPr>
        <p:spPr>
          <a:xfrm>
            <a:off x="865718" y="4727348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7" name="line11"/>
          <p:cNvCxnSpPr/>
          <p:nvPr/>
        </p:nvCxnSpPr>
        <p:spPr>
          <a:xfrm>
            <a:off x="396876" y="4963814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/>
          <p:cNvSpPr txBox="1"/>
          <p:nvPr/>
        </p:nvSpPr>
        <p:spPr>
          <a:xfrm>
            <a:off x="383366" y="4564134"/>
            <a:ext cx="239361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rgbClr val="706F6F"/>
                </a:solidFill>
              </a:rPr>
              <a:t>11</a:t>
            </a:r>
          </a:p>
        </p:txBody>
      </p:sp>
      <p:sp>
        <p:nvSpPr>
          <p:cNvPr id="70" name="ContentsTitle15"/>
          <p:cNvSpPr txBox="1"/>
          <p:nvPr/>
        </p:nvSpPr>
        <p:spPr>
          <a:xfrm>
            <a:off x="865718" y="6099598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1" name="line15"/>
          <p:cNvCxnSpPr/>
          <p:nvPr/>
        </p:nvCxnSpPr>
        <p:spPr>
          <a:xfrm>
            <a:off x="396876" y="6345037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/>
          <p:cNvSpPr txBox="1"/>
          <p:nvPr/>
        </p:nvSpPr>
        <p:spPr>
          <a:xfrm>
            <a:off x="383366" y="593638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rgbClr val="706F6F"/>
                </a:solidFill>
              </a:rPr>
              <a:t>15</a:t>
            </a:r>
          </a:p>
        </p:txBody>
      </p:sp>
      <p:sp>
        <p:nvSpPr>
          <p:cNvPr id="74" name="ContentsTitle12"/>
          <p:cNvSpPr txBox="1"/>
          <p:nvPr/>
        </p:nvSpPr>
        <p:spPr>
          <a:xfrm>
            <a:off x="865718" y="5073587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5" name="line12"/>
          <p:cNvCxnSpPr/>
          <p:nvPr/>
        </p:nvCxnSpPr>
        <p:spPr>
          <a:xfrm>
            <a:off x="396876" y="5309120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/>
          <p:cNvSpPr txBox="1"/>
          <p:nvPr/>
        </p:nvSpPr>
        <p:spPr>
          <a:xfrm>
            <a:off x="383366" y="4916722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rgbClr val="706F6F"/>
                </a:solidFill>
              </a:rPr>
              <a:t>12</a:t>
            </a:r>
          </a:p>
        </p:txBody>
      </p:sp>
      <p:sp>
        <p:nvSpPr>
          <p:cNvPr id="78" name="ContentsTitle9"/>
          <p:cNvSpPr txBox="1"/>
          <p:nvPr/>
        </p:nvSpPr>
        <p:spPr>
          <a:xfrm>
            <a:off x="865718" y="4015823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9" name="line9"/>
          <p:cNvCxnSpPr/>
          <p:nvPr/>
        </p:nvCxnSpPr>
        <p:spPr>
          <a:xfrm>
            <a:off x="396876" y="4273202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/>
          <p:cNvSpPr txBox="1"/>
          <p:nvPr/>
        </p:nvSpPr>
        <p:spPr>
          <a:xfrm>
            <a:off x="383366" y="3839911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rgbClr val="706F6F"/>
                </a:solidFill>
              </a:rPr>
              <a:t>9</a:t>
            </a:r>
          </a:p>
        </p:txBody>
      </p:sp>
      <p:sp>
        <p:nvSpPr>
          <p:cNvPr id="82" name="ContentsTitle14"/>
          <p:cNvSpPr txBox="1"/>
          <p:nvPr/>
        </p:nvSpPr>
        <p:spPr>
          <a:xfrm>
            <a:off x="865718" y="5747018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3" name="line14"/>
          <p:cNvCxnSpPr/>
          <p:nvPr/>
        </p:nvCxnSpPr>
        <p:spPr>
          <a:xfrm>
            <a:off x="396876" y="5999732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/>
          <p:cNvSpPr txBox="1"/>
          <p:nvPr/>
        </p:nvSpPr>
        <p:spPr>
          <a:xfrm>
            <a:off x="383366" y="560285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rgbClr val="706F6F"/>
                </a:solidFill>
              </a:rPr>
              <a:t>14</a:t>
            </a:r>
          </a:p>
        </p:txBody>
      </p:sp>
      <p:sp>
        <p:nvSpPr>
          <p:cNvPr id="86" name="ContentsTitle10"/>
          <p:cNvSpPr txBox="1"/>
          <p:nvPr/>
        </p:nvSpPr>
        <p:spPr>
          <a:xfrm>
            <a:off x="865718" y="4374760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7" name="line10"/>
          <p:cNvCxnSpPr/>
          <p:nvPr/>
        </p:nvCxnSpPr>
        <p:spPr>
          <a:xfrm>
            <a:off x="396876" y="4618508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/>
          <p:cNvSpPr txBox="1"/>
          <p:nvPr/>
        </p:nvSpPr>
        <p:spPr>
          <a:xfrm>
            <a:off x="383366" y="4205197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rgbClr val="706F6F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11280576" y="1154655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89" name="Number2"/>
          <p:cNvSpPr txBox="1"/>
          <p:nvPr/>
        </p:nvSpPr>
        <p:spPr>
          <a:xfrm>
            <a:off x="11280576" y="1499317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0" name="Number3"/>
          <p:cNvSpPr txBox="1"/>
          <p:nvPr/>
        </p:nvSpPr>
        <p:spPr>
          <a:xfrm>
            <a:off x="11280576" y="1843980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1" name="Number5"/>
          <p:cNvSpPr txBox="1"/>
          <p:nvPr/>
        </p:nvSpPr>
        <p:spPr>
          <a:xfrm>
            <a:off x="11280576" y="2533306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2" name="Number6"/>
          <p:cNvSpPr txBox="1"/>
          <p:nvPr/>
        </p:nvSpPr>
        <p:spPr>
          <a:xfrm>
            <a:off x="11280576" y="2877969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3" name="Number7"/>
          <p:cNvSpPr txBox="1"/>
          <p:nvPr/>
        </p:nvSpPr>
        <p:spPr>
          <a:xfrm>
            <a:off x="11280576" y="3222632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4" name="Number8"/>
          <p:cNvSpPr txBox="1"/>
          <p:nvPr/>
        </p:nvSpPr>
        <p:spPr>
          <a:xfrm>
            <a:off x="11280576" y="3567295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11280576" y="2188643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6" name="Number9"/>
          <p:cNvSpPr txBox="1"/>
          <p:nvPr/>
        </p:nvSpPr>
        <p:spPr>
          <a:xfrm>
            <a:off x="11280576" y="3911958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7" name="Number10"/>
          <p:cNvSpPr txBox="1"/>
          <p:nvPr/>
        </p:nvSpPr>
        <p:spPr>
          <a:xfrm>
            <a:off x="11280576" y="4256620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8" name="Number11"/>
          <p:cNvSpPr txBox="1"/>
          <p:nvPr/>
        </p:nvSpPr>
        <p:spPr>
          <a:xfrm>
            <a:off x="11280576" y="4601282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9" name="Number12"/>
          <p:cNvSpPr txBox="1"/>
          <p:nvPr/>
        </p:nvSpPr>
        <p:spPr>
          <a:xfrm>
            <a:off x="11280576" y="4945944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0" name="Number13"/>
          <p:cNvSpPr txBox="1"/>
          <p:nvPr/>
        </p:nvSpPr>
        <p:spPr>
          <a:xfrm>
            <a:off x="11280576" y="5290606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1" name="Number14"/>
          <p:cNvSpPr txBox="1"/>
          <p:nvPr/>
        </p:nvSpPr>
        <p:spPr>
          <a:xfrm>
            <a:off x="11280576" y="5635268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2" name="Number15"/>
          <p:cNvSpPr txBox="1"/>
          <p:nvPr/>
        </p:nvSpPr>
        <p:spPr>
          <a:xfrm>
            <a:off x="11280576" y="5979930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rgbClr val="706F6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5671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18" y="1241224"/>
            <a:ext cx="3600449" cy="508715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4294717" y="1739255"/>
            <a:ext cx="36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8208433" y="1739255"/>
            <a:ext cx="36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4294717" y="4407372"/>
            <a:ext cx="36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8208433" y="4407372"/>
            <a:ext cx="36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4296000" y="1253923"/>
            <a:ext cx="36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94718" y="16926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8208433" y="1253923"/>
            <a:ext cx="36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207152" y="16926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4294717" y="3922040"/>
            <a:ext cx="36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293436" y="436076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8208884" y="3922040"/>
            <a:ext cx="36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207602" y="436076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8895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18" y="1268412"/>
            <a:ext cx="3600449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4294718" y="1268412"/>
            <a:ext cx="3600449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8208433" y="1268412"/>
            <a:ext cx="3600451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384176" y="3068960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94719" y="3068960"/>
            <a:ext cx="360150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8209491" y="3068960"/>
            <a:ext cx="360045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83117" y="3507686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94717" y="3507686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208433" y="3507686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383117" y="3554292"/>
            <a:ext cx="3600449" cy="279094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4294720" y="3554292"/>
            <a:ext cx="3600449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8209491" y="3554292"/>
            <a:ext cx="3600451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8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27526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17" y="1268413"/>
            <a:ext cx="2640000" cy="1512887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3312583" y="1268414"/>
            <a:ext cx="8496300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383118" y="3068639"/>
            <a:ext cx="2688167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984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18" y="1268413"/>
            <a:ext cx="3600449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4320118" y="1268413"/>
            <a:ext cx="7488765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4320118" y="3055145"/>
            <a:ext cx="7488765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4320118" y="4841877"/>
            <a:ext cx="7488765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4169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8208433" y="1268413"/>
            <a:ext cx="3600451" cy="3276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383117" y="1268413"/>
            <a:ext cx="7537449" cy="331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83116" y="4797425"/>
            <a:ext cx="11425768" cy="15478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3842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3879772"/>
            <a:ext cx="3600449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294718" y="3879772"/>
            <a:ext cx="3600449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08433" y="3879772"/>
            <a:ext cx="3600451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3118" y="4318498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94718" y="4318498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08433" y="4318498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383117" y="4365104"/>
            <a:ext cx="36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4294717" y="4365104"/>
            <a:ext cx="36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8208433" y="4365104"/>
            <a:ext cx="36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383116" y="1262018"/>
            <a:ext cx="11425768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02902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1241223"/>
            <a:ext cx="3600449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294718" y="1241223"/>
            <a:ext cx="3600449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08433" y="1241223"/>
            <a:ext cx="3600451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3118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94718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08433" y="1679949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383118" y="1726555"/>
            <a:ext cx="3600449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4294718" y="1726555"/>
            <a:ext cx="3600449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8208434" y="1726555"/>
            <a:ext cx="3600449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383116" y="3890918"/>
            <a:ext cx="11425768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96338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383118" y="4421682"/>
            <a:ext cx="3600449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8208433" y="1726555"/>
            <a:ext cx="3600451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83117" y="3933825"/>
            <a:ext cx="36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3118" y="437507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8213371" y="1248594"/>
            <a:ext cx="36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213372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4320117" y="3890918"/>
            <a:ext cx="7488767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383118" y="1262018"/>
            <a:ext cx="7488767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55107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17" y="1262018"/>
            <a:ext cx="36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4294717" y="3933825"/>
            <a:ext cx="36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8208433" y="1262018"/>
            <a:ext cx="36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4296000" y="1262018"/>
            <a:ext cx="3600000" cy="23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383117" y="3933825"/>
            <a:ext cx="3600000" cy="23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8208433" y="3933825"/>
            <a:ext cx="3600000" cy="23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6607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383117" y="1268413"/>
            <a:ext cx="264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83117" y="3032919"/>
            <a:ext cx="264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83117" y="4797426"/>
            <a:ext cx="264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3312585" y="1262018"/>
            <a:ext cx="8496300" cy="1519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3312585" y="3055223"/>
            <a:ext cx="8496300" cy="1519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3312585" y="4825956"/>
            <a:ext cx="8496300" cy="1519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4461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3117" y="2611513"/>
            <a:ext cx="11425767" cy="61049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396875" y="3429000"/>
            <a:ext cx="114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11517813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11629697" y="6503915"/>
            <a:ext cx="288032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83117" y="3644901"/>
            <a:ext cx="11425767" cy="2684463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 Введите текст</a:t>
            </a:r>
          </a:p>
        </p:txBody>
      </p:sp>
      <p:sp>
        <p:nvSpPr>
          <p:cNvPr id="11" name="LogoRus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dirty="0">
                <a:solidFill>
                  <a:srgbClr val="706F6F"/>
                </a:solidFill>
              </a:rPr>
              <a:t>Газпром нефть</a:t>
            </a:r>
          </a:p>
        </p:txBody>
      </p:sp>
      <p:sp>
        <p:nvSpPr>
          <p:cNvPr id="14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396873" y="6499447"/>
            <a:ext cx="672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955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3311691" y="3032956"/>
            <a:ext cx="8497193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383118" y="1241223"/>
            <a:ext cx="8497193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3117" y="1679949"/>
            <a:ext cx="849719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3311692" y="3471682"/>
            <a:ext cx="849719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383118" y="3068638"/>
            <a:ext cx="2688167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9169401" y="1243088"/>
            <a:ext cx="2639484" cy="15212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4"/>
          </p:nvPr>
        </p:nvSpPr>
        <p:spPr>
          <a:xfrm>
            <a:off x="383118" y="1736726"/>
            <a:ext cx="8544983" cy="1044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>
          <a:xfrm>
            <a:off x="3312585" y="3536950"/>
            <a:ext cx="8496300" cy="2808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892437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7" y="1241223"/>
            <a:ext cx="552026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83117" y="1726555"/>
            <a:ext cx="5520267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39155" y="1241223"/>
            <a:ext cx="5520267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6244168" y="1726555"/>
            <a:ext cx="5520267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3117" y="1679949"/>
            <a:ext cx="552026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239155" y="1679949"/>
            <a:ext cx="552026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3975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18" y="1268413"/>
            <a:ext cx="7512049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8208433" y="1726555"/>
            <a:ext cx="3600451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3" y="1241223"/>
            <a:ext cx="360045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208433" y="1679949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22454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383117" y="393447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83117" y="437145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4294718" y="393447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294718" y="437145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8208434" y="393447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208434" y="437145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383117" y="1726555"/>
            <a:ext cx="3600449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383117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83117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4294718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294718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8208434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8208434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4294718" y="1726555"/>
            <a:ext cx="3600449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8208433" y="1726555"/>
            <a:ext cx="3600451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383118" y="4418062"/>
            <a:ext cx="3600449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4294718" y="4418062"/>
            <a:ext cx="3600449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8208433" y="4418062"/>
            <a:ext cx="3600451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202468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4319804" y="1726556"/>
            <a:ext cx="3600449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8208433" y="1726556"/>
            <a:ext cx="3600451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4319804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19804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208433" y="1679949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383119" y="1268413"/>
            <a:ext cx="3649133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4319802" y="4797425"/>
            <a:ext cx="7489081" cy="15478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8208433" y="1241223"/>
            <a:ext cx="3600451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Введите заголовок</a:t>
            </a:r>
          </a:p>
        </p:txBody>
      </p:sp>
      <p:sp>
        <p:nvSpPr>
          <p:cNvPr id="14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60227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8" y="1268412"/>
            <a:ext cx="11425767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7" y="5645363"/>
            <a:ext cx="11425767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383118" y="2204865"/>
            <a:ext cx="5568948" cy="3240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6231467" y="2204865"/>
            <a:ext cx="5568948" cy="3240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2633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8" y="1268413"/>
            <a:ext cx="11425767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5645363"/>
            <a:ext cx="11425767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383118" y="2204865"/>
            <a:ext cx="11425767" cy="3240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77051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8208433" y="1726556"/>
            <a:ext cx="3600451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8208433" y="1241223"/>
            <a:ext cx="360045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208433" y="1679949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383119" y="1268413"/>
            <a:ext cx="3649133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4271434" y="1268413"/>
            <a:ext cx="3649133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84023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83118" y="3033713"/>
            <a:ext cx="3600449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4294718" y="3033713"/>
            <a:ext cx="3600449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8208433" y="3033713"/>
            <a:ext cx="3600451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383118" y="4797425"/>
            <a:ext cx="3600449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4294718" y="4797425"/>
            <a:ext cx="3600449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8208433" y="4797425"/>
            <a:ext cx="3600451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383118" y="1268413"/>
            <a:ext cx="11425767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313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2000" tIns="72000" rIns="72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622549" y="4797425"/>
            <a:ext cx="5280836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6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</p:spTree>
    <p:extLst>
      <p:ext uri="{BB962C8B-B14F-4D97-AF65-F5344CB8AC3E}">
        <p14:creationId xmlns:p14="http://schemas.microsoft.com/office/powerpoint/2010/main" val="6908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08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5645363"/>
            <a:ext cx="11425767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383118" y="1268413"/>
            <a:ext cx="11425767" cy="41768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31411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394738" y="3933825"/>
            <a:ext cx="3551767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4320118" y="3933825"/>
            <a:ext cx="3551767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8244875" y="3933825"/>
            <a:ext cx="3552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383118" y="1268414"/>
            <a:ext cx="11425767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40179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383118" y="1268413"/>
            <a:ext cx="11425767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383118" y="3861048"/>
            <a:ext cx="11425767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118" y="3293452"/>
            <a:ext cx="11425767" cy="426911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383118" y="5901467"/>
            <a:ext cx="11425767" cy="427896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</p:spTree>
    <p:extLst>
      <p:ext uri="{BB962C8B-B14F-4D97-AF65-F5344CB8AC3E}">
        <p14:creationId xmlns:p14="http://schemas.microsoft.com/office/powerpoint/2010/main" val="2560825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8208433" y="3068638"/>
            <a:ext cx="3600448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8208433" y="1268413"/>
            <a:ext cx="3600448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383117" y="1268412"/>
            <a:ext cx="7537449" cy="50768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31988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383118" y="1268413"/>
            <a:ext cx="11425767" cy="506095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 lang="ru-RU" sz="14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возврата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и 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Shift+Tab.</a:t>
            </a:r>
            <a:endParaRPr lang="ru-RU" sz="120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>
                <a:solidFill>
                  <a:srgbClr val="0070BA"/>
                </a:solidFill>
              </a:rPr>
              <a:t>Первый </a:t>
            </a:r>
            <a:r>
              <a:rPr lang="ru-RU" sz="1200" b="1" dirty="0">
                <a:solidFill>
                  <a:srgbClr val="0070BA"/>
                </a:solidFill>
              </a:rPr>
              <a:t>уровень</a:t>
            </a:r>
          </a:p>
          <a:p>
            <a:pPr marL="0" lvl="1">
              <a:spcBef>
                <a:spcPts val="300"/>
              </a:spcBef>
              <a:buClr>
                <a:srgbClr val="004077"/>
              </a:buClr>
              <a:buSzPct val="100000"/>
              <a:defRPr/>
            </a:pPr>
            <a:r>
              <a:rPr lang="ru-RU" sz="1200" b="1" dirty="0">
                <a:solidFill>
                  <a:srgbClr val="3C3C3C"/>
                </a:solidFill>
              </a:rPr>
              <a:t>Второй уровень</a:t>
            </a:r>
          </a:p>
          <a:p>
            <a:pPr marL="0" lvl="2">
              <a:spcBef>
                <a:spcPts val="300"/>
              </a:spcBef>
              <a:buClr>
                <a:srgbClr val="0070BA"/>
              </a:buClr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62362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05AAE1-2FCB-4DB0-8B63-9985B020EC5E}" type="datetimeFigureOut">
              <a:rPr lang="ru-RU">
                <a:solidFill>
                  <a:srgbClr val="3C3C3C"/>
                </a:solidFill>
              </a:rPr>
              <a:pPr/>
              <a:t>17.09.18</a:t>
            </a:fld>
            <a:endParaRPr lang="ru-RU">
              <a:solidFill>
                <a:srgbClr val="3C3C3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3C3C3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4169D6-4010-46A2-A973-D45E656A839C}" type="slidenum">
              <a:rPr lang="ru-RU">
                <a:solidFill>
                  <a:srgbClr val="3C3C3C"/>
                </a:solidFill>
              </a:rPr>
              <a:pPr/>
              <a:t>‹#›</a:t>
            </a:fld>
            <a:endParaRPr lang="ru-RU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879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383119" y="1268415"/>
            <a:ext cx="11425765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2"/>
          </p:nvPr>
        </p:nvSpPr>
        <p:spPr>
          <a:xfrm>
            <a:off x="2351617" y="6524625"/>
            <a:ext cx="1219200" cy="91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969734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077830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383119" y="1268414"/>
            <a:ext cx="11425765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12192000" y="5331879"/>
            <a:ext cx="2777067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 колонтитула Gazprom Neft убедитесь, что выбран </a:t>
            </a:r>
            <a:r>
              <a:rPr lang="en-US" sz="1200">
                <a:solidFill>
                  <a:srgbClr val="3C3C3C"/>
                </a:solidFill>
              </a:rPr>
              <a:t/>
            </a:r>
            <a:br>
              <a:rPr lang="en-US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6019123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-ый слайд статус реализаци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аблица 5"/>
          <p:cNvSpPr>
            <a:spLocks noGrp="1"/>
          </p:cNvSpPr>
          <p:nvPr>
            <p:ph type="tbl" sz="quarter" idx="11"/>
          </p:nvPr>
        </p:nvSpPr>
        <p:spPr>
          <a:xfrm>
            <a:off x="423987" y="2636912"/>
            <a:ext cx="11255404" cy="1440160"/>
          </a:xfrm>
        </p:spPr>
        <p:txBody>
          <a:bodyPr/>
          <a:lstStyle>
            <a:lvl1pPr>
              <a:defRPr sz="831"/>
            </a:lvl1pPr>
          </a:lstStyle>
          <a:p>
            <a:endParaRPr lang="ru-RU" dirty="0"/>
          </a:p>
        </p:txBody>
      </p:sp>
      <p:sp>
        <p:nvSpPr>
          <p:cNvPr id="8" name="Таблица 5"/>
          <p:cNvSpPr>
            <a:spLocks noGrp="1"/>
          </p:cNvSpPr>
          <p:nvPr>
            <p:ph type="tbl" sz="quarter" idx="13"/>
          </p:nvPr>
        </p:nvSpPr>
        <p:spPr>
          <a:xfrm>
            <a:off x="423987" y="5157192"/>
            <a:ext cx="11255404" cy="864096"/>
          </a:xfrm>
        </p:spPr>
        <p:txBody>
          <a:bodyPr/>
          <a:lstStyle>
            <a:lvl1pPr>
              <a:defRPr sz="831"/>
            </a:lvl1pPr>
          </a:lstStyle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аблица 5"/>
          <p:cNvSpPr>
            <a:spLocks noGrp="1"/>
          </p:cNvSpPr>
          <p:nvPr>
            <p:ph type="tbl" sz="quarter" idx="14"/>
          </p:nvPr>
        </p:nvSpPr>
        <p:spPr>
          <a:xfrm>
            <a:off x="423987" y="1340768"/>
            <a:ext cx="11255404" cy="864096"/>
          </a:xfrm>
        </p:spPr>
        <p:txBody>
          <a:bodyPr/>
          <a:lstStyle>
            <a:lvl1pPr>
              <a:defRPr sz="831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5494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Title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3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096001" y="3429000"/>
            <a:ext cx="5712884" cy="1224136"/>
          </a:xfrm>
        </p:spPr>
        <p:txBody>
          <a:bodyPr anchor="t">
            <a:noAutofit/>
          </a:bodyPr>
          <a:lstStyle>
            <a:lvl1pPr>
              <a:defRPr sz="160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НОМЕР ПРОЕКТА</a:t>
            </a:r>
            <a:br>
              <a:rPr lang="ru-RU" dirty="0"/>
            </a:br>
            <a:r>
              <a:rPr lang="ru-RU" dirty="0"/>
              <a:t>НАИМЕНОВАНИЕ ПРОЕКТА (КАК В ИСУП)</a:t>
            </a:r>
          </a:p>
        </p:txBody>
      </p:sp>
      <p:grpSp>
        <p:nvGrpSpPr>
          <p:cNvPr id="7" name="TitleLogoRus"/>
          <p:cNvGrpSpPr>
            <a:grpSpLocks noChangeAspect="1"/>
          </p:cNvGrpSpPr>
          <p:nvPr/>
        </p:nvGrpSpPr>
        <p:grpSpPr bwMode="auto">
          <a:xfrm>
            <a:off x="10527817" y="5860721"/>
            <a:ext cx="1277243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</p:grp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10506142" y="5873922"/>
            <a:ext cx="129891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3C3C3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159563" y="5733256"/>
            <a:ext cx="3648405" cy="21068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9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/>
              <a:t>Введите имя ЕОЛ проекта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59563" y="5517232"/>
            <a:ext cx="3648405" cy="198782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/>
              <a:t>Введите название Заказчика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159563" y="5301209"/>
            <a:ext cx="3648405" cy="22597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/>
              <a:t>Введите название Портфеля проектов</a:t>
            </a:r>
          </a:p>
        </p:txBody>
      </p:sp>
      <p:sp>
        <p:nvSpPr>
          <p:cNvPr id="26" name="TradeSecret" hidden="1"/>
          <p:cNvSpPr txBox="1"/>
          <p:nvPr/>
        </p:nvSpPr>
        <p:spPr>
          <a:xfrm>
            <a:off x="9462485" y="175973"/>
            <a:ext cx="1575816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ru-RU" sz="1200" b="1" dirty="0">
                <a:solidFill>
                  <a:srgbClr val="706F6F"/>
                </a:solidFill>
              </a:rPr>
              <a:t>Коммерческая тайна</a:t>
            </a:r>
          </a:p>
        </p:txBody>
      </p:sp>
      <p:sp>
        <p:nvSpPr>
          <p:cNvPr id="28" name="Confidential" hidden="1"/>
          <p:cNvSpPr txBox="1"/>
          <p:nvPr/>
        </p:nvSpPr>
        <p:spPr>
          <a:xfrm>
            <a:off x="9529844" y="175973"/>
            <a:ext cx="1441099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ru-RU" sz="1200" b="1" dirty="0">
                <a:solidFill>
                  <a:srgbClr val="706F6F"/>
                </a:solidFill>
              </a:rPr>
              <a:t>Конфиденциально</a:t>
            </a:r>
            <a:endParaRPr lang="ru-RU" sz="1100" b="1" dirty="0">
              <a:solidFill>
                <a:srgbClr val="706F6F"/>
              </a:solidFill>
            </a:endParaRPr>
          </a:p>
        </p:txBody>
      </p:sp>
      <p:sp>
        <p:nvSpPr>
          <p:cNvPr id="25" name="CompanyName" hidden="1"/>
          <p:cNvSpPr txBox="1"/>
          <p:nvPr/>
        </p:nvSpPr>
        <p:spPr>
          <a:xfrm>
            <a:off x="8653803" y="404665"/>
            <a:ext cx="3193181" cy="4662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00">
                <a:solidFill>
                  <a:srgbClr val="706F6F"/>
                </a:solidFill>
              </a:rPr>
              <a:t>Публичное акционерное </a:t>
            </a:r>
            <a:r>
              <a:rPr lang="ru-RU" sz="900" dirty="0">
                <a:solidFill>
                  <a:srgbClr val="706F6F"/>
                </a:solidFill>
              </a:rPr>
              <a:t>общество</a:t>
            </a:r>
            <a:br>
              <a:rPr lang="ru-RU" sz="900" dirty="0">
                <a:solidFill>
                  <a:srgbClr val="706F6F"/>
                </a:solidFill>
              </a:rPr>
            </a:br>
            <a:r>
              <a:rPr lang="ru-RU" sz="900" dirty="0">
                <a:solidFill>
                  <a:srgbClr val="706F6F"/>
                </a:solidFill>
              </a:rPr>
              <a:t>«Газпром нефть», ул. Галерная, д. 5, лит. А,</a:t>
            </a:r>
            <a:br>
              <a:rPr lang="ru-RU" sz="900" dirty="0">
                <a:solidFill>
                  <a:srgbClr val="706F6F"/>
                </a:solidFill>
              </a:rPr>
            </a:br>
            <a:r>
              <a:rPr lang="ru-RU" sz="900" dirty="0">
                <a:solidFill>
                  <a:srgbClr val="706F6F"/>
                </a:solidFill>
              </a:rPr>
              <a:t>г. Санкт-Петербург, 190000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31371" y="5301208"/>
            <a:ext cx="163218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900" b="1" dirty="0">
                <a:solidFill>
                  <a:srgbClr val="3C3C3C"/>
                </a:solidFill>
              </a:rPr>
              <a:t>Портфель проектов: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431371" y="5525190"/>
            <a:ext cx="163218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900" b="1" dirty="0">
                <a:solidFill>
                  <a:srgbClr val="3C3C3C"/>
                </a:solidFill>
              </a:rPr>
              <a:t>Заказчик: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239349" y="5718448"/>
            <a:ext cx="1824203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900" b="1" dirty="0">
                <a:solidFill>
                  <a:srgbClr val="3C3C3C"/>
                </a:solidFill>
              </a:rPr>
              <a:t>ЕОЛ проекта: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6128719" y="4869160"/>
            <a:ext cx="567634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1600" b="1" dirty="0">
                <a:solidFill>
                  <a:srgbClr val="3C3C3C"/>
                </a:solidFill>
              </a:rPr>
              <a:t>ИНВЕСТИРОВАНИЕ ПРОЕКТА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159563" y="5944936"/>
            <a:ext cx="3648405" cy="21068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9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/>
              <a:t>Введите имя Руководителя проекта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239349" y="5930128"/>
            <a:ext cx="1824203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900" b="1" dirty="0">
                <a:solidFill>
                  <a:srgbClr val="3C3C3C"/>
                </a:solidFill>
              </a:rPr>
              <a:t>Руководитель проекта: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3117" y="1268413"/>
            <a:ext cx="11425767" cy="1584507"/>
          </a:xfrm>
        </p:spPr>
        <p:txBody>
          <a:bodyPr>
            <a:noAutofit/>
          </a:bodyPr>
          <a:lstStyle>
            <a:lvl1pPr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cxnSp>
        <p:nvCxnSpPr>
          <p:cNvPr id="6" name="Прямая соединительная линия 9"/>
          <p:cNvCxnSpPr/>
          <p:nvPr/>
        </p:nvCxnSpPr>
        <p:spPr>
          <a:xfrm>
            <a:off x="11517813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11629697" y="6503915"/>
            <a:ext cx="288032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83118" y="2924931"/>
            <a:ext cx="11425767" cy="3404433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/>
              <a:t>Текст</a:t>
            </a:r>
          </a:p>
        </p:txBody>
      </p:sp>
      <p:sp>
        <p:nvSpPr>
          <p:cNvPr id="9" name="LogoRus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dirty="0">
                <a:solidFill>
                  <a:srgbClr val="706F6F"/>
                </a:solidFill>
              </a:rPr>
              <a:t>Газпром нефть</a:t>
            </a:r>
          </a:p>
        </p:txBody>
      </p:sp>
      <p:sp>
        <p:nvSpPr>
          <p:cNvPr id="11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396873" y="6499447"/>
            <a:ext cx="672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601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21" name="ContentsTitle5"/>
          <p:cNvSpPr txBox="1"/>
          <p:nvPr/>
        </p:nvSpPr>
        <p:spPr>
          <a:xfrm>
            <a:off x="855035" y="2628856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4" name="line5"/>
          <p:cNvCxnSpPr/>
          <p:nvPr/>
        </p:nvCxnSpPr>
        <p:spPr>
          <a:xfrm>
            <a:off x="396876" y="2891978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383366" y="2491040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5</a:t>
            </a:r>
          </a:p>
        </p:txBody>
      </p:sp>
      <p:sp>
        <p:nvSpPr>
          <p:cNvPr id="13" name="ContentsTitle3"/>
          <p:cNvSpPr txBox="1"/>
          <p:nvPr/>
        </p:nvSpPr>
        <p:spPr>
          <a:xfrm>
            <a:off x="855035" y="1964953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6" name="line3"/>
          <p:cNvCxnSpPr/>
          <p:nvPr/>
        </p:nvCxnSpPr>
        <p:spPr>
          <a:xfrm>
            <a:off x="396876" y="2201366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383366" y="1814439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3</a:t>
            </a:r>
          </a:p>
        </p:txBody>
      </p:sp>
      <p:sp>
        <p:nvSpPr>
          <p:cNvPr id="17" name="ContentsTitle4"/>
          <p:cNvSpPr txBox="1"/>
          <p:nvPr/>
        </p:nvSpPr>
        <p:spPr>
          <a:xfrm>
            <a:off x="855035" y="2298492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0" name="line4"/>
          <p:cNvCxnSpPr/>
          <p:nvPr/>
        </p:nvCxnSpPr>
        <p:spPr>
          <a:xfrm>
            <a:off x="396876" y="2546672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383366" y="2154327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4</a:t>
            </a:r>
          </a:p>
        </p:txBody>
      </p:sp>
      <p:sp>
        <p:nvSpPr>
          <p:cNvPr id="4" name="ContentsTitle1"/>
          <p:cNvSpPr txBox="1"/>
          <p:nvPr/>
        </p:nvSpPr>
        <p:spPr>
          <a:xfrm>
            <a:off x="855035" y="1278828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" name="line1"/>
          <p:cNvCxnSpPr/>
          <p:nvPr/>
        </p:nvCxnSpPr>
        <p:spPr>
          <a:xfrm>
            <a:off x="396876" y="1510754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383366" y="1115616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855035" y="2961818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8" name="line6"/>
          <p:cNvCxnSpPr/>
          <p:nvPr/>
        </p:nvCxnSpPr>
        <p:spPr>
          <a:xfrm>
            <a:off x="396876" y="3237284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/>
          <p:cNvSpPr txBox="1"/>
          <p:nvPr/>
        </p:nvSpPr>
        <p:spPr>
          <a:xfrm>
            <a:off x="383366" y="2830351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6</a:t>
            </a:r>
          </a:p>
        </p:txBody>
      </p:sp>
      <p:sp>
        <p:nvSpPr>
          <p:cNvPr id="9" name="ContentsTitle2"/>
          <p:cNvSpPr txBox="1"/>
          <p:nvPr/>
        </p:nvSpPr>
        <p:spPr>
          <a:xfrm>
            <a:off x="855035" y="1625065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2" name="line2"/>
          <p:cNvCxnSpPr/>
          <p:nvPr/>
        </p:nvCxnSpPr>
        <p:spPr>
          <a:xfrm>
            <a:off x="396876" y="1856060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/>
          <p:cNvSpPr txBox="1"/>
          <p:nvPr/>
        </p:nvSpPr>
        <p:spPr>
          <a:xfrm>
            <a:off x="383366" y="1468202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2</a:t>
            </a:r>
          </a:p>
        </p:txBody>
      </p:sp>
      <p:sp>
        <p:nvSpPr>
          <p:cNvPr id="29" name="ContentsTitle7"/>
          <p:cNvSpPr txBox="1"/>
          <p:nvPr/>
        </p:nvSpPr>
        <p:spPr>
          <a:xfrm>
            <a:off x="855035" y="3310651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sp>
        <p:nvSpPr>
          <p:cNvPr id="31" name="ContentsNumber7"/>
          <p:cNvSpPr txBox="1"/>
          <p:nvPr/>
        </p:nvSpPr>
        <p:spPr>
          <a:xfrm>
            <a:off x="383366" y="3160139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7</a:t>
            </a:r>
          </a:p>
        </p:txBody>
      </p:sp>
      <p:cxnSp>
        <p:nvCxnSpPr>
          <p:cNvPr id="32" name="line7"/>
          <p:cNvCxnSpPr/>
          <p:nvPr/>
        </p:nvCxnSpPr>
        <p:spPr>
          <a:xfrm>
            <a:off x="396876" y="3582590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/>
          <p:cNvSpPr txBox="1"/>
          <p:nvPr/>
        </p:nvSpPr>
        <p:spPr>
          <a:xfrm>
            <a:off x="855035" y="3650537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50" name="line8"/>
          <p:cNvCxnSpPr/>
          <p:nvPr/>
        </p:nvCxnSpPr>
        <p:spPr>
          <a:xfrm>
            <a:off x="396876" y="3927896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/>
          <p:cNvSpPr txBox="1"/>
          <p:nvPr/>
        </p:nvSpPr>
        <p:spPr>
          <a:xfrm>
            <a:off x="383366" y="3500025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8</a:t>
            </a:r>
          </a:p>
        </p:txBody>
      </p:sp>
      <p:sp>
        <p:nvSpPr>
          <p:cNvPr id="62" name="ContentsTitle13"/>
          <p:cNvSpPr txBox="1"/>
          <p:nvPr/>
        </p:nvSpPr>
        <p:spPr>
          <a:xfrm>
            <a:off x="865718" y="5413477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3" name="line13"/>
          <p:cNvCxnSpPr/>
          <p:nvPr/>
        </p:nvCxnSpPr>
        <p:spPr>
          <a:xfrm>
            <a:off x="396876" y="5654426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/>
          <p:cNvSpPr txBox="1"/>
          <p:nvPr/>
        </p:nvSpPr>
        <p:spPr>
          <a:xfrm>
            <a:off x="383366" y="526296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13</a:t>
            </a:r>
          </a:p>
        </p:txBody>
      </p:sp>
      <p:sp>
        <p:nvSpPr>
          <p:cNvPr id="66" name="ContentsTitle11"/>
          <p:cNvSpPr txBox="1"/>
          <p:nvPr/>
        </p:nvSpPr>
        <p:spPr>
          <a:xfrm>
            <a:off x="865718" y="4727348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7" name="line11"/>
          <p:cNvCxnSpPr/>
          <p:nvPr/>
        </p:nvCxnSpPr>
        <p:spPr>
          <a:xfrm>
            <a:off x="396876" y="4963814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/>
          <p:cNvSpPr txBox="1"/>
          <p:nvPr/>
        </p:nvSpPr>
        <p:spPr>
          <a:xfrm>
            <a:off x="383366" y="4564134"/>
            <a:ext cx="239361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11</a:t>
            </a:r>
          </a:p>
        </p:txBody>
      </p:sp>
      <p:sp>
        <p:nvSpPr>
          <p:cNvPr id="70" name="ContentsTitle15"/>
          <p:cNvSpPr txBox="1"/>
          <p:nvPr/>
        </p:nvSpPr>
        <p:spPr>
          <a:xfrm>
            <a:off x="865718" y="6099598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1" name="line15"/>
          <p:cNvCxnSpPr/>
          <p:nvPr/>
        </p:nvCxnSpPr>
        <p:spPr>
          <a:xfrm>
            <a:off x="396876" y="6345037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/>
          <p:cNvSpPr txBox="1"/>
          <p:nvPr/>
        </p:nvSpPr>
        <p:spPr>
          <a:xfrm>
            <a:off x="383366" y="593638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15</a:t>
            </a:r>
          </a:p>
        </p:txBody>
      </p:sp>
      <p:sp>
        <p:nvSpPr>
          <p:cNvPr id="74" name="ContentsTitle12"/>
          <p:cNvSpPr txBox="1"/>
          <p:nvPr/>
        </p:nvSpPr>
        <p:spPr>
          <a:xfrm>
            <a:off x="865718" y="5073587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5" name="line12"/>
          <p:cNvCxnSpPr/>
          <p:nvPr/>
        </p:nvCxnSpPr>
        <p:spPr>
          <a:xfrm>
            <a:off x="396876" y="5309120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/>
          <p:cNvSpPr txBox="1"/>
          <p:nvPr/>
        </p:nvSpPr>
        <p:spPr>
          <a:xfrm>
            <a:off x="383366" y="4916722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12</a:t>
            </a:r>
          </a:p>
        </p:txBody>
      </p:sp>
      <p:sp>
        <p:nvSpPr>
          <p:cNvPr id="78" name="ContentsTitle9"/>
          <p:cNvSpPr txBox="1"/>
          <p:nvPr/>
        </p:nvSpPr>
        <p:spPr>
          <a:xfrm>
            <a:off x="865718" y="4015823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9" name="line9"/>
          <p:cNvCxnSpPr/>
          <p:nvPr/>
        </p:nvCxnSpPr>
        <p:spPr>
          <a:xfrm>
            <a:off x="396876" y="4273202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/>
          <p:cNvSpPr txBox="1"/>
          <p:nvPr/>
        </p:nvSpPr>
        <p:spPr>
          <a:xfrm>
            <a:off x="383366" y="3839911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9</a:t>
            </a:r>
          </a:p>
        </p:txBody>
      </p:sp>
      <p:sp>
        <p:nvSpPr>
          <p:cNvPr id="82" name="ContentsTitle14"/>
          <p:cNvSpPr txBox="1"/>
          <p:nvPr/>
        </p:nvSpPr>
        <p:spPr>
          <a:xfrm>
            <a:off x="865718" y="5747018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3" name="line14"/>
          <p:cNvCxnSpPr/>
          <p:nvPr/>
        </p:nvCxnSpPr>
        <p:spPr>
          <a:xfrm>
            <a:off x="396876" y="5999732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/>
          <p:cNvSpPr txBox="1"/>
          <p:nvPr/>
        </p:nvSpPr>
        <p:spPr>
          <a:xfrm>
            <a:off x="383366" y="560285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14</a:t>
            </a:r>
          </a:p>
        </p:txBody>
      </p:sp>
      <p:sp>
        <p:nvSpPr>
          <p:cNvPr id="86" name="ContentsTitle10"/>
          <p:cNvSpPr txBox="1"/>
          <p:nvPr/>
        </p:nvSpPr>
        <p:spPr>
          <a:xfrm>
            <a:off x="865718" y="4374760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7" name="line10"/>
          <p:cNvCxnSpPr/>
          <p:nvPr/>
        </p:nvCxnSpPr>
        <p:spPr>
          <a:xfrm>
            <a:off x="396876" y="4618508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/>
          <p:cNvSpPr txBox="1"/>
          <p:nvPr/>
        </p:nvSpPr>
        <p:spPr>
          <a:xfrm>
            <a:off x="383366" y="4205197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11280576" y="1154655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89" name="Number2"/>
          <p:cNvSpPr txBox="1"/>
          <p:nvPr/>
        </p:nvSpPr>
        <p:spPr>
          <a:xfrm>
            <a:off x="11280576" y="1499317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0" name="Number3"/>
          <p:cNvSpPr txBox="1"/>
          <p:nvPr/>
        </p:nvSpPr>
        <p:spPr>
          <a:xfrm>
            <a:off x="11280576" y="1843980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1" name="Number5"/>
          <p:cNvSpPr txBox="1"/>
          <p:nvPr/>
        </p:nvSpPr>
        <p:spPr>
          <a:xfrm>
            <a:off x="11280576" y="2533306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2" name="Number6"/>
          <p:cNvSpPr txBox="1"/>
          <p:nvPr/>
        </p:nvSpPr>
        <p:spPr>
          <a:xfrm>
            <a:off x="11280576" y="2877969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3" name="Number7"/>
          <p:cNvSpPr txBox="1"/>
          <p:nvPr/>
        </p:nvSpPr>
        <p:spPr>
          <a:xfrm>
            <a:off x="11280576" y="3222632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4" name="Number8"/>
          <p:cNvSpPr txBox="1"/>
          <p:nvPr/>
        </p:nvSpPr>
        <p:spPr>
          <a:xfrm>
            <a:off x="11280576" y="3567295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11280576" y="2188643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6" name="Number9"/>
          <p:cNvSpPr txBox="1"/>
          <p:nvPr/>
        </p:nvSpPr>
        <p:spPr>
          <a:xfrm>
            <a:off x="11280576" y="3911958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7" name="Number10"/>
          <p:cNvSpPr txBox="1"/>
          <p:nvPr/>
        </p:nvSpPr>
        <p:spPr>
          <a:xfrm>
            <a:off x="11280576" y="4256620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8" name="Number11"/>
          <p:cNvSpPr txBox="1"/>
          <p:nvPr/>
        </p:nvSpPr>
        <p:spPr>
          <a:xfrm>
            <a:off x="11280576" y="4601282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9" name="Number12"/>
          <p:cNvSpPr txBox="1"/>
          <p:nvPr/>
        </p:nvSpPr>
        <p:spPr>
          <a:xfrm>
            <a:off x="11280576" y="4945944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0" name="Number13"/>
          <p:cNvSpPr txBox="1"/>
          <p:nvPr/>
        </p:nvSpPr>
        <p:spPr>
          <a:xfrm>
            <a:off x="11280576" y="5290606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1" name="Number14"/>
          <p:cNvSpPr txBox="1"/>
          <p:nvPr/>
        </p:nvSpPr>
        <p:spPr>
          <a:xfrm>
            <a:off x="11280576" y="5635268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2" name="Number15"/>
          <p:cNvSpPr txBox="1"/>
          <p:nvPr/>
        </p:nvSpPr>
        <p:spPr>
          <a:xfrm>
            <a:off x="11280576" y="5979930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3117" y="2611513"/>
            <a:ext cx="11425767" cy="61049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396875" y="3429000"/>
            <a:ext cx="114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11517813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11629697" y="6503915"/>
            <a:ext cx="288032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83117" y="3644901"/>
            <a:ext cx="11425767" cy="2684463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 Введите текст</a:t>
            </a:r>
          </a:p>
        </p:txBody>
      </p:sp>
      <p:sp>
        <p:nvSpPr>
          <p:cNvPr id="11" name="LogoRus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dirty="0">
                <a:solidFill>
                  <a:srgbClr val="706F6F"/>
                </a:solidFill>
              </a:rPr>
              <a:t>Газпром нефть</a:t>
            </a:r>
          </a:p>
        </p:txBody>
      </p:sp>
      <p:sp>
        <p:nvSpPr>
          <p:cNvPr id="14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396873" y="6499447"/>
            <a:ext cx="672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3117" y="1268413"/>
            <a:ext cx="11425767" cy="1584507"/>
          </a:xfrm>
        </p:spPr>
        <p:txBody>
          <a:bodyPr>
            <a:noAutofit/>
          </a:bodyPr>
          <a:lstStyle>
            <a:lvl1pPr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cxnSp>
        <p:nvCxnSpPr>
          <p:cNvPr id="6" name="Прямая соединительная линия 9"/>
          <p:cNvCxnSpPr/>
          <p:nvPr/>
        </p:nvCxnSpPr>
        <p:spPr>
          <a:xfrm>
            <a:off x="11517813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11629697" y="6503915"/>
            <a:ext cx="288032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83118" y="2924931"/>
            <a:ext cx="11425767" cy="3404433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/>
              <a:t>Текст</a:t>
            </a:r>
          </a:p>
        </p:txBody>
      </p:sp>
      <p:sp>
        <p:nvSpPr>
          <p:cNvPr id="9" name="LogoRus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dirty="0">
                <a:solidFill>
                  <a:srgbClr val="706F6F"/>
                </a:solidFill>
              </a:rPr>
              <a:t>Газпром нефть</a:t>
            </a:r>
          </a:p>
        </p:txBody>
      </p:sp>
      <p:sp>
        <p:nvSpPr>
          <p:cNvPr id="11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396873" y="6499447"/>
            <a:ext cx="672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383119" y="1268414"/>
            <a:ext cx="11425765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383119" y="1268414"/>
            <a:ext cx="5568948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6239937" y="1268414"/>
            <a:ext cx="5568948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383119" y="1268414"/>
            <a:ext cx="11425765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383119" y="3894138"/>
            <a:ext cx="11425765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3118" y="4797425"/>
            <a:ext cx="11425767" cy="15319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Текст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383119" y="1268413"/>
            <a:ext cx="11425765" cy="284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383119" y="1268413"/>
            <a:ext cx="5568948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6239937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6239937" y="3897311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630811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383119" y="1268414"/>
            <a:ext cx="11425765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547250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383118" y="188641"/>
            <a:ext cx="11413757" cy="610499"/>
          </a:xfrm>
        </p:spPr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383118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383118" y="3897311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6227927" y="1268413"/>
            <a:ext cx="5568948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383118" y="188641"/>
            <a:ext cx="11413757" cy="610499"/>
          </a:xfrm>
        </p:spPr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8208434" y="1268413"/>
            <a:ext cx="3588441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383118" y="1268413"/>
            <a:ext cx="3588441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295776" y="1268413"/>
            <a:ext cx="3588441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383118" y="188641"/>
            <a:ext cx="11413757" cy="610499"/>
          </a:xfrm>
        </p:spPr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383118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6227927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383118" y="3897311"/>
            <a:ext cx="11425767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383118" y="1268412"/>
            <a:ext cx="11425767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383118" y="3904796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6227927" y="3904796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383118" y="3933826"/>
            <a:ext cx="5568951" cy="24114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6239934" y="3933826"/>
            <a:ext cx="5568951" cy="24114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83118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27927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83118" y="3934473"/>
            <a:ext cx="5566833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83118" y="4371456"/>
            <a:ext cx="556683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239935" y="3934473"/>
            <a:ext cx="556894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239935" y="4371456"/>
            <a:ext cx="55689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83118" y="1241223"/>
            <a:ext cx="5566833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83118" y="1679949"/>
            <a:ext cx="556683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239935" y="1241223"/>
            <a:ext cx="556894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239935" y="1679949"/>
            <a:ext cx="55689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83118" y="1776414"/>
            <a:ext cx="5566833" cy="187614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239934" y="1776414"/>
            <a:ext cx="5568951" cy="187614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83118" y="4467951"/>
            <a:ext cx="5566833" cy="18772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239934" y="4467951"/>
            <a:ext cx="5568951" cy="18772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83118" y="5978234"/>
            <a:ext cx="5566833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239935" y="5978234"/>
            <a:ext cx="5568948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83118" y="3284984"/>
            <a:ext cx="5566833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239935" y="3284984"/>
            <a:ext cx="5568948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83118" y="1254295"/>
            <a:ext cx="5566833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239934" y="1254295"/>
            <a:ext cx="5568951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83118" y="3945802"/>
            <a:ext cx="5566833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239934" y="3945802"/>
            <a:ext cx="5568951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383118" y="1268760"/>
            <a:ext cx="11413757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6239934" y="1268759"/>
            <a:ext cx="5568949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383118" y="1268414"/>
            <a:ext cx="5568951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383118" y="1268759"/>
            <a:ext cx="5548157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383118" y="188641"/>
            <a:ext cx="11413757" cy="610499"/>
          </a:xfrm>
        </p:spPr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6227925" y="1268414"/>
            <a:ext cx="5568951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383119" y="1268414"/>
            <a:ext cx="5568948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6239937" y="1268414"/>
            <a:ext cx="5568948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161442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3117" y="3926849"/>
            <a:ext cx="1142576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383119" y="1268414"/>
            <a:ext cx="11413757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3118" y="3926849"/>
            <a:ext cx="356575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4320875" y="3926849"/>
            <a:ext cx="3552000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8244874" y="3926849"/>
            <a:ext cx="3564009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383119" y="1268414"/>
            <a:ext cx="11413757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6239934" y="1268759"/>
            <a:ext cx="5568949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83118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383118" y="3897311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6262474" y="1268760"/>
            <a:ext cx="5546409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6262474" y="3923099"/>
            <a:ext cx="5546409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383118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383118" y="3897311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6262474" y="1268760"/>
            <a:ext cx="5546409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6262474" y="3923099"/>
            <a:ext cx="5546409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383118" y="1268414"/>
            <a:ext cx="5568949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6262474" y="1268760"/>
            <a:ext cx="5546409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6262474" y="3923099"/>
            <a:ext cx="5546409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383118" y="1268760"/>
            <a:ext cx="554815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383118" y="3923099"/>
            <a:ext cx="554815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1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383117" y="1268414"/>
            <a:ext cx="7537449" cy="331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8208435" y="1272660"/>
            <a:ext cx="3600451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8208435" y="4809671"/>
            <a:ext cx="3600451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8208435" y="3041166"/>
            <a:ext cx="3600451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4295775" y="4809671"/>
            <a:ext cx="3600451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383117" y="4809671"/>
            <a:ext cx="3600451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3117" y="188641"/>
            <a:ext cx="11425767" cy="610499"/>
          </a:xfrm>
        </p:spPr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6" y="1241223"/>
            <a:ext cx="360044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8828" y="1241223"/>
            <a:ext cx="360044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6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3115" y="1679949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08827" y="1679949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08434" y="1679949"/>
            <a:ext cx="360020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383118" y="3933825"/>
            <a:ext cx="11425767" cy="23955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383116" y="1726556"/>
            <a:ext cx="3600448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4308829" y="1726555"/>
            <a:ext cx="3600449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8208433" y="1726555"/>
            <a:ext cx="36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6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18" y="1241224"/>
            <a:ext cx="3600449" cy="508715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4294717" y="1739255"/>
            <a:ext cx="36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8208433" y="1739255"/>
            <a:ext cx="36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4294717" y="4407372"/>
            <a:ext cx="36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8208433" y="4407372"/>
            <a:ext cx="36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4296000" y="1253923"/>
            <a:ext cx="36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94718" y="16926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8208433" y="1253923"/>
            <a:ext cx="36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207152" y="16926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4294717" y="3922040"/>
            <a:ext cx="36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293436" y="436076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8208884" y="3922040"/>
            <a:ext cx="36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207602" y="436076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18" y="1268412"/>
            <a:ext cx="3600449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4294718" y="1268412"/>
            <a:ext cx="3600449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8208433" y="1268412"/>
            <a:ext cx="3600451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384176" y="3068960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94719" y="3068960"/>
            <a:ext cx="360150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8209491" y="3068960"/>
            <a:ext cx="360045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83117" y="3507686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94717" y="3507686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208433" y="3507686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383117" y="3554292"/>
            <a:ext cx="3600449" cy="279094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4294720" y="3554292"/>
            <a:ext cx="3600449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8209491" y="3554292"/>
            <a:ext cx="3600451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8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383119" y="1268414"/>
            <a:ext cx="11425765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383119" y="3894138"/>
            <a:ext cx="11425765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593491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17" y="1268413"/>
            <a:ext cx="2640000" cy="1512887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3312583" y="1268414"/>
            <a:ext cx="8496300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383118" y="3068639"/>
            <a:ext cx="2688167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18" y="1268413"/>
            <a:ext cx="3600449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4320118" y="1268413"/>
            <a:ext cx="7488765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4320118" y="3055145"/>
            <a:ext cx="7488765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4320118" y="4841877"/>
            <a:ext cx="7488765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8208433" y="1268413"/>
            <a:ext cx="3600451" cy="3276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383117" y="1268413"/>
            <a:ext cx="7537449" cy="331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83116" y="4797425"/>
            <a:ext cx="11425768" cy="15478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3879772"/>
            <a:ext cx="3600449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294718" y="3879772"/>
            <a:ext cx="3600449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08433" y="3879772"/>
            <a:ext cx="3600451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3118" y="4318498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94718" y="4318498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08433" y="4318498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383117" y="4365104"/>
            <a:ext cx="36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4294717" y="4365104"/>
            <a:ext cx="36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8208433" y="4365104"/>
            <a:ext cx="36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383116" y="1262018"/>
            <a:ext cx="11425768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1241223"/>
            <a:ext cx="3600449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294718" y="1241223"/>
            <a:ext cx="3600449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08433" y="1241223"/>
            <a:ext cx="3600451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3118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94718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08433" y="1679949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383118" y="1726555"/>
            <a:ext cx="3600449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4294718" y="1726555"/>
            <a:ext cx="3600449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8208434" y="1726555"/>
            <a:ext cx="3600449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383116" y="3890918"/>
            <a:ext cx="11425768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383118" y="4421682"/>
            <a:ext cx="3600449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8208433" y="1726555"/>
            <a:ext cx="3600451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83117" y="3933825"/>
            <a:ext cx="36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3118" y="437507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8213371" y="1248594"/>
            <a:ext cx="36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213372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4320117" y="3890918"/>
            <a:ext cx="7488767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383118" y="1262018"/>
            <a:ext cx="7488767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17" y="1262018"/>
            <a:ext cx="36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4294717" y="3933825"/>
            <a:ext cx="36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8208433" y="1262018"/>
            <a:ext cx="36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4296000" y="1262018"/>
            <a:ext cx="3600000" cy="23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383117" y="3933825"/>
            <a:ext cx="3600000" cy="23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8208433" y="3933825"/>
            <a:ext cx="3600000" cy="23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383117" y="1268413"/>
            <a:ext cx="264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83117" y="3032919"/>
            <a:ext cx="264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83117" y="4797426"/>
            <a:ext cx="264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3312585" y="1262018"/>
            <a:ext cx="8496300" cy="1519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3312585" y="3055223"/>
            <a:ext cx="8496300" cy="1519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3312585" y="4825956"/>
            <a:ext cx="8496300" cy="1519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3311691" y="3032956"/>
            <a:ext cx="8497193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383118" y="1241223"/>
            <a:ext cx="8497193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3117" y="1679949"/>
            <a:ext cx="849719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3311692" y="3471682"/>
            <a:ext cx="849719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383118" y="3068638"/>
            <a:ext cx="2688167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9169401" y="1243088"/>
            <a:ext cx="2639484" cy="15212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4"/>
          </p:nvPr>
        </p:nvSpPr>
        <p:spPr>
          <a:xfrm>
            <a:off x="383118" y="1736726"/>
            <a:ext cx="8544983" cy="1044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>
          <a:xfrm>
            <a:off x="3312585" y="3536950"/>
            <a:ext cx="8496300" cy="2808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7" y="1241223"/>
            <a:ext cx="552026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83117" y="1726555"/>
            <a:ext cx="5520267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39155" y="1241223"/>
            <a:ext cx="5520267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6244168" y="1726555"/>
            <a:ext cx="5520267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3117" y="1679949"/>
            <a:ext cx="552026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239155" y="1679949"/>
            <a:ext cx="552026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Располагайте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отображения/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выделение+</a:t>
            </a:r>
            <a:r>
              <a:rPr lang="en-US" sz="1200">
                <a:solidFill>
                  <a:srgbClr val="3C3C3C"/>
                </a:solidFill>
              </a:rPr>
              <a:t>Tab</a:t>
            </a:r>
            <a:r>
              <a:rPr lang="ru-RU" sz="120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на предыдущий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уровень выделите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ru-RU" sz="1200">
                <a:solidFill>
                  <a:srgbClr val="3C3C3C"/>
                </a:solidFill>
              </a:rPr>
              <a:t>строку </a:t>
            </a:r>
            <a:r>
              <a:rPr lang="ru-RU" sz="1200" dirty="0">
                <a:solidFill>
                  <a:srgbClr val="3C3C3C"/>
                </a:solidFill>
              </a:rPr>
              <a:t>и </a:t>
            </a:r>
            <a:r>
              <a:rPr lang="ru-RU" sz="1200">
                <a:solidFill>
                  <a:srgbClr val="3C3C3C"/>
                </a:solidFill>
              </a:rPr>
              <a:t>нажмите </a:t>
            </a:r>
            <a:br>
              <a:rPr lang="ru-RU" sz="1200">
                <a:solidFill>
                  <a:srgbClr val="3C3C3C"/>
                </a:solidFill>
              </a:rPr>
            </a:br>
            <a:r>
              <a:rPr lang="en-US" sz="1200">
                <a:solidFill>
                  <a:srgbClr val="3C3C3C"/>
                </a:solidFill>
              </a:rPr>
              <a:t>Shift+Tab</a:t>
            </a:r>
            <a:r>
              <a:rPr lang="en-US" sz="1200" dirty="0">
                <a:solidFill>
                  <a:srgbClr val="3C3C3C"/>
                </a:solidFill>
              </a:rPr>
              <a:t>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63" Type="http://schemas.openxmlformats.org/officeDocument/2006/relationships/image" Target="../media/image1.emf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theme" Target="../theme/theme1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60" Type="http://schemas.openxmlformats.org/officeDocument/2006/relationships/vmlDrawing" Target="../drawings/vmlDrawing1.vml"/><Relationship Id="rId61" Type="http://schemas.openxmlformats.org/officeDocument/2006/relationships/tags" Target="../tags/tag2.xml"/><Relationship Id="rId62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77.xml"/><Relationship Id="rId63" Type="http://schemas.openxmlformats.org/officeDocument/2006/relationships/image" Target="../media/image1.emf"/><Relationship Id="rId50" Type="http://schemas.openxmlformats.org/officeDocument/2006/relationships/slideLayout" Target="../slideLayouts/slideLayout108.xml"/><Relationship Id="rId51" Type="http://schemas.openxmlformats.org/officeDocument/2006/relationships/slideLayout" Target="../slideLayouts/slideLayout109.xml"/><Relationship Id="rId52" Type="http://schemas.openxmlformats.org/officeDocument/2006/relationships/slideLayout" Target="../slideLayouts/slideLayout110.xml"/><Relationship Id="rId53" Type="http://schemas.openxmlformats.org/officeDocument/2006/relationships/slideLayout" Target="../slideLayouts/slideLayout111.xml"/><Relationship Id="rId54" Type="http://schemas.openxmlformats.org/officeDocument/2006/relationships/slideLayout" Target="../slideLayouts/slideLayout112.xml"/><Relationship Id="rId55" Type="http://schemas.openxmlformats.org/officeDocument/2006/relationships/slideLayout" Target="../slideLayouts/slideLayout113.xml"/><Relationship Id="rId56" Type="http://schemas.openxmlformats.org/officeDocument/2006/relationships/slideLayout" Target="../slideLayouts/slideLayout114.xml"/><Relationship Id="rId57" Type="http://schemas.openxmlformats.org/officeDocument/2006/relationships/slideLayout" Target="../slideLayouts/slideLayout115.xml"/><Relationship Id="rId58" Type="http://schemas.openxmlformats.org/officeDocument/2006/relationships/slideLayout" Target="../slideLayouts/slideLayout116.xml"/><Relationship Id="rId59" Type="http://schemas.openxmlformats.org/officeDocument/2006/relationships/theme" Target="../theme/theme2.xml"/><Relationship Id="rId40" Type="http://schemas.openxmlformats.org/officeDocument/2006/relationships/slideLayout" Target="../slideLayouts/slideLayout98.xml"/><Relationship Id="rId41" Type="http://schemas.openxmlformats.org/officeDocument/2006/relationships/slideLayout" Target="../slideLayouts/slideLayout99.xml"/><Relationship Id="rId42" Type="http://schemas.openxmlformats.org/officeDocument/2006/relationships/slideLayout" Target="../slideLayouts/slideLayout100.xml"/><Relationship Id="rId43" Type="http://schemas.openxmlformats.org/officeDocument/2006/relationships/slideLayout" Target="../slideLayouts/slideLayout101.xml"/><Relationship Id="rId44" Type="http://schemas.openxmlformats.org/officeDocument/2006/relationships/slideLayout" Target="../slideLayouts/slideLayout102.xml"/><Relationship Id="rId45" Type="http://schemas.openxmlformats.org/officeDocument/2006/relationships/slideLayout" Target="../slideLayouts/slideLayout103.xml"/><Relationship Id="rId46" Type="http://schemas.openxmlformats.org/officeDocument/2006/relationships/slideLayout" Target="../slideLayouts/slideLayout104.xml"/><Relationship Id="rId47" Type="http://schemas.openxmlformats.org/officeDocument/2006/relationships/slideLayout" Target="../slideLayouts/slideLayout105.xml"/><Relationship Id="rId48" Type="http://schemas.openxmlformats.org/officeDocument/2006/relationships/slideLayout" Target="../slideLayouts/slideLayout106.xml"/><Relationship Id="rId49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1.xml"/><Relationship Id="rId34" Type="http://schemas.openxmlformats.org/officeDocument/2006/relationships/slideLayout" Target="../slideLayouts/slideLayout92.xml"/><Relationship Id="rId35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94.xml"/><Relationship Id="rId37" Type="http://schemas.openxmlformats.org/officeDocument/2006/relationships/slideLayout" Target="../slideLayouts/slideLayout95.xml"/><Relationship Id="rId38" Type="http://schemas.openxmlformats.org/officeDocument/2006/relationships/slideLayout" Target="../slideLayouts/slideLayout96.xml"/><Relationship Id="rId39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87.xml"/><Relationship Id="rId60" Type="http://schemas.openxmlformats.org/officeDocument/2006/relationships/vmlDrawing" Target="../drawings/vmlDrawing5.vml"/><Relationship Id="rId61" Type="http://schemas.openxmlformats.org/officeDocument/2006/relationships/tags" Target="../tags/tag6.xml"/><Relationship Id="rId62" Type="http://schemas.openxmlformats.org/officeDocument/2006/relationships/oleObject" Target="../embeddings/oleObject5.bin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61"/>
            </p:custDataLst>
            <p:extLst>
              <p:ext uri="{D42A27DB-BD31-4B8C-83A1-F6EECF244321}">
                <p14:modId xmlns:p14="http://schemas.microsoft.com/office/powerpoint/2010/main" val="110484196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2" name="think-cell Slide" r:id="rId62" imgW="270" imgH="270" progId="TCLayout.ActiveDocument.1">
                  <p:embed/>
                </p:oleObj>
              </mc:Choice>
              <mc:Fallback>
                <p:oleObj name="think-cell Slide" r:id="rId6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332656"/>
            <a:ext cx="11161191" cy="874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1384" y="1412775"/>
            <a:ext cx="11161191" cy="4916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424592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536476" y="6503915"/>
            <a:ext cx="288032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396873" y="6499447"/>
            <a:ext cx="672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2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551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  <p:sldLayoutId id="2147484446" r:id="rId12"/>
    <p:sldLayoutId id="2147484447" r:id="rId13"/>
    <p:sldLayoutId id="2147484448" r:id="rId14"/>
    <p:sldLayoutId id="2147484449" r:id="rId15"/>
    <p:sldLayoutId id="2147484450" r:id="rId16"/>
    <p:sldLayoutId id="2147484451" r:id="rId17"/>
    <p:sldLayoutId id="2147484452" r:id="rId18"/>
    <p:sldLayoutId id="2147484453" r:id="rId19"/>
    <p:sldLayoutId id="2147484454" r:id="rId20"/>
    <p:sldLayoutId id="2147484455" r:id="rId21"/>
    <p:sldLayoutId id="2147484456" r:id="rId22"/>
    <p:sldLayoutId id="2147484457" r:id="rId23"/>
    <p:sldLayoutId id="2147484458" r:id="rId24"/>
    <p:sldLayoutId id="2147484459" r:id="rId25"/>
    <p:sldLayoutId id="2147484460" r:id="rId26"/>
    <p:sldLayoutId id="2147484461" r:id="rId27"/>
    <p:sldLayoutId id="2147484462" r:id="rId28"/>
    <p:sldLayoutId id="2147484463" r:id="rId29"/>
    <p:sldLayoutId id="2147484464" r:id="rId30"/>
    <p:sldLayoutId id="2147484465" r:id="rId31"/>
    <p:sldLayoutId id="2147484466" r:id="rId32"/>
    <p:sldLayoutId id="2147484467" r:id="rId33"/>
    <p:sldLayoutId id="2147484468" r:id="rId34"/>
    <p:sldLayoutId id="2147484469" r:id="rId35"/>
    <p:sldLayoutId id="2147484470" r:id="rId36"/>
    <p:sldLayoutId id="2147484471" r:id="rId37"/>
    <p:sldLayoutId id="2147484472" r:id="rId38"/>
    <p:sldLayoutId id="2147484473" r:id="rId39"/>
    <p:sldLayoutId id="2147484474" r:id="rId40"/>
    <p:sldLayoutId id="2147484475" r:id="rId41"/>
    <p:sldLayoutId id="2147484476" r:id="rId42"/>
    <p:sldLayoutId id="2147484477" r:id="rId43"/>
    <p:sldLayoutId id="2147484478" r:id="rId44"/>
    <p:sldLayoutId id="2147484479" r:id="rId45"/>
    <p:sldLayoutId id="2147484480" r:id="rId46"/>
    <p:sldLayoutId id="2147484481" r:id="rId47"/>
    <p:sldLayoutId id="2147484482" r:id="rId48"/>
    <p:sldLayoutId id="2147484483" r:id="rId49"/>
    <p:sldLayoutId id="2147484484" r:id="rId50"/>
    <p:sldLayoutId id="2147484485" r:id="rId51"/>
    <p:sldLayoutId id="2147484486" r:id="rId52"/>
    <p:sldLayoutId id="2147484487" r:id="rId53"/>
    <p:sldLayoutId id="2147484488" r:id="rId54"/>
    <p:sldLayoutId id="2147484489" r:id="rId55"/>
    <p:sldLayoutId id="2147484491" r:id="rId56"/>
    <p:sldLayoutId id="2147484493" r:id="rId57"/>
    <p:sldLayoutId id="2147484550" r:id="rId58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838" indent="-169863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61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62" imgW="270" imgH="270" progId="TCLayout.ActiveDocument.1">
                  <p:embed/>
                </p:oleObj>
              </mc:Choice>
              <mc:Fallback>
                <p:oleObj name="think-cell Slide" r:id="rId6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332656"/>
            <a:ext cx="11161191" cy="874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1384" y="1412775"/>
            <a:ext cx="11161191" cy="4916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424592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536476" y="6503915"/>
            <a:ext cx="288032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3" name="LogoEng"/>
          <p:cNvSpPr/>
          <p:nvPr/>
        </p:nvSpPr>
        <p:spPr>
          <a:xfrm>
            <a:off x="551384" y="6443760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sz="1000" dirty="0">
                <a:solidFill>
                  <a:srgbClr val="706F6F"/>
                </a:solidFill>
              </a:rPr>
              <a:t>ИК КФ  ПАО «ГАЗПРОМ НЕФТЬ»</a:t>
            </a:r>
          </a:p>
        </p:txBody>
      </p:sp>
      <p:sp>
        <p:nvSpPr>
          <p:cNvPr id="4" name="Footer"/>
          <p:cNvSpPr/>
          <p:nvPr/>
        </p:nvSpPr>
        <p:spPr>
          <a:xfrm>
            <a:off x="396873" y="6499447"/>
            <a:ext cx="672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1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  <p:sldLayoutId id="2147484564" r:id="rId12"/>
    <p:sldLayoutId id="2147484565" r:id="rId13"/>
    <p:sldLayoutId id="2147484566" r:id="rId14"/>
    <p:sldLayoutId id="2147484567" r:id="rId15"/>
    <p:sldLayoutId id="2147484568" r:id="rId16"/>
    <p:sldLayoutId id="2147484569" r:id="rId17"/>
    <p:sldLayoutId id="2147484570" r:id="rId18"/>
    <p:sldLayoutId id="2147484571" r:id="rId19"/>
    <p:sldLayoutId id="2147484572" r:id="rId20"/>
    <p:sldLayoutId id="2147484573" r:id="rId21"/>
    <p:sldLayoutId id="2147484574" r:id="rId22"/>
    <p:sldLayoutId id="2147484575" r:id="rId23"/>
    <p:sldLayoutId id="2147484576" r:id="rId24"/>
    <p:sldLayoutId id="2147484577" r:id="rId25"/>
    <p:sldLayoutId id="2147484578" r:id="rId26"/>
    <p:sldLayoutId id="2147484579" r:id="rId27"/>
    <p:sldLayoutId id="2147484580" r:id="rId28"/>
    <p:sldLayoutId id="2147484581" r:id="rId29"/>
    <p:sldLayoutId id="2147484582" r:id="rId30"/>
    <p:sldLayoutId id="2147484583" r:id="rId31"/>
    <p:sldLayoutId id="2147484584" r:id="rId32"/>
    <p:sldLayoutId id="2147484585" r:id="rId33"/>
    <p:sldLayoutId id="2147484586" r:id="rId34"/>
    <p:sldLayoutId id="2147484587" r:id="rId35"/>
    <p:sldLayoutId id="2147484588" r:id="rId36"/>
    <p:sldLayoutId id="2147484589" r:id="rId37"/>
    <p:sldLayoutId id="2147484590" r:id="rId38"/>
    <p:sldLayoutId id="2147484591" r:id="rId39"/>
    <p:sldLayoutId id="2147484592" r:id="rId40"/>
    <p:sldLayoutId id="2147484593" r:id="rId41"/>
    <p:sldLayoutId id="2147484594" r:id="rId42"/>
    <p:sldLayoutId id="2147484595" r:id="rId43"/>
    <p:sldLayoutId id="2147484596" r:id="rId44"/>
    <p:sldLayoutId id="2147484597" r:id="rId45"/>
    <p:sldLayoutId id="2147484598" r:id="rId46"/>
    <p:sldLayoutId id="2147484599" r:id="rId47"/>
    <p:sldLayoutId id="2147484600" r:id="rId48"/>
    <p:sldLayoutId id="2147484601" r:id="rId49"/>
    <p:sldLayoutId id="2147484602" r:id="rId50"/>
    <p:sldLayoutId id="2147484603" r:id="rId51"/>
    <p:sldLayoutId id="2147484604" r:id="rId52"/>
    <p:sldLayoutId id="2147484605" r:id="rId53"/>
    <p:sldLayoutId id="2147484606" r:id="rId54"/>
    <p:sldLayoutId id="2147484607" r:id="rId55"/>
    <p:sldLayoutId id="2147484608" r:id="rId56"/>
    <p:sldLayoutId id="2147484609" r:id="rId57"/>
    <p:sldLayoutId id="2147484610" r:id="rId58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838" indent="-169863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svg"/><Relationship Id="rId5" Type="http://schemas.openxmlformats.org/officeDocument/2006/relationships/image" Target="../media/image5.png"/><Relationship Id="rId6" Type="http://schemas.openxmlformats.org/officeDocument/2006/relationships/image" Target="../media/image7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3.xml"/><Relationship Id="rId6" Type="http://schemas.openxmlformats.org/officeDocument/2006/relationships/oleObject" Target="../embeddings/oleObject9.bin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9" Type="http://schemas.openxmlformats.org/officeDocument/2006/relationships/image" Target="../media/image10.svg"/><Relationship Id="rId10" Type="http://schemas.openxmlformats.org/officeDocument/2006/relationships/image" Target="../media/image8.png"/><Relationship Id="rId11" Type="http://schemas.openxmlformats.org/officeDocument/2006/relationships/image" Target="../media/image12.svg"/><Relationship Id="rId1" Type="http://schemas.openxmlformats.org/officeDocument/2006/relationships/vmlDrawing" Target="../drawings/vmlDrawing9.vml"/><Relationship Id="rId2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4.xml"/><Relationship Id="rId6" Type="http://schemas.openxmlformats.org/officeDocument/2006/relationships/oleObject" Target="../embeddings/oleObject10.bin"/><Relationship Id="rId7" Type="http://schemas.openxmlformats.org/officeDocument/2006/relationships/image" Target="../media/image6.emf"/><Relationship Id="rId8" Type="http://schemas.openxmlformats.org/officeDocument/2006/relationships/image" Target="../media/image8.png"/><Relationship Id="rId11" Type="http://schemas.openxmlformats.org/officeDocument/2006/relationships/image" Target="../media/image12.svg"/><Relationship Id="rId12" Type="http://schemas.openxmlformats.org/officeDocument/2006/relationships/image" Target="../media/image7.png"/><Relationship Id="rId9" Type="http://schemas.openxmlformats.org/officeDocument/2006/relationships/image" Target="../media/image10.svg"/><Relationship Id="rId1" Type="http://schemas.openxmlformats.org/officeDocument/2006/relationships/vmlDrawing" Target="../drawings/vmlDrawing10.vml"/><Relationship Id="rId2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5.xml"/><Relationship Id="rId6" Type="http://schemas.openxmlformats.org/officeDocument/2006/relationships/oleObject" Target="../embeddings/oleObject11.bin"/><Relationship Id="rId7" Type="http://schemas.openxmlformats.org/officeDocument/2006/relationships/image" Target="../media/image6.emf"/><Relationship Id="rId8" Type="http://schemas.openxmlformats.org/officeDocument/2006/relationships/image" Target="../media/image8.png"/><Relationship Id="rId11" Type="http://schemas.openxmlformats.org/officeDocument/2006/relationships/image" Target="../media/image12.svg"/><Relationship Id="rId12" Type="http://schemas.openxmlformats.org/officeDocument/2006/relationships/image" Target="../media/image7.png"/><Relationship Id="rId9" Type="http://schemas.openxmlformats.org/officeDocument/2006/relationships/image" Target="../media/image10.svg"/><Relationship Id="rId1" Type="http://schemas.openxmlformats.org/officeDocument/2006/relationships/vmlDrawing" Target="../drawings/vmlDrawing11.vml"/><Relationship Id="rId2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Relationship Id="rId6" Type="http://schemas.openxmlformats.org/officeDocument/2006/relationships/oleObject" Target="../embeddings/oleObject12.bin"/><Relationship Id="rId7" Type="http://schemas.openxmlformats.org/officeDocument/2006/relationships/image" Target="../media/image6.emf"/><Relationship Id="rId8" Type="http://schemas.openxmlformats.org/officeDocument/2006/relationships/image" Target="../media/image8.png"/><Relationship Id="rId11" Type="http://schemas.openxmlformats.org/officeDocument/2006/relationships/image" Target="../media/image12.svg"/><Relationship Id="rId12" Type="http://schemas.openxmlformats.org/officeDocument/2006/relationships/image" Target="../media/image7.png"/><Relationship Id="rId9" Type="http://schemas.openxmlformats.org/officeDocument/2006/relationships/image" Target="../media/image10.svg"/><Relationship Id="rId1" Type="http://schemas.openxmlformats.org/officeDocument/2006/relationships/vmlDrawing" Target="../drawings/vmlDrawing12.vml"/><Relationship Id="rId2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4.svg"/><Relationship Id="rId5" Type="http://schemas.openxmlformats.org/officeDocument/2006/relationships/image" Target="../media/image10.png"/><Relationship Id="rId6" Type="http://schemas.openxmlformats.org/officeDocument/2006/relationships/image" Target="../media/image16.svg"/><Relationship Id="rId7" Type="http://schemas.openxmlformats.org/officeDocument/2006/relationships/image" Target="../media/image11.png"/><Relationship Id="rId8" Type="http://schemas.openxmlformats.org/officeDocument/2006/relationships/image" Target="../media/image18.svg"/><Relationship Id="rId9" Type="http://schemas.openxmlformats.org/officeDocument/2006/relationships/image" Target="../media/image12.png"/><Relationship Id="rId10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28.svg"/><Relationship Id="rId13" Type="http://schemas.openxmlformats.org/officeDocument/2006/relationships/image" Target="../media/image17.png"/><Relationship Id="rId14" Type="http://schemas.openxmlformats.org/officeDocument/2006/relationships/image" Target="../media/image30.svg"/><Relationship Id="rId15" Type="http://schemas.openxmlformats.org/officeDocument/2006/relationships/image" Target="../media/image18.png"/><Relationship Id="rId16" Type="http://schemas.openxmlformats.org/officeDocument/2006/relationships/image" Target="../media/image32.svg"/><Relationship Id="rId17" Type="http://schemas.openxmlformats.org/officeDocument/2006/relationships/image" Target="../media/image19.png"/><Relationship Id="rId18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4.svg"/><Relationship Id="rId5" Type="http://schemas.openxmlformats.org/officeDocument/2006/relationships/image" Target="../media/image13.png"/><Relationship Id="rId6" Type="http://schemas.openxmlformats.org/officeDocument/2006/relationships/image" Target="../media/image22.svg"/><Relationship Id="rId7" Type="http://schemas.openxmlformats.org/officeDocument/2006/relationships/image" Target="../media/image14.png"/><Relationship Id="rId8" Type="http://schemas.openxmlformats.org/officeDocument/2006/relationships/image" Target="../media/image24.svg"/><Relationship Id="rId9" Type="http://schemas.openxmlformats.org/officeDocument/2006/relationships/image" Target="../media/image15.png"/><Relationship Id="rId10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6.svg"/><Relationship Id="rId5" Type="http://schemas.openxmlformats.org/officeDocument/2006/relationships/image" Target="../media/image21.png"/><Relationship Id="rId6" Type="http://schemas.openxmlformats.org/officeDocument/2006/relationships/image" Target="../media/image38.svg"/><Relationship Id="rId7" Type="http://schemas.openxmlformats.org/officeDocument/2006/relationships/image" Target="../media/image22.png"/><Relationship Id="rId8" Type="http://schemas.openxmlformats.org/officeDocument/2006/relationships/image" Target="../media/image40.svg"/><Relationship Id="rId9" Type="http://schemas.openxmlformats.org/officeDocument/2006/relationships/image" Target="../media/image23.png"/><Relationship Id="rId10" Type="http://schemas.openxmlformats.org/officeDocument/2006/relationships/image" Target="../media/image42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5596128"/>
            <a:ext cx="12192001" cy="126187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200" dirty="0" smtClean="0">
              <a:solidFill>
                <a:srgbClr val="3C3C3C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6A3CAD1-C18D-4F4E-A7A8-C73DED9029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9"/>
          <a:stretch/>
        </p:blipFill>
        <p:spPr>
          <a:xfrm>
            <a:off x="1400697" y="1938529"/>
            <a:ext cx="9463631" cy="49194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9939" y="695011"/>
            <a:ext cx="11426825" cy="611187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ЦЕНТР УПРАВЛЕНИЯ ИТ-ОПЕРАЦИЯМИ 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ГАЗПРОМ НЕФТИ «</a:t>
            </a:r>
            <a:r>
              <a:rPr lang="en-US" sz="3200" dirty="0">
                <a:solidFill>
                  <a:schemeClr val="bg1"/>
                </a:solidFill>
              </a:rPr>
              <a:t>U</a:t>
            </a:r>
            <a:r>
              <a:rPr lang="ru-RU" sz="3200" dirty="0">
                <a:solidFill>
                  <a:schemeClr val="bg1"/>
                </a:solidFill>
              </a:rPr>
              <a:t>ПИТЕР»</a:t>
            </a:r>
          </a:p>
        </p:txBody>
      </p:sp>
    </p:spTree>
    <p:extLst>
      <p:ext uri="{BB962C8B-B14F-4D97-AF65-F5344CB8AC3E}">
        <p14:creationId xmlns:p14="http://schemas.microsoft.com/office/powerpoint/2010/main" val="6113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D892C306-EB06-044A-960A-63047C14CEF5}"/>
              </a:ext>
            </a:extLst>
          </p:cNvPr>
          <p:cNvSpPr/>
          <p:nvPr/>
        </p:nvSpPr>
        <p:spPr>
          <a:xfrm>
            <a:off x="551384" y="2700398"/>
            <a:ext cx="4105528" cy="2929330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317500" dist="38100" dir="27000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</a:t>
            </a:r>
            <a:r>
              <a:rPr lang="ru-RU"/>
              <a:t>Питер – центр управления ИТ-операциями для повышения эффективности и доступности ИТ-сервисов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9002" y="1883399"/>
            <a:ext cx="2809987" cy="26330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554"/>
              </a:spcBef>
            </a:pPr>
            <a:r>
              <a:rPr lang="ru-RU" b="1" dirty="0">
                <a:solidFill>
                  <a:schemeClr val="accent3"/>
                </a:solidFill>
              </a:rPr>
              <a:t>Причины </a:t>
            </a:r>
            <a:r>
              <a:rPr lang="en-US" b="1" dirty="0" smtClean="0">
                <a:solidFill>
                  <a:schemeClr val="accent3"/>
                </a:solidFill>
              </a:rPr>
              <a:t/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>реализации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9002" y="2852840"/>
            <a:ext cx="3815515" cy="1092607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300" b="1" dirty="0">
                <a:solidFill>
                  <a:srgbClr val="000000"/>
                </a:solidFill>
              </a:rPr>
              <a:t>ИТ-операции выполнялись </a:t>
            </a:r>
            <a:r>
              <a:rPr lang="ru-RU" sz="1300" b="1" dirty="0" err="1">
                <a:solidFill>
                  <a:srgbClr val="000000"/>
                </a:solidFill>
              </a:rPr>
              <a:t>децентрализо-вано</a:t>
            </a:r>
            <a:r>
              <a:rPr lang="ru-RU" sz="1300" b="1" dirty="0">
                <a:solidFill>
                  <a:srgbClr val="000000"/>
                </a:solidFill>
              </a:rPr>
              <a:t> </a:t>
            </a:r>
            <a:r>
              <a:rPr lang="ru-RU" sz="1300" dirty="0">
                <a:solidFill>
                  <a:srgbClr val="000000"/>
                </a:solidFill>
              </a:rPr>
              <a:t>с использованием различных подходов </a:t>
            </a:r>
            <a:r>
              <a:rPr lang="en-US" sz="1300" dirty="0">
                <a:solidFill>
                  <a:srgbClr val="000000"/>
                </a:solidFill>
              </a:rPr>
              <a:t/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ru-RU" sz="1300" dirty="0">
                <a:solidFill>
                  <a:srgbClr val="000000"/>
                </a:solidFill>
              </a:rPr>
              <a:t>и технологий, что приводило к потере эффективности, несогласованному планированию и выполнению ИТ-операций.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B277102-C411-6347-A4E6-1FCFC20AA003}"/>
              </a:ext>
            </a:extLst>
          </p:cNvPr>
          <p:cNvSpPr/>
          <p:nvPr/>
        </p:nvSpPr>
        <p:spPr>
          <a:xfrm>
            <a:off x="719002" y="4092476"/>
            <a:ext cx="381551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300" b="1" dirty="0">
                <a:solidFill>
                  <a:srgbClr val="000000"/>
                </a:solidFill>
              </a:rPr>
              <a:t>Управление доступностью и </a:t>
            </a:r>
            <a:r>
              <a:rPr lang="ru-RU" sz="1300" b="1" dirty="0" err="1">
                <a:solidFill>
                  <a:srgbClr val="000000"/>
                </a:solidFill>
              </a:rPr>
              <a:t>непрерыв-ностью</a:t>
            </a:r>
            <a:r>
              <a:rPr lang="ru-RU" sz="1300" b="1" dirty="0">
                <a:solidFill>
                  <a:srgbClr val="000000"/>
                </a:solidFill>
              </a:rPr>
              <a:t> услуг было децентрализовано</a:t>
            </a:r>
            <a:r>
              <a:rPr lang="ru-RU" sz="1300" dirty="0">
                <a:solidFill>
                  <a:srgbClr val="000000"/>
                </a:solidFill>
              </a:rPr>
              <a:t>, </a:t>
            </a:r>
            <a:br>
              <a:rPr lang="ru-RU" sz="1300" dirty="0">
                <a:solidFill>
                  <a:srgbClr val="000000"/>
                </a:solidFill>
              </a:rPr>
            </a:br>
            <a:r>
              <a:rPr lang="ru-RU" sz="1300" dirty="0">
                <a:solidFill>
                  <a:srgbClr val="000000"/>
                </a:solidFill>
              </a:rPr>
              <a:t>что приводило к длительному решению инцидентов в связи с усложненными коммуникациями, отсутствием единого центра ответственности за решение инцидента</a:t>
            </a:r>
          </a:p>
        </p:txBody>
      </p:sp>
      <p:sp>
        <p:nvSpPr>
          <p:cNvPr id="18" name="Прямоугольник 11">
            <a:extLst>
              <a:ext uri="{FF2B5EF4-FFF2-40B4-BE49-F238E27FC236}">
                <a16:creationId xmlns="" xmlns:a16="http://schemas.microsoft.com/office/drawing/2014/main" id="{12F69BC0-5793-C54F-A2A0-552269B929A7}"/>
              </a:ext>
            </a:extLst>
          </p:cNvPr>
          <p:cNvSpPr/>
          <p:nvPr/>
        </p:nvSpPr>
        <p:spPr>
          <a:xfrm>
            <a:off x="4782975" y="2700398"/>
            <a:ext cx="4082239" cy="2929330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317500" dist="38100" dir="27000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2"/>
          <p:cNvSpPr/>
          <p:nvPr/>
        </p:nvSpPr>
        <p:spPr>
          <a:xfrm>
            <a:off x="4922674" y="1883399"/>
            <a:ext cx="2809987" cy="26330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554"/>
              </a:spcBef>
            </a:pPr>
            <a:r>
              <a:rPr lang="ru-RU" b="1" dirty="0">
                <a:solidFill>
                  <a:schemeClr val="accent3"/>
                </a:solidFill>
              </a:rPr>
              <a:t>Цели </a:t>
            </a:r>
            <a:r>
              <a:rPr lang="en-US" b="1" dirty="0" smtClean="0">
                <a:solidFill>
                  <a:schemeClr val="accent3"/>
                </a:solidFill>
              </a:rPr>
              <a:t/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>создания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21" name="Прямоугольник 3"/>
          <p:cNvSpPr/>
          <p:nvPr/>
        </p:nvSpPr>
        <p:spPr>
          <a:xfrm>
            <a:off x="5695186" y="2852840"/>
            <a:ext cx="3170028" cy="1094601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300" b="1" dirty="0">
                <a:solidFill>
                  <a:srgbClr val="000000"/>
                </a:solidFill>
              </a:rPr>
              <a:t>Повысить производительность труда ИТ-Специалистов</a:t>
            </a:r>
            <a:r>
              <a:rPr lang="ru-RU" sz="1300" dirty="0">
                <a:solidFill>
                  <a:srgbClr val="000000"/>
                </a:solidFill>
              </a:rPr>
              <a:t> за счёт консолидации, автоматизации и  стандартизации операций управления инфраструктурой и приложениями </a:t>
            </a:r>
          </a:p>
        </p:txBody>
      </p:sp>
      <p:sp>
        <p:nvSpPr>
          <p:cNvPr id="23" name="Прямоугольник 7">
            <a:extLst>
              <a:ext uri="{FF2B5EF4-FFF2-40B4-BE49-F238E27FC236}">
                <a16:creationId xmlns="" xmlns:a16="http://schemas.microsoft.com/office/drawing/2014/main" id="{E682505A-F2AD-A44C-A985-C89D6E55FD3E}"/>
              </a:ext>
            </a:extLst>
          </p:cNvPr>
          <p:cNvSpPr/>
          <p:nvPr/>
        </p:nvSpPr>
        <p:spPr>
          <a:xfrm>
            <a:off x="5695186" y="4092476"/>
            <a:ext cx="314716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300" b="1" dirty="0">
                <a:solidFill>
                  <a:srgbClr val="000000"/>
                </a:solidFill>
              </a:rPr>
              <a:t>Снизить суммарные потери </a:t>
            </a:r>
            <a:br>
              <a:rPr lang="ru-RU" sz="1300" b="1" dirty="0">
                <a:solidFill>
                  <a:srgbClr val="000000"/>
                </a:solidFill>
              </a:rPr>
            </a:br>
            <a:r>
              <a:rPr lang="ru-RU" sz="1300" b="1" dirty="0">
                <a:solidFill>
                  <a:srgbClr val="000000"/>
                </a:solidFill>
              </a:rPr>
              <a:t>от простоев </a:t>
            </a:r>
            <a:r>
              <a:rPr lang="ru-RU" sz="1300" dirty="0">
                <a:solidFill>
                  <a:srgbClr val="000000"/>
                </a:solidFill>
              </a:rPr>
              <a:t>пользователей вследствие сбоев в ИТ за счет консолидации управления непрерывностью и доступностью</a:t>
            </a:r>
          </a:p>
        </p:txBody>
      </p:sp>
      <p:pic>
        <p:nvPicPr>
          <p:cNvPr id="24" name="Рисунок 12">
            <a:extLst>
              <a:ext uri="{FF2B5EF4-FFF2-40B4-BE49-F238E27FC236}">
                <a16:creationId xmlns="" xmlns:a16="http://schemas.microsoft.com/office/drawing/2014/main" id="{742C97AA-2B5F-3C43-A594-727E5857D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3221" y="2927996"/>
            <a:ext cx="606232" cy="606232"/>
          </a:xfrm>
          <a:prstGeom prst="rect">
            <a:avLst/>
          </a:prstGeom>
        </p:spPr>
      </p:pic>
      <p:pic>
        <p:nvPicPr>
          <p:cNvPr id="25" name="Рисунок 16">
            <a:extLst>
              <a:ext uri="{FF2B5EF4-FFF2-40B4-BE49-F238E27FC236}">
                <a16:creationId xmlns="" xmlns:a16="http://schemas.microsoft.com/office/drawing/2014/main" id="{5C7E86CE-639F-D545-A839-970FB33F3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03171" y="4171503"/>
            <a:ext cx="606270" cy="60627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7DD7145-7909-6A48-AA33-B1657BB67135}"/>
              </a:ext>
            </a:extLst>
          </p:cNvPr>
          <p:cNvSpPr/>
          <p:nvPr/>
        </p:nvSpPr>
        <p:spPr>
          <a:xfrm>
            <a:off x="8978952" y="2700398"/>
            <a:ext cx="2733623" cy="2929330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317500" dist="38100" dir="27000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62036" y="1883399"/>
            <a:ext cx="2548940" cy="407322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554"/>
              </a:spcBef>
            </a:pPr>
            <a:r>
              <a:rPr lang="ru-RU" b="1" dirty="0">
                <a:solidFill>
                  <a:schemeClr val="accent3"/>
                </a:solidFill>
              </a:rPr>
              <a:t>Ожидаемые результаты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01930" y="2852840"/>
            <a:ext cx="2217049" cy="1094458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300" b="1" dirty="0">
                <a:solidFill>
                  <a:srgbClr val="000000"/>
                </a:solidFill>
              </a:rPr>
              <a:t>Снизить удельные затраты</a:t>
            </a:r>
            <a:r>
              <a:rPr lang="ru-RU" sz="1300" dirty="0">
                <a:solidFill>
                  <a:srgbClr val="000000"/>
                </a:solidFill>
              </a:rPr>
              <a:t> </a:t>
            </a:r>
            <a:r>
              <a:rPr lang="ru-RU" sz="1300" b="1" dirty="0">
                <a:solidFill>
                  <a:srgbClr val="000000"/>
                </a:solidFill>
              </a:rPr>
              <a:t>на 1 объект обслуживания</a:t>
            </a:r>
            <a:r>
              <a:rPr lang="ru-RU" sz="1300" dirty="0">
                <a:solidFill>
                  <a:srgbClr val="000000"/>
                </a:solidFill>
              </a:rPr>
              <a:t> </a:t>
            </a:r>
            <a:br>
              <a:rPr lang="ru-RU" sz="1300" dirty="0">
                <a:solidFill>
                  <a:srgbClr val="000000"/>
                </a:solidFill>
              </a:rPr>
            </a:br>
            <a:r>
              <a:rPr lang="ru-RU" sz="1300" dirty="0">
                <a:solidFill>
                  <a:srgbClr val="000000"/>
                </a:solidFill>
              </a:rPr>
              <a:t>для услуг, подключённых </a:t>
            </a:r>
            <a:r>
              <a:rPr lang="en-US" sz="1300" dirty="0">
                <a:solidFill>
                  <a:srgbClr val="000000"/>
                </a:solidFill>
              </a:rPr>
              <a:t/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ru-RU" sz="1300" dirty="0">
                <a:solidFill>
                  <a:srgbClr val="000000"/>
                </a:solidFill>
              </a:rPr>
              <a:t>к сервисам </a:t>
            </a:r>
            <a:r>
              <a:rPr lang="en-US" sz="1300" dirty="0">
                <a:solidFill>
                  <a:srgbClr val="000000"/>
                </a:solidFill>
              </a:rPr>
              <a:t>U</a:t>
            </a:r>
            <a:r>
              <a:rPr lang="ru-RU" sz="1300" dirty="0" err="1">
                <a:solidFill>
                  <a:srgbClr val="000000"/>
                </a:solidFill>
              </a:rPr>
              <a:t>питер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3965730-9741-A242-B570-A6EA249A1767}"/>
              </a:ext>
            </a:extLst>
          </p:cNvPr>
          <p:cNvSpPr/>
          <p:nvPr/>
        </p:nvSpPr>
        <p:spPr>
          <a:xfrm>
            <a:off x="9100135" y="4092476"/>
            <a:ext cx="233397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300" b="1" dirty="0">
                <a:solidFill>
                  <a:srgbClr val="000000"/>
                </a:solidFill>
              </a:rPr>
              <a:t>Сократить суммарную продолжительность критических инцидентов </a:t>
            </a:r>
            <a:r>
              <a:rPr lang="ru-RU" sz="1300" dirty="0">
                <a:solidFill>
                  <a:srgbClr val="000000"/>
                </a:solidFill>
              </a:rPr>
              <a:t>для подключённых </a:t>
            </a:r>
            <a:br>
              <a:rPr lang="ru-RU" sz="1300" dirty="0">
                <a:solidFill>
                  <a:srgbClr val="000000"/>
                </a:solidFill>
              </a:rPr>
            </a:br>
            <a:r>
              <a:rPr lang="ru-RU" sz="1300" dirty="0">
                <a:solidFill>
                  <a:srgbClr val="000000"/>
                </a:solidFill>
              </a:rPr>
              <a:t>к </a:t>
            </a:r>
            <a:r>
              <a:rPr lang="en-US" sz="1300" dirty="0">
                <a:solidFill>
                  <a:srgbClr val="000000"/>
                </a:solidFill>
              </a:rPr>
              <a:t>U</a:t>
            </a:r>
            <a:r>
              <a:rPr lang="ru-RU" sz="1300" dirty="0" err="1">
                <a:solidFill>
                  <a:srgbClr val="000000"/>
                </a:solidFill>
              </a:rPr>
              <a:t>питер</a:t>
            </a:r>
            <a:r>
              <a:rPr lang="ru-RU" sz="1300" dirty="0">
                <a:solidFill>
                  <a:srgbClr val="000000"/>
                </a:solidFill>
              </a:rPr>
              <a:t> услуг </a:t>
            </a:r>
          </a:p>
        </p:txBody>
      </p:sp>
    </p:spTree>
    <p:extLst>
      <p:ext uri="{BB962C8B-B14F-4D97-AF65-F5344CB8AC3E}">
        <p14:creationId xmlns:p14="http://schemas.microsoft.com/office/powerpoint/2010/main" val="4315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47">
            <a:extLst>
              <a:ext uri="{FF2B5EF4-FFF2-40B4-BE49-F238E27FC236}">
                <a16:creationId xmlns="" xmlns:a16="http://schemas.microsoft.com/office/drawing/2014/main" id="{D9429E01-C083-084E-B9E8-F3AF70A14819}"/>
              </a:ext>
            </a:extLst>
          </p:cNvPr>
          <p:cNvSpPr/>
          <p:nvPr/>
        </p:nvSpPr>
        <p:spPr>
          <a:xfrm>
            <a:off x="5603543" y="2122224"/>
            <a:ext cx="528969" cy="3738022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33">
            <a:extLst>
              <a:ext uri="{FF2B5EF4-FFF2-40B4-BE49-F238E27FC236}">
                <a16:creationId xmlns="" xmlns:a16="http://schemas.microsoft.com/office/drawing/2014/main" id="{C8C1F42C-820D-2640-AE8C-C1F8099F714E}"/>
              </a:ext>
            </a:extLst>
          </p:cNvPr>
          <p:cNvSpPr/>
          <p:nvPr/>
        </p:nvSpPr>
        <p:spPr>
          <a:xfrm>
            <a:off x="532302" y="4161590"/>
            <a:ext cx="2088642" cy="504056"/>
          </a:xfrm>
          <a:prstGeom prst="roundRect">
            <a:avLst>
              <a:gd name="adj" fmla="val 2984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центра управления ИТ-операциями 201</a:t>
            </a:r>
            <a:r>
              <a:rPr lang="en-US" dirty="0"/>
              <a:t>5</a:t>
            </a:r>
            <a:r>
              <a:rPr lang="ru-RU" dirty="0"/>
              <a:t> – 2020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D17A943-EA7E-0A48-AF72-09C708BE364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50863" y="3508858"/>
            <a:ext cx="4539203" cy="6609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t"/>
          <a:lstStyle/>
          <a:p>
            <a:pPr>
              <a:spcAft>
                <a:spcPts val="300"/>
              </a:spcAft>
              <a:buClr>
                <a:schemeClr val="accent3"/>
              </a:buClr>
            </a:pPr>
            <a:r>
              <a:rPr lang="en-US" sz="1400" kern="0" dirty="0">
                <a:solidFill>
                  <a:prstClr val="black"/>
                </a:solidFill>
              </a:rPr>
              <a:t>C</a:t>
            </a:r>
            <a:r>
              <a:rPr lang="ru-RU" sz="1400" kern="0" dirty="0" err="1">
                <a:solidFill>
                  <a:prstClr val="black"/>
                </a:solidFill>
              </a:rPr>
              <a:t>нижение</a:t>
            </a:r>
            <a:r>
              <a:rPr lang="ru-RU" sz="1400" kern="0" dirty="0">
                <a:solidFill>
                  <a:prstClr val="black"/>
                </a:solidFill>
              </a:rPr>
              <a:t> количества сбоев в информационных системах и переход к </a:t>
            </a:r>
            <a:r>
              <a:rPr lang="ru-RU" sz="1400" kern="0" dirty="0" err="1">
                <a:solidFill>
                  <a:prstClr val="black"/>
                </a:solidFill>
              </a:rPr>
              <a:t>проактивному</a:t>
            </a:r>
            <a:r>
              <a:rPr lang="ru-RU" sz="1400" kern="0" dirty="0">
                <a:solidFill>
                  <a:prstClr val="black"/>
                </a:solidFill>
              </a:rPr>
              <a:t> выявлению КИ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E82E805-4927-1F40-A435-59C582228036}"/>
              </a:ext>
            </a:extLst>
          </p:cNvPr>
          <p:cNvSpPr/>
          <p:nvPr/>
        </p:nvSpPr>
        <p:spPr>
          <a:xfrm>
            <a:off x="550862" y="4759019"/>
            <a:ext cx="4725675" cy="80652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t"/>
          <a:lstStyle/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1400" kern="0" dirty="0">
                <a:solidFill>
                  <a:prstClr val="black"/>
                </a:solidFill>
              </a:rPr>
              <a:t>Постановка на мониторинг инфраструктуры</a:t>
            </a: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1400" kern="0" dirty="0">
                <a:solidFill>
                  <a:prstClr val="black"/>
                </a:solidFill>
              </a:rPr>
              <a:t>Выявление инцидентов </a:t>
            </a:r>
            <a:br>
              <a:rPr lang="ru-RU" sz="1400" kern="0" dirty="0">
                <a:solidFill>
                  <a:prstClr val="black"/>
                </a:solidFill>
              </a:rPr>
            </a:br>
            <a:r>
              <a:rPr lang="ru-RU" sz="1400" kern="0" dirty="0">
                <a:solidFill>
                  <a:prstClr val="black"/>
                </a:solidFill>
              </a:rPr>
              <a:t>и информирование подразделений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="" xmlns:a16="http://schemas.microsoft.com/office/drawing/2014/main" id="{C8C1F42C-820D-2640-AE8C-C1F8099F714E}"/>
              </a:ext>
            </a:extLst>
          </p:cNvPr>
          <p:cNvSpPr/>
          <p:nvPr/>
        </p:nvSpPr>
        <p:spPr>
          <a:xfrm>
            <a:off x="532302" y="2886213"/>
            <a:ext cx="2088642" cy="504056"/>
          </a:xfrm>
          <a:prstGeom prst="roundRect">
            <a:avLst>
              <a:gd name="adj" fmla="val 2984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ABEC606-18E9-F046-97EA-8B68B994C004}"/>
              </a:ext>
            </a:extLst>
          </p:cNvPr>
          <p:cNvSpPr txBox="1"/>
          <p:nvPr/>
        </p:nvSpPr>
        <p:spPr>
          <a:xfrm>
            <a:off x="1248265" y="2982598"/>
            <a:ext cx="793487" cy="3231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dirty="0">
                <a:solidFill>
                  <a:schemeClr val="bg1"/>
                </a:solidFill>
              </a:rPr>
              <a:t>Вызовы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F98FE54-AF3E-A441-970B-96A9EECB4C94}"/>
              </a:ext>
            </a:extLst>
          </p:cNvPr>
          <p:cNvSpPr txBox="1"/>
          <p:nvPr/>
        </p:nvSpPr>
        <p:spPr>
          <a:xfrm>
            <a:off x="1251870" y="4255845"/>
            <a:ext cx="682879" cy="3231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dirty="0">
                <a:solidFill>
                  <a:schemeClr val="bg1"/>
                </a:solidFill>
              </a:rPr>
              <a:t>Задачи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3D6AAA7B-DF9C-CB46-966E-B48D53BA2EF3}"/>
              </a:ext>
            </a:extLst>
          </p:cNvPr>
          <p:cNvCxnSpPr/>
          <p:nvPr/>
        </p:nvCxnSpPr>
        <p:spPr>
          <a:xfrm>
            <a:off x="0" y="1206968"/>
            <a:ext cx="12192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DB26AA2E-05FD-CB44-995E-722D56D581BD}"/>
              </a:ext>
            </a:extLst>
          </p:cNvPr>
          <p:cNvCxnSpPr>
            <a:cxnSpLocks/>
          </p:cNvCxnSpPr>
          <p:nvPr/>
        </p:nvCxnSpPr>
        <p:spPr>
          <a:xfrm>
            <a:off x="-117423" y="1206968"/>
            <a:ext cx="1009725" cy="0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37AA2C-86A8-8842-A0E7-B0E214C59D34}"/>
              </a:ext>
            </a:extLst>
          </p:cNvPr>
          <p:cNvSpPr txBox="1"/>
          <p:nvPr/>
        </p:nvSpPr>
        <p:spPr>
          <a:xfrm>
            <a:off x="550061" y="1280305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accent3"/>
                </a:solidFill>
              </a:rPr>
              <a:t>2015</a:t>
            </a:r>
            <a:endParaRPr lang="ru-RU" sz="1400" b="1" i="1" dirty="0">
              <a:solidFill>
                <a:schemeClr val="accent3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468A94A-233D-7E45-8BA6-0372D44A7348}"/>
              </a:ext>
            </a:extLst>
          </p:cNvPr>
          <p:cNvSpPr txBox="1"/>
          <p:nvPr/>
        </p:nvSpPr>
        <p:spPr>
          <a:xfrm>
            <a:off x="2509827" y="1280304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accent4"/>
                </a:solidFill>
              </a:rPr>
              <a:t>2016</a:t>
            </a:r>
            <a:endParaRPr lang="ru-RU" sz="1400" b="1" i="1" dirty="0">
              <a:solidFill>
                <a:schemeClr val="accent4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3067804-8C5F-AF41-816C-90E51CB164F8}"/>
              </a:ext>
            </a:extLst>
          </p:cNvPr>
          <p:cNvSpPr txBox="1"/>
          <p:nvPr/>
        </p:nvSpPr>
        <p:spPr>
          <a:xfrm>
            <a:off x="4469593" y="1280303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accent4"/>
                </a:solidFill>
              </a:rPr>
              <a:t>2017</a:t>
            </a:r>
            <a:endParaRPr lang="ru-RU" sz="1400" b="1" i="1" dirty="0">
              <a:solidFill>
                <a:schemeClr val="accent4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D8AB8C3-96B5-224B-B6DE-9EEF07CB90CE}"/>
              </a:ext>
            </a:extLst>
          </p:cNvPr>
          <p:cNvSpPr txBox="1"/>
          <p:nvPr/>
        </p:nvSpPr>
        <p:spPr>
          <a:xfrm>
            <a:off x="6429359" y="1280302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accent4"/>
                </a:solidFill>
              </a:rPr>
              <a:t>2018</a:t>
            </a:r>
            <a:endParaRPr lang="ru-RU" sz="1400" b="1" i="1" dirty="0">
              <a:solidFill>
                <a:schemeClr val="accent4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2095F57-82D1-284B-AE9C-51DA2318E3E1}"/>
              </a:ext>
            </a:extLst>
          </p:cNvPr>
          <p:cNvSpPr txBox="1"/>
          <p:nvPr/>
        </p:nvSpPr>
        <p:spPr>
          <a:xfrm>
            <a:off x="8389125" y="1280301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accent4"/>
                </a:solidFill>
              </a:rPr>
              <a:t>2019</a:t>
            </a:r>
            <a:endParaRPr lang="ru-RU" sz="1400" b="1" i="1" dirty="0">
              <a:solidFill>
                <a:schemeClr val="accent4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71ED069-E55E-464A-90F8-B8BA8A88CF98}"/>
              </a:ext>
            </a:extLst>
          </p:cNvPr>
          <p:cNvSpPr txBox="1"/>
          <p:nvPr/>
        </p:nvSpPr>
        <p:spPr>
          <a:xfrm>
            <a:off x="10348889" y="1280301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accent4"/>
                </a:solidFill>
              </a:rPr>
              <a:t>2020</a:t>
            </a:r>
            <a:endParaRPr lang="ru-RU" sz="1400" b="1" i="1" dirty="0">
              <a:solidFill>
                <a:schemeClr val="accent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1A482A7-07AC-1F42-BC6E-98D49AEA0AF1}"/>
              </a:ext>
            </a:extLst>
          </p:cNvPr>
          <p:cNvSpPr txBox="1"/>
          <p:nvPr/>
        </p:nvSpPr>
        <p:spPr>
          <a:xfrm>
            <a:off x="552705" y="2116251"/>
            <a:ext cx="519076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accent1"/>
                </a:solidFill>
              </a:rPr>
              <a:t>Центр управления </a:t>
            </a: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инфраструктурой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и сервисами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D9429E01-C083-084E-B9E8-F3AF70A14819}"/>
              </a:ext>
            </a:extLst>
          </p:cNvPr>
          <p:cNvSpPr/>
          <p:nvPr/>
        </p:nvSpPr>
        <p:spPr>
          <a:xfrm>
            <a:off x="6132513" y="2122224"/>
            <a:ext cx="6059487" cy="3738022"/>
          </a:xfrm>
          <a:prstGeom prst="rect">
            <a:avLst/>
          </a:prstGeom>
          <a:solidFill>
            <a:schemeClr val="accent2">
              <a:alpha val="1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1616AAD-F613-CE49-9D7E-FEC5FF215741}"/>
              </a:ext>
            </a:extLst>
          </p:cNvPr>
          <p:cNvSpPr txBox="1"/>
          <p:nvPr/>
        </p:nvSpPr>
        <p:spPr>
          <a:xfrm>
            <a:off x="6535768" y="2809750"/>
            <a:ext cx="1140500" cy="553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3"/>
                </a:solidFill>
              </a:rPr>
              <a:t>5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800" dirty="0">
                <a:solidFill>
                  <a:schemeClr val="accent3"/>
                </a:solidFill>
              </a:rPr>
              <a:t>тыс.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9459274-21D2-1B4A-B398-D7B2C6DC5B0A}"/>
              </a:ext>
            </a:extLst>
          </p:cNvPr>
          <p:cNvSpPr txBox="1"/>
          <p:nvPr/>
        </p:nvSpPr>
        <p:spPr>
          <a:xfrm>
            <a:off x="6535768" y="3345541"/>
            <a:ext cx="271741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kern="0" dirty="0">
                <a:solidFill>
                  <a:prstClr val="black"/>
                </a:solidFill>
              </a:rPr>
              <a:t>Объектов </a:t>
            </a:r>
            <a:br>
              <a:rPr lang="ru-RU" sz="1400" kern="0" dirty="0">
                <a:solidFill>
                  <a:prstClr val="black"/>
                </a:solidFill>
              </a:rPr>
            </a:br>
            <a:r>
              <a:rPr lang="ru-RU" sz="1400" kern="0" dirty="0">
                <a:solidFill>
                  <a:prstClr val="black"/>
                </a:solidFill>
              </a:rPr>
              <a:t>на мониторинге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63AC6D5-1714-D54C-A34D-140CE563AEFB}"/>
              </a:ext>
            </a:extLst>
          </p:cNvPr>
          <p:cNvSpPr txBox="1"/>
          <p:nvPr/>
        </p:nvSpPr>
        <p:spPr>
          <a:xfrm>
            <a:off x="8894095" y="2886213"/>
            <a:ext cx="928561" cy="553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3"/>
                </a:solidFill>
              </a:rPr>
              <a:t>20</a:t>
            </a:r>
            <a:r>
              <a:rPr lang="ru-RU" sz="2400" dirty="0">
                <a:solidFill>
                  <a:schemeClr val="accent3"/>
                </a:solidFill>
              </a:rPr>
              <a:t>%</a:t>
            </a:r>
            <a:endParaRPr lang="ru-RU" sz="3600" dirty="0">
              <a:solidFill>
                <a:schemeClr val="accent3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293A511D-2275-8C46-9212-D84B44BE1019}"/>
              </a:ext>
            </a:extLst>
          </p:cNvPr>
          <p:cNvSpPr txBox="1"/>
          <p:nvPr/>
        </p:nvSpPr>
        <p:spPr>
          <a:xfrm>
            <a:off x="8950443" y="3389372"/>
            <a:ext cx="206918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kern="0" dirty="0" err="1">
                <a:solidFill>
                  <a:prstClr val="black"/>
                </a:solidFill>
              </a:rPr>
              <a:t>Проактивно</a:t>
            </a:r>
            <a:r>
              <a:rPr lang="ru-RU" sz="1400" kern="0" dirty="0">
                <a:solidFill>
                  <a:prstClr val="black"/>
                </a:solidFill>
              </a:rPr>
              <a:t> выявляемые</a:t>
            </a:r>
            <a:r>
              <a:rPr lang="en-US" sz="1400" kern="0" dirty="0">
                <a:solidFill>
                  <a:prstClr val="black"/>
                </a:solidFill>
              </a:rPr>
              <a:t> </a:t>
            </a:r>
            <a:r>
              <a:rPr lang="ru-RU" sz="1400" kern="0" dirty="0">
                <a:solidFill>
                  <a:prstClr val="black"/>
                </a:solidFill>
              </a:rPr>
              <a:t>инциденты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15CAB30F-58A4-3C4B-A85B-F6C7FF344FF9}"/>
              </a:ext>
            </a:extLst>
          </p:cNvPr>
          <p:cNvSpPr txBox="1"/>
          <p:nvPr/>
        </p:nvSpPr>
        <p:spPr>
          <a:xfrm>
            <a:off x="6535768" y="4375810"/>
            <a:ext cx="2358327" cy="553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3"/>
                </a:solidFill>
              </a:rPr>
              <a:t>24/7/365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396F129-D702-2840-98F1-EC4CCF28189B}"/>
              </a:ext>
            </a:extLst>
          </p:cNvPr>
          <p:cNvSpPr txBox="1"/>
          <p:nvPr/>
        </p:nvSpPr>
        <p:spPr>
          <a:xfrm>
            <a:off x="6535768" y="4917706"/>
            <a:ext cx="341505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kern="0" dirty="0">
                <a:solidFill>
                  <a:prstClr val="black"/>
                </a:solidFill>
              </a:rPr>
              <a:t>Запущен круглосуточный мониторинг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0E6A357-DD82-9043-9D1D-DA0999642C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326" y="4242312"/>
            <a:ext cx="360000" cy="36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E2071E4-46C3-9740-B7B0-8DF89B9967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7563" y="2958241"/>
            <a:ext cx="360000" cy="360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ABEC606-18E9-F046-97EA-8B68B994C004}"/>
              </a:ext>
            </a:extLst>
          </p:cNvPr>
          <p:cNvSpPr txBox="1"/>
          <p:nvPr/>
        </p:nvSpPr>
        <p:spPr>
          <a:xfrm rot="16200000">
            <a:off x="4930825" y="3427344"/>
            <a:ext cx="190497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Результат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центра управления ИТ-операциями 201</a:t>
            </a:r>
            <a:r>
              <a:rPr lang="en-US" dirty="0"/>
              <a:t>5</a:t>
            </a:r>
            <a:r>
              <a:rPr lang="ru-RU" dirty="0"/>
              <a:t> – 2020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3D6AAA7B-DF9C-CB46-966E-B48D53BA2EF3}"/>
              </a:ext>
            </a:extLst>
          </p:cNvPr>
          <p:cNvCxnSpPr/>
          <p:nvPr/>
        </p:nvCxnSpPr>
        <p:spPr>
          <a:xfrm>
            <a:off x="0" y="1206968"/>
            <a:ext cx="12192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37AA2C-86A8-8842-A0E7-B0E214C59D34}"/>
              </a:ext>
            </a:extLst>
          </p:cNvPr>
          <p:cNvSpPr txBox="1"/>
          <p:nvPr/>
        </p:nvSpPr>
        <p:spPr>
          <a:xfrm>
            <a:off x="550061" y="1280305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bg2"/>
                </a:solidFill>
              </a:rPr>
              <a:t>2015</a:t>
            </a:r>
            <a:endParaRPr lang="ru-RU" sz="1400" b="1" i="1" dirty="0">
              <a:solidFill>
                <a:schemeClr val="bg2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468A94A-233D-7E45-8BA6-0372D44A7348}"/>
              </a:ext>
            </a:extLst>
          </p:cNvPr>
          <p:cNvSpPr txBox="1"/>
          <p:nvPr/>
        </p:nvSpPr>
        <p:spPr>
          <a:xfrm>
            <a:off x="2509827" y="1280304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accent3"/>
                </a:solidFill>
              </a:rPr>
              <a:t>2016</a:t>
            </a:r>
            <a:endParaRPr lang="ru-RU" sz="1400" b="1" i="1" dirty="0">
              <a:solidFill>
                <a:schemeClr val="accent3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3067804-8C5F-AF41-816C-90E51CB164F8}"/>
              </a:ext>
            </a:extLst>
          </p:cNvPr>
          <p:cNvSpPr txBox="1"/>
          <p:nvPr/>
        </p:nvSpPr>
        <p:spPr>
          <a:xfrm>
            <a:off x="4469593" y="1280303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accent4"/>
                </a:solidFill>
              </a:rPr>
              <a:t>2017</a:t>
            </a:r>
            <a:endParaRPr lang="ru-RU" sz="1400" b="1" i="1" dirty="0">
              <a:solidFill>
                <a:schemeClr val="accent4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D8AB8C3-96B5-224B-B6DE-9EEF07CB90CE}"/>
              </a:ext>
            </a:extLst>
          </p:cNvPr>
          <p:cNvSpPr txBox="1"/>
          <p:nvPr/>
        </p:nvSpPr>
        <p:spPr>
          <a:xfrm>
            <a:off x="6429359" y="1280302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accent4"/>
                </a:solidFill>
              </a:rPr>
              <a:t>2018</a:t>
            </a:r>
            <a:endParaRPr lang="ru-RU" sz="1400" b="1" i="1" dirty="0">
              <a:solidFill>
                <a:schemeClr val="accent4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2095F57-82D1-284B-AE9C-51DA2318E3E1}"/>
              </a:ext>
            </a:extLst>
          </p:cNvPr>
          <p:cNvSpPr txBox="1"/>
          <p:nvPr/>
        </p:nvSpPr>
        <p:spPr>
          <a:xfrm>
            <a:off x="8389125" y="1280301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accent4"/>
                </a:solidFill>
              </a:rPr>
              <a:t>2019</a:t>
            </a:r>
            <a:endParaRPr lang="ru-RU" sz="1400" b="1" i="1" dirty="0">
              <a:solidFill>
                <a:schemeClr val="accent4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71ED069-E55E-464A-90F8-B8BA8A88CF98}"/>
              </a:ext>
            </a:extLst>
          </p:cNvPr>
          <p:cNvSpPr txBox="1"/>
          <p:nvPr/>
        </p:nvSpPr>
        <p:spPr>
          <a:xfrm>
            <a:off x="10348889" y="1280301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accent4"/>
                </a:solidFill>
              </a:rPr>
              <a:t>2020</a:t>
            </a:r>
            <a:endParaRPr lang="ru-RU" sz="1400" b="1" i="1" dirty="0">
              <a:solidFill>
                <a:schemeClr val="accent4"/>
              </a:solidFill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A753D221-CDED-8241-B072-A702066485D0}"/>
              </a:ext>
            </a:extLst>
          </p:cNvPr>
          <p:cNvCxnSpPr>
            <a:cxnSpLocks/>
          </p:cNvCxnSpPr>
          <p:nvPr/>
        </p:nvCxnSpPr>
        <p:spPr>
          <a:xfrm>
            <a:off x="-117423" y="1206968"/>
            <a:ext cx="3400269" cy="0"/>
          </a:xfrm>
          <a:prstGeom prst="line">
            <a:avLst/>
          </a:prstGeom>
          <a:ln w="76200" cap="rnd">
            <a:gradFill>
              <a:gsLst>
                <a:gs pos="61000">
                  <a:schemeClr val="bg2"/>
                </a:gs>
                <a:gs pos="8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8CBE5A2F-BE79-F84F-88D1-7E1ECE49397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50863" y="3498425"/>
            <a:ext cx="4539203" cy="6609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t"/>
          <a:lstStyle/>
          <a:p>
            <a:pPr>
              <a:spcAft>
                <a:spcPts val="300"/>
              </a:spcAft>
              <a:buClr>
                <a:schemeClr val="accent3"/>
              </a:buClr>
            </a:pPr>
            <a:r>
              <a:rPr lang="en-US" sz="1400" kern="0" dirty="0">
                <a:solidFill>
                  <a:prstClr val="black"/>
                </a:solidFill>
              </a:rPr>
              <a:t>C</a:t>
            </a:r>
            <a:r>
              <a:rPr lang="ru-RU" sz="1400" kern="0" dirty="0" err="1">
                <a:solidFill>
                  <a:prstClr val="black"/>
                </a:solidFill>
              </a:rPr>
              <a:t>нижение</a:t>
            </a:r>
            <a:r>
              <a:rPr lang="ru-RU" sz="1400" kern="0" dirty="0">
                <a:solidFill>
                  <a:prstClr val="black"/>
                </a:solidFill>
              </a:rPr>
              <a:t> количества сбоев в информационных системах и переход к </a:t>
            </a:r>
            <a:r>
              <a:rPr lang="ru-RU" sz="1400" kern="0" dirty="0" err="1">
                <a:solidFill>
                  <a:prstClr val="black"/>
                </a:solidFill>
              </a:rPr>
              <a:t>проактивному</a:t>
            </a:r>
            <a:r>
              <a:rPr lang="ru-RU" sz="1400" kern="0" dirty="0">
                <a:solidFill>
                  <a:prstClr val="black"/>
                </a:solidFill>
              </a:rPr>
              <a:t> выявлению КИ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F9E0ECDD-048C-7C41-B2D5-6B708DB9DDEE}"/>
              </a:ext>
            </a:extLst>
          </p:cNvPr>
          <p:cNvSpPr/>
          <p:nvPr/>
        </p:nvSpPr>
        <p:spPr>
          <a:xfrm>
            <a:off x="550862" y="4763100"/>
            <a:ext cx="4725675" cy="80652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t"/>
          <a:lstStyle/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1400" kern="0" dirty="0">
                <a:solidFill>
                  <a:prstClr val="black"/>
                </a:solidFill>
              </a:rPr>
              <a:t>Формирование отчетности</a:t>
            </a: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1400" kern="0" dirty="0">
                <a:solidFill>
                  <a:prstClr val="black"/>
                </a:solidFill>
              </a:rPr>
              <a:t>Разработка РСМ</a:t>
            </a: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1400" kern="0" dirty="0">
                <a:solidFill>
                  <a:prstClr val="black"/>
                </a:solidFill>
              </a:rPr>
              <a:t>Разработка </a:t>
            </a:r>
            <a:r>
              <a:rPr lang="en" sz="1400" kern="0" dirty="0">
                <a:solidFill>
                  <a:prstClr val="black"/>
                </a:solidFill>
              </a:rPr>
              <a:t>DRP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E714FD80-A449-EF42-92D5-27880767C964}"/>
              </a:ext>
            </a:extLst>
          </p:cNvPr>
          <p:cNvSpPr/>
          <p:nvPr/>
        </p:nvSpPr>
        <p:spPr>
          <a:xfrm>
            <a:off x="6132513" y="2122224"/>
            <a:ext cx="6059487" cy="3738022"/>
          </a:xfrm>
          <a:prstGeom prst="rect">
            <a:avLst/>
          </a:prstGeom>
          <a:solidFill>
            <a:schemeClr val="accent2">
              <a:alpha val="1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E1BE75AD-3030-2F4C-8001-1AAE798D00DA}"/>
              </a:ext>
            </a:extLst>
          </p:cNvPr>
          <p:cNvSpPr txBox="1"/>
          <p:nvPr/>
        </p:nvSpPr>
        <p:spPr>
          <a:xfrm>
            <a:off x="6535768" y="4306043"/>
            <a:ext cx="1246909" cy="553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3"/>
                </a:solidFill>
              </a:rPr>
              <a:t>10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CA8AB54B-5E32-624A-AD61-6A4B16D6435A}"/>
              </a:ext>
            </a:extLst>
          </p:cNvPr>
          <p:cNvSpPr txBox="1"/>
          <p:nvPr/>
        </p:nvSpPr>
        <p:spPr>
          <a:xfrm>
            <a:off x="6571615" y="4817143"/>
            <a:ext cx="730583" cy="313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kern="0" dirty="0" smtClean="0">
                <a:solidFill>
                  <a:prstClr val="black"/>
                </a:solidFill>
              </a:rPr>
              <a:t>РСМ</a:t>
            </a:r>
            <a:endParaRPr lang="ru-RU" sz="1400" kern="0" dirty="0">
              <a:solidFill>
                <a:prstClr val="black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59530FE7-299C-0F49-8FF3-60CB93CA232C}"/>
              </a:ext>
            </a:extLst>
          </p:cNvPr>
          <p:cNvSpPr txBox="1"/>
          <p:nvPr/>
        </p:nvSpPr>
        <p:spPr>
          <a:xfrm>
            <a:off x="8000722" y="4283201"/>
            <a:ext cx="1246909" cy="553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3"/>
                </a:solidFill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7B8190FF-10B1-8640-B081-E78E13AE78BB}"/>
              </a:ext>
            </a:extLst>
          </p:cNvPr>
          <p:cNvSpPr txBox="1"/>
          <p:nvPr/>
        </p:nvSpPr>
        <p:spPr>
          <a:xfrm>
            <a:off x="8000722" y="4825097"/>
            <a:ext cx="207123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kern="0" dirty="0" smtClean="0">
                <a:solidFill>
                  <a:prstClr val="black"/>
                </a:solidFill>
              </a:rPr>
              <a:t>Отч</a:t>
            </a:r>
            <a:r>
              <a:rPr lang="ru-RU" sz="1400" kern="0" dirty="0">
                <a:solidFill>
                  <a:prstClr val="black"/>
                </a:solidFill>
              </a:rPr>
              <a:t>ё</a:t>
            </a:r>
            <a:r>
              <a:rPr lang="ru-RU" sz="1400" kern="0" dirty="0" smtClean="0">
                <a:solidFill>
                  <a:prstClr val="black"/>
                </a:solidFill>
              </a:rPr>
              <a:t>ты </a:t>
            </a:r>
            <a:br>
              <a:rPr lang="ru-RU" sz="1400" kern="0" dirty="0" smtClean="0">
                <a:solidFill>
                  <a:prstClr val="black"/>
                </a:solidFill>
              </a:rPr>
            </a:br>
            <a:r>
              <a:rPr lang="ru-RU" sz="1400" kern="0" dirty="0" smtClean="0">
                <a:solidFill>
                  <a:prstClr val="black"/>
                </a:solidFill>
              </a:rPr>
              <a:t>по </a:t>
            </a:r>
            <a:r>
              <a:rPr lang="ru-RU" sz="1400" kern="0" dirty="0">
                <a:solidFill>
                  <a:prstClr val="black"/>
                </a:solidFill>
              </a:rPr>
              <a:t>сервисам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1CCF6012-D3ED-3642-A6E4-511A9345E7D8}"/>
              </a:ext>
            </a:extLst>
          </p:cNvPr>
          <p:cNvSpPr txBox="1"/>
          <p:nvPr/>
        </p:nvSpPr>
        <p:spPr>
          <a:xfrm>
            <a:off x="9544106" y="4300130"/>
            <a:ext cx="1246909" cy="553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3"/>
                </a:solidFill>
              </a:rPr>
              <a:t>40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74609868-E7F8-3646-BD98-4C65326C6337}"/>
              </a:ext>
            </a:extLst>
          </p:cNvPr>
          <p:cNvSpPr txBox="1"/>
          <p:nvPr/>
        </p:nvSpPr>
        <p:spPr>
          <a:xfrm>
            <a:off x="9542865" y="4807296"/>
            <a:ext cx="252558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kern="0" dirty="0" smtClean="0">
                <a:solidFill>
                  <a:prstClr val="black"/>
                </a:solidFill>
              </a:rPr>
              <a:t>Отчёты </a:t>
            </a:r>
            <a:br>
              <a:rPr lang="ru-RU" sz="1400" kern="0" dirty="0" smtClean="0">
                <a:solidFill>
                  <a:prstClr val="black"/>
                </a:solidFill>
              </a:rPr>
            </a:br>
            <a:r>
              <a:rPr lang="ru-RU" sz="1400" kern="0" dirty="0" smtClean="0">
                <a:solidFill>
                  <a:prstClr val="black"/>
                </a:solidFill>
              </a:rPr>
              <a:t>по </a:t>
            </a:r>
            <a:r>
              <a:rPr lang="ru-RU" sz="1400" kern="0" dirty="0">
                <a:solidFill>
                  <a:prstClr val="black"/>
                </a:solidFill>
              </a:rPr>
              <a:t>инфраструктуре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B64EB02-33EE-1C4C-8C4A-C3DB11B1FCF8}"/>
              </a:ext>
            </a:extLst>
          </p:cNvPr>
          <p:cNvSpPr txBox="1"/>
          <p:nvPr/>
        </p:nvSpPr>
        <p:spPr>
          <a:xfrm>
            <a:off x="552705" y="2116251"/>
            <a:ext cx="519076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accent1"/>
                </a:solidFill>
              </a:rPr>
              <a:t>Ситуационный </a:t>
            </a: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центр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="" xmlns:a16="http://schemas.microsoft.com/office/drawing/2014/main" id="{C8C1F42C-820D-2640-AE8C-C1F8099F714E}"/>
              </a:ext>
            </a:extLst>
          </p:cNvPr>
          <p:cNvSpPr/>
          <p:nvPr/>
        </p:nvSpPr>
        <p:spPr>
          <a:xfrm>
            <a:off x="532302" y="2886213"/>
            <a:ext cx="2088642" cy="504056"/>
          </a:xfrm>
          <a:prstGeom prst="roundRect">
            <a:avLst>
              <a:gd name="adj" fmla="val 2984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ABEC606-18E9-F046-97EA-8B68B994C004}"/>
              </a:ext>
            </a:extLst>
          </p:cNvPr>
          <p:cNvSpPr txBox="1"/>
          <p:nvPr/>
        </p:nvSpPr>
        <p:spPr>
          <a:xfrm>
            <a:off x="1248265" y="2982598"/>
            <a:ext cx="793487" cy="3231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dirty="0">
                <a:solidFill>
                  <a:schemeClr val="bg1"/>
                </a:solidFill>
              </a:rPr>
              <a:t>Вызовы</a:t>
            </a:r>
          </a:p>
        </p:txBody>
      </p:sp>
      <p:pic>
        <p:nvPicPr>
          <p:cNvPr id="36" name="Рисунок 21">
            <a:extLst>
              <a:ext uri="{FF2B5EF4-FFF2-40B4-BE49-F238E27FC236}">
                <a16:creationId xmlns="" xmlns:a16="http://schemas.microsoft.com/office/drawing/2014/main" id="{8E2071E4-46C3-9740-B7B0-8DF89B9967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7563" y="2958241"/>
            <a:ext cx="360000" cy="360000"/>
          </a:xfrm>
          <a:prstGeom prst="rect">
            <a:avLst/>
          </a:prstGeom>
        </p:spPr>
      </p:pic>
      <p:sp>
        <p:nvSpPr>
          <p:cNvPr id="37" name="Скругленный прямоугольник 33">
            <a:extLst>
              <a:ext uri="{FF2B5EF4-FFF2-40B4-BE49-F238E27FC236}">
                <a16:creationId xmlns="" xmlns:a16="http://schemas.microsoft.com/office/drawing/2014/main" id="{C8C1F42C-820D-2640-AE8C-C1F8099F714E}"/>
              </a:ext>
            </a:extLst>
          </p:cNvPr>
          <p:cNvSpPr/>
          <p:nvPr/>
        </p:nvSpPr>
        <p:spPr>
          <a:xfrm>
            <a:off x="532302" y="4161590"/>
            <a:ext cx="2088642" cy="504056"/>
          </a:xfrm>
          <a:prstGeom prst="roundRect">
            <a:avLst>
              <a:gd name="adj" fmla="val 2984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F98FE54-AF3E-A441-970B-96A9EECB4C94}"/>
              </a:ext>
            </a:extLst>
          </p:cNvPr>
          <p:cNvSpPr txBox="1"/>
          <p:nvPr/>
        </p:nvSpPr>
        <p:spPr>
          <a:xfrm>
            <a:off x="1251870" y="4255845"/>
            <a:ext cx="682879" cy="3231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dirty="0">
                <a:solidFill>
                  <a:schemeClr val="bg1"/>
                </a:solidFill>
              </a:rPr>
              <a:t>Задачи</a:t>
            </a:r>
          </a:p>
        </p:txBody>
      </p:sp>
      <p:pic>
        <p:nvPicPr>
          <p:cNvPr id="40" name="Рисунок 19">
            <a:extLst>
              <a:ext uri="{FF2B5EF4-FFF2-40B4-BE49-F238E27FC236}">
                <a16:creationId xmlns="" xmlns:a16="http://schemas.microsoft.com/office/drawing/2014/main" id="{30E6A357-DD82-9043-9D1D-DA0999642C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326" y="4242312"/>
            <a:ext cx="360000" cy="360000"/>
          </a:xfrm>
          <a:prstGeom prst="rect">
            <a:avLst/>
          </a:prstGeom>
        </p:spPr>
      </p:pic>
      <p:sp>
        <p:nvSpPr>
          <p:cNvPr id="41" name="Прямоугольник 47">
            <a:extLst>
              <a:ext uri="{FF2B5EF4-FFF2-40B4-BE49-F238E27FC236}">
                <a16:creationId xmlns="" xmlns:a16="http://schemas.microsoft.com/office/drawing/2014/main" id="{D9429E01-C083-084E-B9E8-F3AF70A14819}"/>
              </a:ext>
            </a:extLst>
          </p:cNvPr>
          <p:cNvSpPr/>
          <p:nvPr/>
        </p:nvSpPr>
        <p:spPr>
          <a:xfrm>
            <a:off x="5603543" y="2122224"/>
            <a:ext cx="528969" cy="3738022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ABEC606-18E9-F046-97EA-8B68B994C004}"/>
              </a:ext>
            </a:extLst>
          </p:cNvPr>
          <p:cNvSpPr txBox="1"/>
          <p:nvPr/>
        </p:nvSpPr>
        <p:spPr>
          <a:xfrm rot="16200000">
            <a:off x="4930825" y="3427344"/>
            <a:ext cx="190497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Результат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B011033-A796-D44E-8644-F6385347C47B}"/>
              </a:ext>
            </a:extLst>
          </p:cNvPr>
          <p:cNvSpPr txBox="1"/>
          <p:nvPr/>
        </p:nvSpPr>
        <p:spPr>
          <a:xfrm>
            <a:off x="6535768" y="2805816"/>
            <a:ext cx="1363632" cy="553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3"/>
                </a:solidFill>
              </a:rPr>
              <a:t>10</a:t>
            </a:r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1800" dirty="0">
                <a:solidFill>
                  <a:schemeClr val="accent3"/>
                </a:solidFill>
              </a:rPr>
              <a:t>тыс.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1201EBAA-1CAE-974E-9D20-5A1CD52A37E9}"/>
              </a:ext>
            </a:extLst>
          </p:cNvPr>
          <p:cNvSpPr txBox="1"/>
          <p:nvPr/>
        </p:nvSpPr>
        <p:spPr>
          <a:xfrm>
            <a:off x="6535768" y="3341607"/>
            <a:ext cx="271741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kern="0" dirty="0">
                <a:solidFill>
                  <a:prstClr val="black"/>
                </a:solidFill>
              </a:rPr>
              <a:t>Объектов </a:t>
            </a:r>
            <a:br>
              <a:rPr lang="ru-RU" sz="1400" kern="0" dirty="0">
                <a:solidFill>
                  <a:prstClr val="black"/>
                </a:solidFill>
              </a:rPr>
            </a:br>
            <a:r>
              <a:rPr lang="ru-RU" sz="1400" kern="0" dirty="0">
                <a:solidFill>
                  <a:prstClr val="black"/>
                </a:solidFill>
              </a:rPr>
              <a:t>на мониторинге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86BC7D2E-E389-8447-97A3-BA1B6BB7D1A3}"/>
              </a:ext>
            </a:extLst>
          </p:cNvPr>
          <p:cNvSpPr txBox="1"/>
          <p:nvPr/>
        </p:nvSpPr>
        <p:spPr>
          <a:xfrm>
            <a:off x="8894095" y="2882279"/>
            <a:ext cx="928561" cy="553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3"/>
                </a:solidFill>
              </a:rPr>
              <a:t>3</a:t>
            </a:r>
            <a:r>
              <a:rPr lang="en-US" sz="3600" dirty="0">
                <a:solidFill>
                  <a:schemeClr val="accent3"/>
                </a:solidFill>
              </a:rPr>
              <a:t>0</a:t>
            </a:r>
            <a:r>
              <a:rPr lang="ru-RU" sz="2400" dirty="0">
                <a:solidFill>
                  <a:schemeClr val="accent3"/>
                </a:solidFill>
              </a:rPr>
              <a:t>%</a:t>
            </a:r>
            <a:endParaRPr lang="ru-RU" sz="3600" dirty="0">
              <a:solidFill>
                <a:schemeClr val="accent3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12B6B1D-77D5-E14C-889E-294EA794EFE5}"/>
              </a:ext>
            </a:extLst>
          </p:cNvPr>
          <p:cNvSpPr txBox="1"/>
          <p:nvPr/>
        </p:nvSpPr>
        <p:spPr>
          <a:xfrm>
            <a:off x="8950443" y="3385438"/>
            <a:ext cx="206918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kern="0" dirty="0" err="1">
                <a:solidFill>
                  <a:prstClr val="black"/>
                </a:solidFill>
              </a:rPr>
              <a:t>Проактивно</a:t>
            </a:r>
            <a:r>
              <a:rPr lang="ru-RU" sz="1400" kern="0" dirty="0">
                <a:solidFill>
                  <a:prstClr val="black"/>
                </a:solidFill>
              </a:rPr>
              <a:t> выявляемые</a:t>
            </a:r>
            <a:r>
              <a:rPr lang="en-US" sz="1400" kern="0" dirty="0">
                <a:solidFill>
                  <a:prstClr val="black"/>
                </a:solidFill>
              </a:rPr>
              <a:t> </a:t>
            </a:r>
            <a:r>
              <a:rPr lang="ru-RU" sz="1400" kern="0" dirty="0">
                <a:solidFill>
                  <a:prstClr val="black"/>
                </a:solidFill>
              </a:rPr>
              <a:t>инциденты</a:t>
            </a:r>
          </a:p>
        </p:txBody>
      </p:sp>
    </p:spTree>
    <p:extLst>
      <p:ext uri="{BB962C8B-B14F-4D97-AF65-F5344CB8AC3E}">
        <p14:creationId xmlns:p14="http://schemas.microsoft.com/office/powerpoint/2010/main" val="27080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центра управления ИТ-операциями 201</a:t>
            </a:r>
            <a:r>
              <a:rPr lang="en-US" dirty="0"/>
              <a:t>5</a:t>
            </a:r>
            <a:r>
              <a:rPr lang="ru-RU" dirty="0"/>
              <a:t> – 2020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3D6AAA7B-DF9C-CB46-966E-B48D53BA2EF3}"/>
              </a:ext>
            </a:extLst>
          </p:cNvPr>
          <p:cNvCxnSpPr/>
          <p:nvPr/>
        </p:nvCxnSpPr>
        <p:spPr>
          <a:xfrm>
            <a:off x="0" y="1206968"/>
            <a:ext cx="12192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37AA2C-86A8-8842-A0E7-B0E214C59D34}"/>
              </a:ext>
            </a:extLst>
          </p:cNvPr>
          <p:cNvSpPr txBox="1"/>
          <p:nvPr/>
        </p:nvSpPr>
        <p:spPr>
          <a:xfrm>
            <a:off x="550061" y="1280305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bg2"/>
                </a:solidFill>
              </a:rPr>
              <a:t>2015</a:t>
            </a:r>
            <a:endParaRPr lang="ru-RU" sz="1400" b="1" i="1" dirty="0">
              <a:solidFill>
                <a:schemeClr val="bg2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468A94A-233D-7E45-8BA6-0372D44A7348}"/>
              </a:ext>
            </a:extLst>
          </p:cNvPr>
          <p:cNvSpPr txBox="1"/>
          <p:nvPr/>
        </p:nvSpPr>
        <p:spPr>
          <a:xfrm>
            <a:off x="2509827" y="1280304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bg2"/>
                </a:solidFill>
              </a:rPr>
              <a:t>2016</a:t>
            </a:r>
            <a:endParaRPr lang="ru-RU" sz="1400" b="1" i="1" dirty="0">
              <a:solidFill>
                <a:schemeClr val="bg2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3067804-8C5F-AF41-816C-90E51CB164F8}"/>
              </a:ext>
            </a:extLst>
          </p:cNvPr>
          <p:cNvSpPr txBox="1"/>
          <p:nvPr/>
        </p:nvSpPr>
        <p:spPr>
          <a:xfrm>
            <a:off x="4469593" y="1280303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accent3"/>
                </a:solidFill>
              </a:rPr>
              <a:t>2017</a:t>
            </a:r>
            <a:endParaRPr lang="ru-RU" sz="1400" b="1" i="1" dirty="0">
              <a:solidFill>
                <a:schemeClr val="accent3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D8AB8C3-96B5-224B-B6DE-9EEF07CB90CE}"/>
              </a:ext>
            </a:extLst>
          </p:cNvPr>
          <p:cNvSpPr txBox="1"/>
          <p:nvPr/>
        </p:nvSpPr>
        <p:spPr>
          <a:xfrm>
            <a:off x="6429359" y="1280302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accent4"/>
                </a:solidFill>
              </a:rPr>
              <a:t>2018</a:t>
            </a:r>
            <a:endParaRPr lang="ru-RU" sz="1400" b="1" i="1" dirty="0">
              <a:solidFill>
                <a:schemeClr val="accent4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2095F57-82D1-284B-AE9C-51DA2318E3E1}"/>
              </a:ext>
            </a:extLst>
          </p:cNvPr>
          <p:cNvSpPr txBox="1"/>
          <p:nvPr/>
        </p:nvSpPr>
        <p:spPr>
          <a:xfrm>
            <a:off x="8389125" y="1280301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accent4"/>
                </a:solidFill>
              </a:rPr>
              <a:t>2019</a:t>
            </a:r>
            <a:endParaRPr lang="ru-RU" sz="1400" b="1" i="1" dirty="0">
              <a:solidFill>
                <a:schemeClr val="accent4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71ED069-E55E-464A-90F8-B8BA8A88CF98}"/>
              </a:ext>
            </a:extLst>
          </p:cNvPr>
          <p:cNvSpPr txBox="1"/>
          <p:nvPr/>
        </p:nvSpPr>
        <p:spPr>
          <a:xfrm>
            <a:off x="10348889" y="1280301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accent4"/>
                </a:solidFill>
              </a:rPr>
              <a:t>2020</a:t>
            </a:r>
            <a:endParaRPr lang="ru-RU" sz="1400" b="1" i="1" dirty="0">
              <a:solidFill>
                <a:schemeClr val="accent4"/>
              </a:solidFill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48C74D18-D5A7-6049-A3E8-A742FB06AC54}"/>
              </a:ext>
            </a:extLst>
          </p:cNvPr>
          <p:cNvCxnSpPr>
            <a:cxnSpLocks/>
          </p:cNvCxnSpPr>
          <p:nvPr/>
        </p:nvCxnSpPr>
        <p:spPr>
          <a:xfrm>
            <a:off x="-117423" y="1206968"/>
            <a:ext cx="5393960" cy="0"/>
          </a:xfrm>
          <a:prstGeom prst="line">
            <a:avLst/>
          </a:prstGeom>
          <a:ln w="76200" cap="rnd">
            <a:gradFill>
              <a:gsLst>
                <a:gs pos="61000">
                  <a:schemeClr val="bg2"/>
                </a:gs>
                <a:gs pos="8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F2466C2D-862A-A242-9CCF-F56206118BF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50863" y="3498425"/>
            <a:ext cx="4539203" cy="6609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t"/>
          <a:lstStyle/>
          <a:p>
            <a:pPr>
              <a:spcAft>
                <a:spcPts val="300"/>
              </a:spcAft>
              <a:buClr>
                <a:schemeClr val="accent3"/>
              </a:buClr>
            </a:pPr>
            <a:r>
              <a:rPr lang="en-US" sz="1400" kern="0" dirty="0">
                <a:solidFill>
                  <a:prstClr val="black"/>
                </a:solidFill>
              </a:rPr>
              <a:t>C</a:t>
            </a:r>
            <a:r>
              <a:rPr lang="ru-RU" sz="1400" kern="0" dirty="0" err="1">
                <a:solidFill>
                  <a:prstClr val="black"/>
                </a:solidFill>
              </a:rPr>
              <a:t>нижение</a:t>
            </a:r>
            <a:r>
              <a:rPr lang="ru-RU" sz="1400" kern="0" dirty="0">
                <a:solidFill>
                  <a:prstClr val="black"/>
                </a:solidFill>
              </a:rPr>
              <a:t> количества сбоев в информационных системах и переход к </a:t>
            </a:r>
            <a:r>
              <a:rPr lang="ru-RU" sz="1400" kern="0" dirty="0" err="1">
                <a:solidFill>
                  <a:prstClr val="black"/>
                </a:solidFill>
              </a:rPr>
              <a:t>проактивному</a:t>
            </a:r>
            <a:r>
              <a:rPr lang="ru-RU" sz="1400" kern="0" dirty="0">
                <a:solidFill>
                  <a:prstClr val="black"/>
                </a:solidFill>
              </a:rPr>
              <a:t> выявлению КИ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FF2C96E8-8195-4F4E-9E34-11B69B90381C}"/>
              </a:ext>
            </a:extLst>
          </p:cNvPr>
          <p:cNvSpPr/>
          <p:nvPr/>
        </p:nvSpPr>
        <p:spPr>
          <a:xfrm>
            <a:off x="550862" y="4763100"/>
            <a:ext cx="4725675" cy="80652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t"/>
          <a:lstStyle/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1400" kern="0" dirty="0">
                <a:solidFill>
                  <a:prstClr val="black"/>
                </a:solidFill>
              </a:rPr>
              <a:t>Переход на формат мониторинга и управления Бизнес-приложений (пилот</a:t>
            </a:r>
            <a:r>
              <a:rPr lang="ru-RU" sz="1400" kern="0" dirty="0" smtClean="0">
                <a:solidFill>
                  <a:prstClr val="black"/>
                </a:solidFill>
              </a:rPr>
              <a:t>)</a:t>
            </a:r>
            <a:endParaRPr lang="ru-RU" sz="1400" kern="0" dirty="0">
              <a:solidFill>
                <a:prstClr val="black"/>
              </a:solidFill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01CB8B5C-804D-F743-BD7F-D576C3F2339F}"/>
              </a:ext>
            </a:extLst>
          </p:cNvPr>
          <p:cNvSpPr/>
          <p:nvPr/>
        </p:nvSpPr>
        <p:spPr>
          <a:xfrm>
            <a:off x="6132513" y="2122224"/>
            <a:ext cx="6059487" cy="3738022"/>
          </a:xfrm>
          <a:prstGeom prst="rect">
            <a:avLst/>
          </a:prstGeom>
          <a:solidFill>
            <a:schemeClr val="accent2">
              <a:alpha val="1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FF4613EB-5DE6-A743-90F8-CF7C32CF5807}"/>
              </a:ext>
            </a:extLst>
          </p:cNvPr>
          <p:cNvSpPr txBox="1"/>
          <p:nvPr/>
        </p:nvSpPr>
        <p:spPr>
          <a:xfrm>
            <a:off x="552705" y="2116251"/>
            <a:ext cx="519076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accent1"/>
                </a:solidFill>
              </a:rPr>
              <a:t>Центр управления </a:t>
            </a: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ИТ-операциями </a:t>
            </a:r>
          </a:p>
        </p:txBody>
      </p:sp>
      <p:sp>
        <p:nvSpPr>
          <p:cNvPr id="34" name="Прямоугольник 47">
            <a:extLst>
              <a:ext uri="{FF2B5EF4-FFF2-40B4-BE49-F238E27FC236}">
                <a16:creationId xmlns="" xmlns:a16="http://schemas.microsoft.com/office/drawing/2014/main" id="{D9429E01-C083-084E-B9E8-F3AF70A14819}"/>
              </a:ext>
            </a:extLst>
          </p:cNvPr>
          <p:cNvSpPr/>
          <p:nvPr/>
        </p:nvSpPr>
        <p:spPr>
          <a:xfrm>
            <a:off x="5603543" y="2122224"/>
            <a:ext cx="528969" cy="3738022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ABEC606-18E9-F046-97EA-8B68B994C004}"/>
              </a:ext>
            </a:extLst>
          </p:cNvPr>
          <p:cNvSpPr txBox="1"/>
          <p:nvPr/>
        </p:nvSpPr>
        <p:spPr>
          <a:xfrm rot="16200000">
            <a:off x="4930825" y="3427344"/>
            <a:ext cx="190497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Результат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Скругленный прямоугольник 33">
            <a:extLst>
              <a:ext uri="{FF2B5EF4-FFF2-40B4-BE49-F238E27FC236}">
                <a16:creationId xmlns="" xmlns:a16="http://schemas.microsoft.com/office/drawing/2014/main" id="{C8C1F42C-820D-2640-AE8C-C1F8099F714E}"/>
              </a:ext>
            </a:extLst>
          </p:cNvPr>
          <p:cNvSpPr/>
          <p:nvPr/>
        </p:nvSpPr>
        <p:spPr>
          <a:xfrm>
            <a:off x="532302" y="2886213"/>
            <a:ext cx="2088642" cy="504056"/>
          </a:xfrm>
          <a:prstGeom prst="roundRect">
            <a:avLst>
              <a:gd name="adj" fmla="val 2984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ABEC606-18E9-F046-97EA-8B68B994C004}"/>
              </a:ext>
            </a:extLst>
          </p:cNvPr>
          <p:cNvSpPr txBox="1"/>
          <p:nvPr/>
        </p:nvSpPr>
        <p:spPr>
          <a:xfrm>
            <a:off x="1248265" y="2982598"/>
            <a:ext cx="793487" cy="3231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dirty="0">
                <a:solidFill>
                  <a:schemeClr val="bg1"/>
                </a:solidFill>
              </a:rPr>
              <a:t>Вызовы</a:t>
            </a:r>
          </a:p>
        </p:txBody>
      </p:sp>
      <p:pic>
        <p:nvPicPr>
          <p:cNvPr id="39" name="Рисунок 21">
            <a:extLst>
              <a:ext uri="{FF2B5EF4-FFF2-40B4-BE49-F238E27FC236}">
                <a16:creationId xmlns="" xmlns:a16="http://schemas.microsoft.com/office/drawing/2014/main" id="{8E2071E4-46C3-9740-B7B0-8DF89B9967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7563" y="2958241"/>
            <a:ext cx="360000" cy="360000"/>
          </a:xfrm>
          <a:prstGeom prst="rect">
            <a:avLst/>
          </a:prstGeom>
        </p:spPr>
      </p:pic>
      <p:sp>
        <p:nvSpPr>
          <p:cNvPr id="40" name="Скругленный прямоугольник 33">
            <a:extLst>
              <a:ext uri="{FF2B5EF4-FFF2-40B4-BE49-F238E27FC236}">
                <a16:creationId xmlns="" xmlns:a16="http://schemas.microsoft.com/office/drawing/2014/main" id="{C8C1F42C-820D-2640-AE8C-C1F8099F714E}"/>
              </a:ext>
            </a:extLst>
          </p:cNvPr>
          <p:cNvSpPr/>
          <p:nvPr/>
        </p:nvSpPr>
        <p:spPr>
          <a:xfrm>
            <a:off x="532302" y="4161590"/>
            <a:ext cx="2088642" cy="504056"/>
          </a:xfrm>
          <a:prstGeom prst="roundRect">
            <a:avLst>
              <a:gd name="adj" fmla="val 2984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F98FE54-AF3E-A441-970B-96A9EECB4C94}"/>
              </a:ext>
            </a:extLst>
          </p:cNvPr>
          <p:cNvSpPr txBox="1"/>
          <p:nvPr/>
        </p:nvSpPr>
        <p:spPr>
          <a:xfrm>
            <a:off x="1251870" y="4255845"/>
            <a:ext cx="682879" cy="3231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dirty="0">
                <a:solidFill>
                  <a:schemeClr val="bg1"/>
                </a:solidFill>
              </a:rPr>
              <a:t>Задачи</a:t>
            </a:r>
          </a:p>
        </p:txBody>
      </p:sp>
      <p:pic>
        <p:nvPicPr>
          <p:cNvPr id="47" name="Рисунок 19">
            <a:extLst>
              <a:ext uri="{FF2B5EF4-FFF2-40B4-BE49-F238E27FC236}">
                <a16:creationId xmlns="" xmlns:a16="http://schemas.microsoft.com/office/drawing/2014/main" id="{30E6A357-DD82-9043-9D1D-DA0999642C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326" y="4242312"/>
            <a:ext cx="360000" cy="36000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E1BE75AD-3030-2F4C-8001-1AAE798D00DA}"/>
              </a:ext>
            </a:extLst>
          </p:cNvPr>
          <p:cNvSpPr txBox="1"/>
          <p:nvPr/>
        </p:nvSpPr>
        <p:spPr>
          <a:xfrm>
            <a:off x="6535768" y="4306043"/>
            <a:ext cx="1246909" cy="553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3"/>
                </a:solidFill>
              </a:rPr>
              <a:t>20</a:t>
            </a:r>
            <a:endParaRPr lang="ru-RU" sz="3600" dirty="0">
              <a:solidFill>
                <a:schemeClr val="accent3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CA8AB54B-5E32-624A-AD61-6A4B16D6435A}"/>
              </a:ext>
            </a:extLst>
          </p:cNvPr>
          <p:cNvSpPr txBox="1"/>
          <p:nvPr/>
        </p:nvSpPr>
        <p:spPr>
          <a:xfrm>
            <a:off x="6571615" y="4817143"/>
            <a:ext cx="730583" cy="313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kern="0" dirty="0" smtClean="0">
                <a:solidFill>
                  <a:prstClr val="black"/>
                </a:solidFill>
              </a:rPr>
              <a:t>РСМ</a:t>
            </a:r>
            <a:endParaRPr lang="ru-RU" sz="1400" kern="0" dirty="0">
              <a:solidFill>
                <a:prstClr val="black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59530FE7-299C-0F49-8FF3-60CB93CA232C}"/>
              </a:ext>
            </a:extLst>
          </p:cNvPr>
          <p:cNvSpPr txBox="1"/>
          <p:nvPr/>
        </p:nvSpPr>
        <p:spPr>
          <a:xfrm>
            <a:off x="8000722" y="4283201"/>
            <a:ext cx="1246909" cy="553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3"/>
                </a:solidFill>
              </a:rPr>
              <a:t>15</a:t>
            </a:r>
            <a:endParaRPr lang="ru-RU" sz="3600" dirty="0">
              <a:solidFill>
                <a:schemeClr val="accent3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B8190FF-10B1-8640-B081-E78E13AE78BB}"/>
              </a:ext>
            </a:extLst>
          </p:cNvPr>
          <p:cNvSpPr txBox="1"/>
          <p:nvPr/>
        </p:nvSpPr>
        <p:spPr>
          <a:xfrm>
            <a:off x="8000722" y="4825097"/>
            <a:ext cx="207123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kern="0" dirty="0" smtClean="0">
                <a:solidFill>
                  <a:prstClr val="black"/>
                </a:solidFill>
              </a:rPr>
              <a:t>Отч</a:t>
            </a:r>
            <a:r>
              <a:rPr lang="ru-RU" sz="1400" kern="0" dirty="0">
                <a:solidFill>
                  <a:prstClr val="black"/>
                </a:solidFill>
              </a:rPr>
              <a:t>ё</a:t>
            </a:r>
            <a:r>
              <a:rPr lang="ru-RU" sz="1400" kern="0" dirty="0" smtClean="0">
                <a:solidFill>
                  <a:prstClr val="black"/>
                </a:solidFill>
              </a:rPr>
              <a:t>ты </a:t>
            </a:r>
            <a:br>
              <a:rPr lang="ru-RU" sz="1400" kern="0" dirty="0" smtClean="0">
                <a:solidFill>
                  <a:prstClr val="black"/>
                </a:solidFill>
              </a:rPr>
            </a:br>
            <a:r>
              <a:rPr lang="ru-RU" sz="1400" kern="0" dirty="0" smtClean="0">
                <a:solidFill>
                  <a:prstClr val="black"/>
                </a:solidFill>
              </a:rPr>
              <a:t>по </a:t>
            </a:r>
            <a:r>
              <a:rPr lang="ru-RU" sz="1400" kern="0" dirty="0">
                <a:solidFill>
                  <a:prstClr val="black"/>
                </a:solidFill>
              </a:rPr>
              <a:t>сервисам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1CCF6012-D3ED-3642-A6E4-511A9345E7D8}"/>
              </a:ext>
            </a:extLst>
          </p:cNvPr>
          <p:cNvSpPr txBox="1"/>
          <p:nvPr/>
        </p:nvSpPr>
        <p:spPr>
          <a:xfrm>
            <a:off x="9544106" y="4300130"/>
            <a:ext cx="1246909" cy="553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3"/>
                </a:solidFill>
              </a:rPr>
              <a:t>100+</a:t>
            </a:r>
            <a:endParaRPr lang="ru-RU" sz="3600" dirty="0">
              <a:solidFill>
                <a:schemeClr val="accent3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74609868-E7F8-3646-BD98-4C65326C6337}"/>
              </a:ext>
            </a:extLst>
          </p:cNvPr>
          <p:cNvSpPr txBox="1"/>
          <p:nvPr/>
        </p:nvSpPr>
        <p:spPr>
          <a:xfrm>
            <a:off x="9542865" y="4807296"/>
            <a:ext cx="252558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kern="0" dirty="0" smtClean="0">
                <a:solidFill>
                  <a:prstClr val="black"/>
                </a:solidFill>
              </a:rPr>
              <a:t>Отчёты </a:t>
            </a:r>
            <a:br>
              <a:rPr lang="ru-RU" sz="1400" kern="0" dirty="0" smtClean="0">
                <a:solidFill>
                  <a:prstClr val="black"/>
                </a:solidFill>
              </a:rPr>
            </a:br>
            <a:r>
              <a:rPr lang="ru-RU" sz="1400" kern="0" dirty="0" smtClean="0">
                <a:solidFill>
                  <a:prstClr val="black"/>
                </a:solidFill>
              </a:rPr>
              <a:t>по </a:t>
            </a:r>
            <a:r>
              <a:rPr lang="ru-RU" sz="1400" kern="0" dirty="0">
                <a:solidFill>
                  <a:prstClr val="black"/>
                </a:solidFill>
              </a:rPr>
              <a:t>инфраструктуре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BB011033-A796-D44E-8644-F6385347C47B}"/>
              </a:ext>
            </a:extLst>
          </p:cNvPr>
          <p:cNvSpPr txBox="1"/>
          <p:nvPr/>
        </p:nvSpPr>
        <p:spPr>
          <a:xfrm>
            <a:off x="6535768" y="2805816"/>
            <a:ext cx="1363632" cy="553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3"/>
                </a:solidFill>
              </a:rPr>
              <a:t>12</a:t>
            </a:r>
            <a:r>
              <a:rPr lang="ru-RU" sz="1600" dirty="0" smtClean="0">
                <a:solidFill>
                  <a:schemeClr val="accent3"/>
                </a:solidFill>
              </a:rPr>
              <a:t> </a:t>
            </a:r>
            <a:r>
              <a:rPr lang="ru-RU" sz="1800" dirty="0">
                <a:solidFill>
                  <a:schemeClr val="accent3"/>
                </a:solidFill>
              </a:rPr>
              <a:t>тыс.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1201EBAA-1CAE-974E-9D20-5A1CD52A37E9}"/>
              </a:ext>
            </a:extLst>
          </p:cNvPr>
          <p:cNvSpPr txBox="1"/>
          <p:nvPr/>
        </p:nvSpPr>
        <p:spPr>
          <a:xfrm>
            <a:off x="6535768" y="3341607"/>
            <a:ext cx="271741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kern="0" dirty="0">
                <a:solidFill>
                  <a:prstClr val="black"/>
                </a:solidFill>
              </a:rPr>
              <a:t>Объектов </a:t>
            </a:r>
            <a:br>
              <a:rPr lang="ru-RU" sz="1400" kern="0" dirty="0">
                <a:solidFill>
                  <a:prstClr val="black"/>
                </a:solidFill>
              </a:rPr>
            </a:br>
            <a:r>
              <a:rPr lang="ru-RU" sz="1400" kern="0" dirty="0">
                <a:solidFill>
                  <a:prstClr val="black"/>
                </a:solidFill>
              </a:rPr>
              <a:t>на мониторинге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86BC7D2E-E389-8447-97A3-BA1B6BB7D1A3}"/>
              </a:ext>
            </a:extLst>
          </p:cNvPr>
          <p:cNvSpPr txBox="1"/>
          <p:nvPr/>
        </p:nvSpPr>
        <p:spPr>
          <a:xfrm>
            <a:off x="8894095" y="2882279"/>
            <a:ext cx="928561" cy="553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3"/>
                </a:solidFill>
              </a:rPr>
              <a:t>4</a:t>
            </a:r>
            <a:r>
              <a:rPr lang="en-US" sz="3600" dirty="0" smtClean="0">
                <a:solidFill>
                  <a:schemeClr val="accent3"/>
                </a:solidFill>
              </a:rPr>
              <a:t>0</a:t>
            </a:r>
            <a:r>
              <a:rPr lang="ru-RU" sz="2400" dirty="0">
                <a:solidFill>
                  <a:schemeClr val="accent3"/>
                </a:solidFill>
              </a:rPr>
              <a:t>%</a:t>
            </a:r>
            <a:endParaRPr lang="ru-RU" sz="3600" dirty="0">
              <a:solidFill>
                <a:schemeClr val="accent3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A12B6B1D-77D5-E14C-889E-294EA794EFE5}"/>
              </a:ext>
            </a:extLst>
          </p:cNvPr>
          <p:cNvSpPr txBox="1"/>
          <p:nvPr/>
        </p:nvSpPr>
        <p:spPr>
          <a:xfrm>
            <a:off x="8950443" y="3385438"/>
            <a:ext cx="206918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kern="0" dirty="0" err="1">
                <a:solidFill>
                  <a:prstClr val="black"/>
                </a:solidFill>
              </a:rPr>
              <a:t>Проактивно</a:t>
            </a:r>
            <a:r>
              <a:rPr lang="ru-RU" sz="1400" kern="0" dirty="0">
                <a:solidFill>
                  <a:prstClr val="black"/>
                </a:solidFill>
              </a:rPr>
              <a:t> выявляемые</a:t>
            </a:r>
            <a:r>
              <a:rPr lang="en-US" sz="1400" kern="0" dirty="0">
                <a:solidFill>
                  <a:prstClr val="black"/>
                </a:solidFill>
              </a:rPr>
              <a:t> </a:t>
            </a:r>
            <a:r>
              <a:rPr lang="ru-RU" sz="1400" kern="0" dirty="0">
                <a:solidFill>
                  <a:prstClr val="black"/>
                </a:solidFill>
              </a:rPr>
              <a:t>инциденты</a:t>
            </a:r>
          </a:p>
        </p:txBody>
      </p:sp>
    </p:spTree>
    <p:extLst>
      <p:ext uri="{BB962C8B-B14F-4D97-AF65-F5344CB8AC3E}">
        <p14:creationId xmlns:p14="http://schemas.microsoft.com/office/powerpoint/2010/main" val="21815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F836E96-8C54-5942-A33D-BAC21659B65F}"/>
              </a:ext>
            </a:extLst>
          </p:cNvPr>
          <p:cNvSpPr/>
          <p:nvPr/>
        </p:nvSpPr>
        <p:spPr>
          <a:xfrm>
            <a:off x="6132513" y="2122222"/>
            <a:ext cx="6059487" cy="3738024"/>
          </a:xfrm>
          <a:prstGeom prst="rect">
            <a:avLst/>
          </a:prstGeom>
          <a:solidFill>
            <a:schemeClr val="accent2">
              <a:alpha val="1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центра управления ИТ-операциями 201</a:t>
            </a:r>
            <a:r>
              <a:rPr lang="en-US" dirty="0"/>
              <a:t>5</a:t>
            </a:r>
            <a:r>
              <a:rPr lang="ru-RU" dirty="0"/>
              <a:t> – 2020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D17A943-EA7E-0A48-AF72-09C708BE364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50863" y="2737798"/>
            <a:ext cx="4725674" cy="12170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t"/>
          <a:lstStyle/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1400" kern="0" dirty="0">
                <a:solidFill>
                  <a:prstClr val="black"/>
                </a:solidFill>
              </a:rPr>
              <a:t>Цель – «0</a:t>
            </a:r>
            <a:r>
              <a:rPr lang="ru-RU" sz="1400" kern="0" dirty="0" smtClean="0">
                <a:solidFill>
                  <a:prstClr val="black"/>
                </a:solidFill>
              </a:rPr>
              <a:t>»</a:t>
            </a:r>
            <a:endParaRPr lang="ru-RU" sz="1400" kern="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</a:rPr>
              <a:t>ИТ-операции выполняются ИТСК децентрализовано с использованием различных подходов и технологий, что приводит к потере эффективности, несогласованному планированию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E82E805-4927-1F40-A435-59C582228036}"/>
              </a:ext>
            </a:extLst>
          </p:cNvPr>
          <p:cNvSpPr/>
          <p:nvPr/>
        </p:nvSpPr>
        <p:spPr>
          <a:xfrm>
            <a:off x="550862" y="4649898"/>
            <a:ext cx="4725675" cy="142856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t"/>
          <a:lstStyle/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1400" kern="0" dirty="0">
                <a:solidFill>
                  <a:prstClr val="black"/>
                </a:solidFill>
              </a:rPr>
              <a:t>Переход к централизованному управлению </a:t>
            </a:r>
            <a:r>
              <a:rPr lang="ru-RU" sz="1400" kern="0" dirty="0" smtClean="0">
                <a:solidFill>
                  <a:prstClr val="black"/>
                </a:solidFill>
              </a:rPr>
              <a:t/>
            </a:r>
            <a:br>
              <a:rPr lang="ru-RU" sz="1400" kern="0" dirty="0" smtClean="0">
                <a:solidFill>
                  <a:prstClr val="black"/>
                </a:solidFill>
              </a:rPr>
            </a:br>
            <a:r>
              <a:rPr lang="ru-RU" sz="1400" kern="0" dirty="0" smtClean="0">
                <a:solidFill>
                  <a:prstClr val="black"/>
                </a:solidFill>
              </a:rPr>
              <a:t>ИТ-операциями</a:t>
            </a:r>
            <a:endParaRPr lang="ru-RU" sz="1400" kern="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1400" kern="0" dirty="0">
                <a:solidFill>
                  <a:prstClr val="black"/>
                </a:solidFill>
              </a:rPr>
              <a:t>Управление инфраструктурой</a:t>
            </a:r>
            <a:r>
              <a:rPr lang="en-US" sz="1400" kern="0" dirty="0">
                <a:solidFill>
                  <a:prstClr val="black"/>
                </a:solidFill>
              </a:rPr>
              <a:t> </a:t>
            </a:r>
            <a:r>
              <a:rPr lang="ru-RU" sz="1400" kern="0" dirty="0">
                <a:solidFill>
                  <a:prstClr val="black"/>
                </a:solidFill>
              </a:rPr>
              <a:t>и приложениями</a:t>
            </a: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1400" kern="0" dirty="0">
                <a:solidFill>
                  <a:prstClr val="black"/>
                </a:solidFill>
              </a:rPr>
              <a:t>Дистанционное управление АРМ</a:t>
            </a: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1400" kern="0" dirty="0">
                <a:solidFill>
                  <a:prstClr val="black"/>
                </a:solidFill>
              </a:rPr>
              <a:t>Создание Центра взаимодействия пользователями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579A876-5C5F-744E-9CC6-142B6A50C9C5}"/>
              </a:ext>
            </a:extLst>
          </p:cNvPr>
          <p:cNvSpPr/>
          <p:nvPr/>
        </p:nvSpPr>
        <p:spPr>
          <a:xfrm>
            <a:off x="6454706" y="2243303"/>
            <a:ext cx="5257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22">
              <a:spcBef>
                <a:spcPts val="600"/>
              </a:spcBef>
              <a:spcAft>
                <a:spcPts val="600"/>
              </a:spcAft>
            </a:pPr>
            <a:r>
              <a:rPr lang="ru-RU" b="1" kern="0" dirty="0">
                <a:solidFill>
                  <a:schemeClr val="tx2"/>
                </a:solidFill>
              </a:rPr>
              <a:t>С момента открытия </a:t>
            </a:r>
            <a:r>
              <a:rPr lang="ru-RU" b="1" kern="0" dirty="0" err="1">
                <a:solidFill>
                  <a:schemeClr val="tx2"/>
                </a:solidFill>
              </a:rPr>
              <a:t>UПитер</a:t>
            </a:r>
            <a:r>
              <a:rPr lang="ru-RU" b="1" kern="0" dirty="0">
                <a:solidFill>
                  <a:schemeClr val="tx2"/>
                </a:solidFill>
              </a:rPr>
              <a:t>, за </a:t>
            </a:r>
            <a:r>
              <a:rPr lang="en-US" b="1" kern="0" dirty="0">
                <a:solidFill>
                  <a:schemeClr val="tx2"/>
                </a:solidFill>
              </a:rPr>
              <a:t>I</a:t>
            </a:r>
            <a:r>
              <a:rPr lang="ru-RU" b="1" kern="0" dirty="0">
                <a:solidFill>
                  <a:schemeClr val="tx2"/>
                </a:solidFill>
              </a:rPr>
              <a:t> полугодие 2018, </a:t>
            </a:r>
            <a:r>
              <a:rPr lang="ru-RU" b="1" kern="0" dirty="0" smtClean="0">
                <a:solidFill>
                  <a:schemeClr val="tx2"/>
                </a:solidFill>
              </a:rPr>
              <a:t>по </a:t>
            </a:r>
            <a:r>
              <a:rPr lang="ru-RU" b="1" kern="0" dirty="0">
                <a:solidFill>
                  <a:schemeClr val="tx2"/>
                </a:solidFill>
              </a:rPr>
              <a:t>сравнению с 2017, сокращены сроки по пилотным БС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B2C2C4-EAD9-F44C-A13C-7D217162C91D}"/>
              </a:ext>
            </a:extLst>
          </p:cNvPr>
          <p:cNvSpPr txBox="1"/>
          <p:nvPr/>
        </p:nvSpPr>
        <p:spPr>
          <a:xfrm>
            <a:off x="6534205" y="3400840"/>
            <a:ext cx="1246909" cy="553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i="1" dirty="0">
                <a:solidFill>
                  <a:schemeClr val="accent3"/>
                </a:solidFill>
              </a:rPr>
              <a:t>-44</a:t>
            </a:r>
            <a:r>
              <a:rPr lang="ru-RU" sz="2400" i="1" dirty="0">
                <a:solidFill>
                  <a:schemeClr val="accent3"/>
                </a:solidFill>
              </a:rPr>
              <a:t>%</a:t>
            </a:r>
            <a:endParaRPr lang="ru-RU" sz="3600" i="1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3EDC571-38F8-C247-83D7-4EA1448A6317}"/>
              </a:ext>
            </a:extLst>
          </p:cNvPr>
          <p:cNvSpPr txBox="1"/>
          <p:nvPr/>
        </p:nvSpPr>
        <p:spPr>
          <a:xfrm>
            <a:off x="6501383" y="3927346"/>
            <a:ext cx="201912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kern="0" dirty="0">
                <a:solidFill>
                  <a:prstClr val="black"/>
                </a:solidFill>
              </a:rPr>
              <a:t>Время </a:t>
            </a:r>
            <a:br>
              <a:rPr lang="ru-RU" sz="1400" kern="0" dirty="0">
                <a:solidFill>
                  <a:prstClr val="black"/>
                </a:solidFill>
              </a:rPr>
            </a:br>
            <a:r>
              <a:rPr lang="ru-RU" sz="1400" kern="0" dirty="0">
                <a:solidFill>
                  <a:prstClr val="black"/>
                </a:solidFill>
              </a:rPr>
              <a:t>обнаружения КИ</a:t>
            </a:r>
            <a:endParaRPr lang="ru-RU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8E94F64-F0D0-F546-A4DD-2E58C0DE33A5}"/>
              </a:ext>
            </a:extLst>
          </p:cNvPr>
          <p:cNvSpPr txBox="1"/>
          <p:nvPr/>
        </p:nvSpPr>
        <p:spPr>
          <a:xfrm>
            <a:off x="8890907" y="3412437"/>
            <a:ext cx="1246909" cy="553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i="1" dirty="0">
                <a:solidFill>
                  <a:schemeClr val="accent3"/>
                </a:solidFill>
              </a:rPr>
              <a:t>-42</a:t>
            </a:r>
            <a:r>
              <a:rPr lang="ru-RU" sz="2400" i="1" dirty="0">
                <a:solidFill>
                  <a:schemeClr val="accent3"/>
                </a:solidFill>
              </a:rPr>
              <a:t>%</a:t>
            </a:r>
            <a:endParaRPr lang="ru-RU" sz="3600" i="1" dirty="0">
              <a:solidFill>
                <a:schemeClr val="accent3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4F30B41-8C28-BC45-809D-AEC1956A2FFC}"/>
              </a:ext>
            </a:extLst>
          </p:cNvPr>
          <p:cNvSpPr txBox="1"/>
          <p:nvPr/>
        </p:nvSpPr>
        <p:spPr>
          <a:xfrm>
            <a:off x="8890907" y="3927346"/>
            <a:ext cx="196972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kern="0" dirty="0">
                <a:solidFill>
                  <a:prstClr val="black"/>
                </a:solidFill>
              </a:rPr>
              <a:t>Время восстановления сервиса </a:t>
            </a:r>
            <a:endParaRPr lang="ru-RU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489AB55-86DE-5F4F-9B3F-1D11021AAAA6}"/>
              </a:ext>
            </a:extLst>
          </p:cNvPr>
          <p:cNvSpPr txBox="1"/>
          <p:nvPr/>
        </p:nvSpPr>
        <p:spPr>
          <a:xfrm>
            <a:off x="6534204" y="4468842"/>
            <a:ext cx="1246909" cy="553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i="1" dirty="0">
                <a:solidFill>
                  <a:schemeClr val="accent3"/>
                </a:solidFill>
              </a:rPr>
              <a:t>-77</a:t>
            </a:r>
            <a:r>
              <a:rPr lang="ru-RU" sz="2400" i="1" dirty="0">
                <a:solidFill>
                  <a:schemeClr val="accent3"/>
                </a:solidFill>
              </a:rPr>
              <a:t>%</a:t>
            </a:r>
            <a:endParaRPr lang="ru-RU" sz="3600" i="1" dirty="0">
              <a:solidFill>
                <a:schemeClr val="accent3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2F9674B-3570-1B48-A2FF-CD536954F6E0}"/>
              </a:ext>
            </a:extLst>
          </p:cNvPr>
          <p:cNvSpPr txBox="1"/>
          <p:nvPr/>
        </p:nvSpPr>
        <p:spPr>
          <a:xfrm>
            <a:off x="6527800" y="4968166"/>
            <a:ext cx="175382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kern="0" dirty="0">
                <a:solidFill>
                  <a:prstClr val="black"/>
                </a:solidFill>
              </a:rPr>
              <a:t>Время перевода КИ в статус «Устранён»</a:t>
            </a:r>
            <a:endParaRPr lang="ru-RU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97F4CC1-19C3-5644-86C1-CA9B62F5B00D}"/>
              </a:ext>
            </a:extLst>
          </p:cNvPr>
          <p:cNvSpPr txBox="1"/>
          <p:nvPr/>
        </p:nvSpPr>
        <p:spPr>
          <a:xfrm>
            <a:off x="8890907" y="4466292"/>
            <a:ext cx="1246909" cy="553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i="1" dirty="0">
                <a:solidFill>
                  <a:schemeClr val="accent3"/>
                </a:solidFill>
              </a:rPr>
              <a:t>-18</a:t>
            </a:r>
            <a:r>
              <a:rPr lang="ru-RU" sz="2400" i="1" dirty="0">
                <a:solidFill>
                  <a:schemeClr val="accent3"/>
                </a:solidFill>
              </a:rPr>
              <a:t>%</a:t>
            </a:r>
            <a:endParaRPr lang="ru-RU" sz="3600" i="1" dirty="0">
              <a:solidFill>
                <a:schemeClr val="accent3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6B1EEF1-56D9-1649-A651-9930A350E7F8}"/>
              </a:ext>
            </a:extLst>
          </p:cNvPr>
          <p:cNvSpPr txBox="1"/>
          <p:nvPr/>
        </p:nvSpPr>
        <p:spPr>
          <a:xfrm>
            <a:off x="8889359" y="4968166"/>
            <a:ext cx="180462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kern="0" dirty="0">
                <a:solidFill>
                  <a:prstClr val="black"/>
                </a:solidFill>
              </a:rPr>
              <a:t>Время прерывания сервиса </a:t>
            </a:r>
            <a:endParaRPr lang="ru-RU" sz="14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3D6AAA7B-DF9C-CB46-966E-B48D53BA2EF3}"/>
              </a:ext>
            </a:extLst>
          </p:cNvPr>
          <p:cNvCxnSpPr/>
          <p:nvPr/>
        </p:nvCxnSpPr>
        <p:spPr>
          <a:xfrm>
            <a:off x="0" y="1206968"/>
            <a:ext cx="12192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DB26AA2E-05FD-CB44-995E-722D56D581BD}"/>
              </a:ext>
            </a:extLst>
          </p:cNvPr>
          <p:cNvCxnSpPr>
            <a:cxnSpLocks/>
          </p:cNvCxnSpPr>
          <p:nvPr/>
        </p:nvCxnSpPr>
        <p:spPr>
          <a:xfrm>
            <a:off x="-117423" y="1206968"/>
            <a:ext cx="11829998" cy="0"/>
          </a:xfrm>
          <a:prstGeom prst="line">
            <a:avLst/>
          </a:prstGeom>
          <a:ln w="76200" cap="rnd">
            <a:gradFill>
              <a:gsLst>
                <a:gs pos="41000">
                  <a:schemeClr val="bg2"/>
                </a:gs>
                <a:gs pos="48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37AA2C-86A8-8842-A0E7-B0E214C59D34}"/>
              </a:ext>
            </a:extLst>
          </p:cNvPr>
          <p:cNvSpPr txBox="1"/>
          <p:nvPr/>
        </p:nvSpPr>
        <p:spPr>
          <a:xfrm>
            <a:off x="550061" y="1280305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bg2"/>
                </a:solidFill>
              </a:rPr>
              <a:t>2015</a:t>
            </a:r>
            <a:endParaRPr lang="ru-RU" sz="1400" b="1" i="1" dirty="0">
              <a:solidFill>
                <a:schemeClr val="bg2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468A94A-233D-7E45-8BA6-0372D44A7348}"/>
              </a:ext>
            </a:extLst>
          </p:cNvPr>
          <p:cNvSpPr txBox="1"/>
          <p:nvPr/>
        </p:nvSpPr>
        <p:spPr>
          <a:xfrm>
            <a:off x="2509827" y="1280304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bg2"/>
                </a:solidFill>
              </a:rPr>
              <a:t>2016</a:t>
            </a:r>
            <a:endParaRPr lang="ru-RU" sz="1400" b="1" i="1" dirty="0">
              <a:solidFill>
                <a:schemeClr val="bg2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3067804-8C5F-AF41-816C-90E51CB164F8}"/>
              </a:ext>
            </a:extLst>
          </p:cNvPr>
          <p:cNvSpPr txBox="1"/>
          <p:nvPr/>
        </p:nvSpPr>
        <p:spPr>
          <a:xfrm>
            <a:off x="4469593" y="1280303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bg2"/>
                </a:solidFill>
              </a:rPr>
              <a:t>2017</a:t>
            </a:r>
            <a:endParaRPr lang="ru-RU" sz="1400" b="1" i="1" dirty="0">
              <a:solidFill>
                <a:schemeClr val="bg2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D8AB8C3-96B5-224B-B6DE-9EEF07CB90CE}"/>
              </a:ext>
            </a:extLst>
          </p:cNvPr>
          <p:cNvSpPr txBox="1"/>
          <p:nvPr/>
        </p:nvSpPr>
        <p:spPr>
          <a:xfrm>
            <a:off x="6429359" y="1280302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accent3"/>
                </a:solidFill>
              </a:rPr>
              <a:t>2018</a:t>
            </a:r>
            <a:endParaRPr lang="ru-RU" sz="1400" b="1" i="1" dirty="0">
              <a:solidFill>
                <a:schemeClr val="accent3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2095F57-82D1-284B-AE9C-51DA2318E3E1}"/>
              </a:ext>
            </a:extLst>
          </p:cNvPr>
          <p:cNvSpPr txBox="1"/>
          <p:nvPr/>
        </p:nvSpPr>
        <p:spPr>
          <a:xfrm>
            <a:off x="8389125" y="1280301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accent3"/>
                </a:solidFill>
              </a:rPr>
              <a:t>2019</a:t>
            </a:r>
            <a:endParaRPr lang="ru-RU" sz="1400" b="1" i="1" dirty="0">
              <a:solidFill>
                <a:schemeClr val="accent3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71ED069-E55E-464A-90F8-B8BA8A88CF98}"/>
              </a:ext>
            </a:extLst>
          </p:cNvPr>
          <p:cNvSpPr txBox="1"/>
          <p:nvPr/>
        </p:nvSpPr>
        <p:spPr>
          <a:xfrm>
            <a:off x="10348889" y="1280301"/>
            <a:ext cx="3975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accent3"/>
                </a:solidFill>
              </a:rPr>
              <a:t>2020</a:t>
            </a:r>
            <a:endParaRPr lang="ru-RU" sz="1400" b="1" i="1" dirty="0">
              <a:solidFill>
                <a:schemeClr val="accent3"/>
              </a:solidFill>
            </a:endParaRPr>
          </a:p>
        </p:txBody>
      </p:sp>
      <p:sp>
        <p:nvSpPr>
          <p:cNvPr id="47" name="Прямоугольник 47">
            <a:extLst>
              <a:ext uri="{FF2B5EF4-FFF2-40B4-BE49-F238E27FC236}">
                <a16:creationId xmlns="" xmlns:a16="http://schemas.microsoft.com/office/drawing/2014/main" id="{D9429E01-C083-084E-B9E8-F3AF70A14819}"/>
              </a:ext>
            </a:extLst>
          </p:cNvPr>
          <p:cNvSpPr/>
          <p:nvPr/>
        </p:nvSpPr>
        <p:spPr>
          <a:xfrm>
            <a:off x="5603543" y="2122224"/>
            <a:ext cx="528969" cy="3738022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ABEC606-18E9-F046-97EA-8B68B994C004}"/>
              </a:ext>
            </a:extLst>
          </p:cNvPr>
          <p:cNvSpPr txBox="1"/>
          <p:nvPr/>
        </p:nvSpPr>
        <p:spPr>
          <a:xfrm rot="16200000">
            <a:off x="4930825" y="3427344"/>
            <a:ext cx="190497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Результат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Скругленный прямоугольник 33">
            <a:extLst>
              <a:ext uri="{FF2B5EF4-FFF2-40B4-BE49-F238E27FC236}">
                <a16:creationId xmlns="" xmlns:a16="http://schemas.microsoft.com/office/drawing/2014/main" id="{C8C1F42C-820D-2640-AE8C-C1F8099F714E}"/>
              </a:ext>
            </a:extLst>
          </p:cNvPr>
          <p:cNvSpPr/>
          <p:nvPr/>
        </p:nvSpPr>
        <p:spPr>
          <a:xfrm>
            <a:off x="532302" y="2094598"/>
            <a:ext cx="2088642" cy="504056"/>
          </a:xfrm>
          <a:prstGeom prst="roundRect">
            <a:avLst>
              <a:gd name="adj" fmla="val 2984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DABEC606-18E9-F046-97EA-8B68B994C004}"/>
              </a:ext>
            </a:extLst>
          </p:cNvPr>
          <p:cNvSpPr txBox="1"/>
          <p:nvPr/>
        </p:nvSpPr>
        <p:spPr>
          <a:xfrm>
            <a:off x="1248265" y="2190983"/>
            <a:ext cx="793487" cy="3231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dirty="0">
                <a:solidFill>
                  <a:schemeClr val="bg1"/>
                </a:solidFill>
              </a:rPr>
              <a:t>Вызовы</a:t>
            </a:r>
          </a:p>
        </p:txBody>
      </p:sp>
      <p:pic>
        <p:nvPicPr>
          <p:cNvPr id="52" name="Рисунок 21">
            <a:extLst>
              <a:ext uri="{FF2B5EF4-FFF2-40B4-BE49-F238E27FC236}">
                <a16:creationId xmlns="" xmlns:a16="http://schemas.microsoft.com/office/drawing/2014/main" id="{8E2071E4-46C3-9740-B7B0-8DF89B9967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7563" y="2166626"/>
            <a:ext cx="360000" cy="360000"/>
          </a:xfrm>
          <a:prstGeom prst="rect">
            <a:avLst/>
          </a:prstGeom>
        </p:spPr>
      </p:pic>
      <p:sp>
        <p:nvSpPr>
          <p:cNvPr id="53" name="Скругленный прямоугольник 33">
            <a:extLst>
              <a:ext uri="{FF2B5EF4-FFF2-40B4-BE49-F238E27FC236}">
                <a16:creationId xmlns="" xmlns:a16="http://schemas.microsoft.com/office/drawing/2014/main" id="{C8C1F42C-820D-2640-AE8C-C1F8099F714E}"/>
              </a:ext>
            </a:extLst>
          </p:cNvPr>
          <p:cNvSpPr/>
          <p:nvPr/>
        </p:nvSpPr>
        <p:spPr>
          <a:xfrm>
            <a:off x="532302" y="4044977"/>
            <a:ext cx="2088642" cy="504056"/>
          </a:xfrm>
          <a:prstGeom prst="roundRect">
            <a:avLst>
              <a:gd name="adj" fmla="val 2984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F98FE54-AF3E-A441-970B-96A9EECB4C94}"/>
              </a:ext>
            </a:extLst>
          </p:cNvPr>
          <p:cNvSpPr txBox="1"/>
          <p:nvPr/>
        </p:nvSpPr>
        <p:spPr>
          <a:xfrm>
            <a:off x="1251870" y="4139232"/>
            <a:ext cx="682879" cy="3231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dirty="0">
                <a:solidFill>
                  <a:schemeClr val="bg1"/>
                </a:solidFill>
              </a:rPr>
              <a:t>Задачи</a:t>
            </a:r>
          </a:p>
        </p:txBody>
      </p:sp>
      <p:pic>
        <p:nvPicPr>
          <p:cNvPr id="55" name="Рисунок 19">
            <a:extLst>
              <a:ext uri="{FF2B5EF4-FFF2-40B4-BE49-F238E27FC236}">
                <a16:creationId xmlns="" xmlns:a16="http://schemas.microsoft.com/office/drawing/2014/main" id="{30E6A357-DD82-9043-9D1D-DA0999642C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326" y="41256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Подход к оптимизации ИТ-операций</a:t>
            </a:r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6F9DDF7-BE63-E84E-917D-5148674D0095}"/>
              </a:ext>
            </a:extLst>
          </p:cNvPr>
          <p:cNvSpPr/>
          <p:nvPr/>
        </p:nvSpPr>
        <p:spPr>
          <a:xfrm>
            <a:off x="551384" y="1589858"/>
            <a:ext cx="4244694" cy="887525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317500" dist="38100" dir="27000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4353DD6A-50F0-244A-8838-D855D6768E87}"/>
              </a:ext>
            </a:extLst>
          </p:cNvPr>
          <p:cNvSpPr/>
          <p:nvPr/>
        </p:nvSpPr>
        <p:spPr>
          <a:xfrm>
            <a:off x="1215788" y="1782127"/>
            <a:ext cx="3274492" cy="492443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300" dirty="0">
                <a:solidFill>
                  <a:srgbClr val="000000"/>
                </a:solidFill>
              </a:rPr>
              <a:t>Формирование списка операций согласно РТК и группировка операций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B0032854-0A72-9840-9D39-01A5CDCB9B93}"/>
              </a:ext>
            </a:extLst>
          </p:cNvPr>
          <p:cNvSpPr/>
          <p:nvPr/>
        </p:nvSpPr>
        <p:spPr>
          <a:xfrm>
            <a:off x="553961" y="2636727"/>
            <a:ext cx="4244694" cy="887525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317500" dist="38100" dir="27000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D016E96B-0DB3-A043-9BD2-D6915BD1CD9F}"/>
              </a:ext>
            </a:extLst>
          </p:cNvPr>
          <p:cNvSpPr/>
          <p:nvPr/>
        </p:nvSpPr>
        <p:spPr>
          <a:xfrm>
            <a:off x="1215788" y="2729683"/>
            <a:ext cx="2913569" cy="692497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300" dirty="0">
                <a:solidFill>
                  <a:srgbClr val="000000"/>
                </a:solidFill>
              </a:rPr>
              <a:t>Определение ключевых операций для оптимизации новой модели управления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7F535580-D971-BA41-84EB-93B0B3FBB8EC}"/>
              </a:ext>
            </a:extLst>
          </p:cNvPr>
          <p:cNvSpPr/>
          <p:nvPr/>
        </p:nvSpPr>
        <p:spPr>
          <a:xfrm>
            <a:off x="556538" y="3683596"/>
            <a:ext cx="4244694" cy="887525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317500" dist="38100" dir="27000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9C9DACC8-AF24-5B4D-8607-8639EEAE7CDC}"/>
              </a:ext>
            </a:extLst>
          </p:cNvPr>
          <p:cNvSpPr/>
          <p:nvPr/>
        </p:nvSpPr>
        <p:spPr>
          <a:xfrm>
            <a:off x="1220942" y="3889131"/>
            <a:ext cx="2429078" cy="492443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300" dirty="0">
                <a:solidFill>
                  <a:srgbClr val="000000"/>
                </a:solidFill>
              </a:rPr>
              <a:t>Определение инструмента автоматизации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5A957A07-79F1-3845-9823-FD43D6691E81}"/>
              </a:ext>
            </a:extLst>
          </p:cNvPr>
          <p:cNvSpPr/>
          <p:nvPr/>
        </p:nvSpPr>
        <p:spPr>
          <a:xfrm>
            <a:off x="559115" y="4730465"/>
            <a:ext cx="4244694" cy="887525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317500" dist="38100" dir="27000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BA00BE09-3F44-BF42-9A91-73B5CE387FD4}"/>
              </a:ext>
            </a:extLst>
          </p:cNvPr>
          <p:cNvSpPr/>
          <p:nvPr/>
        </p:nvSpPr>
        <p:spPr>
          <a:xfrm>
            <a:off x="1220942" y="4823421"/>
            <a:ext cx="3269338" cy="692497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300" dirty="0">
                <a:solidFill>
                  <a:srgbClr val="000000"/>
                </a:solidFill>
              </a:rPr>
              <a:t>Реализация мероприятий по внедрению инструмента реорганизации модели управления сервисом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582616" y="1973335"/>
            <a:ext cx="40167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Портал Самообслуживания</a:t>
            </a:r>
          </a:p>
          <a:p>
            <a:pPr marL="171450" indent="-171450"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12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Автомаршрутизация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12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Автопланирование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графиков работы</a:t>
            </a:r>
          </a:p>
          <a:p>
            <a:pPr marL="171450" indent="-171450"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Автоматизация взаимодействия с пользователями и выполнения запросов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05E8A80-2142-D44F-AE89-A6244DDEAD51}"/>
              </a:ext>
            </a:extLst>
          </p:cNvPr>
          <p:cNvSpPr txBox="1"/>
          <p:nvPr/>
        </p:nvSpPr>
        <p:spPr>
          <a:xfrm>
            <a:off x="6582616" y="1672857"/>
            <a:ext cx="3290003" cy="3231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dirty="0">
                <a:solidFill>
                  <a:schemeClr val="accent3"/>
                </a:solidFill>
              </a:rPr>
              <a:t>Взаимодействие с пользователем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7C627A2D-BD5A-284E-AA22-7B453837D8E8}"/>
              </a:ext>
            </a:extLst>
          </p:cNvPr>
          <p:cNvSpPr/>
          <p:nvPr/>
        </p:nvSpPr>
        <p:spPr>
          <a:xfrm>
            <a:off x="6582616" y="3373230"/>
            <a:ext cx="40167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Дистанционное управление АРМ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F0CFF2D-2D3D-354B-B908-60DC952B7AA5}"/>
              </a:ext>
            </a:extLst>
          </p:cNvPr>
          <p:cNvSpPr txBox="1"/>
          <p:nvPr/>
        </p:nvSpPr>
        <p:spPr>
          <a:xfrm>
            <a:off x="6582616" y="3092151"/>
            <a:ext cx="3016916" cy="3231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dirty="0">
                <a:solidFill>
                  <a:schemeClr val="accent3"/>
                </a:solidFill>
              </a:rPr>
              <a:t>Управление Рабочими местами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78EB218E-4DEB-864D-B611-3B0165A45089}"/>
              </a:ext>
            </a:extLst>
          </p:cNvPr>
          <p:cNvSpPr/>
          <p:nvPr/>
        </p:nvSpPr>
        <p:spPr>
          <a:xfrm>
            <a:off x="6582616" y="4091559"/>
            <a:ext cx="4016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НИОКР Автоматизация сценариев управления ИТ-инфраструктурой и бизнес-системами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91ADC012-33E5-3445-AF1D-1642A2B26AF9}"/>
              </a:ext>
            </a:extLst>
          </p:cNvPr>
          <p:cNvSpPr txBox="1"/>
          <p:nvPr/>
        </p:nvSpPr>
        <p:spPr>
          <a:xfrm>
            <a:off x="6582616" y="3770865"/>
            <a:ext cx="2912720" cy="3231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dirty="0">
                <a:solidFill>
                  <a:schemeClr val="accent3"/>
                </a:solidFill>
              </a:rPr>
              <a:t>Управление Инфраструктурой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86C7F659-8D33-F346-8A96-C3A39E396CB2}"/>
              </a:ext>
            </a:extLst>
          </p:cNvPr>
          <p:cNvSpPr/>
          <p:nvPr/>
        </p:nvSpPr>
        <p:spPr>
          <a:xfrm>
            <a:off x="6582616" y="4951670"/>
            <a:ext cx="4853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Магазин приложений</a:t>
            </a:r>
          </a:p>
          <a:p>
            <a:pPr marL="171450" indent="-171450"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НИОКР Автоматизация сценариев управления приложениями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81F0199-ADC8-8245-9774-BEB5078FFC17}"/>
              </a:ext>
            </a:extLst>
          </p:cNvPr>
          <p:cNvSpPr txBox="1"/>
          <p:nvPr/>
        </p:nvSpPr>
        <p:spPr>
          <a:xfrm>
            <a:off x="6582616" y="4655690"/>
            <a:ext cx="2623219" cy="3231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dirty="0">
                <a:solidFill>
                  <a:schemeClr val="accent3"/>
                </a:solidFill>
              </a:rPr>
              <a:t>Управление приложениями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57648FF0-2147-2644-AB4E-A1C1DB41A4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3697" y="3023337"/>
            <a:ext cx="648000" cy="648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3086CE6-FECC-D241-A17B-FDBAB9154D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3697" y="3846720"/>
            <a:ext cx="648000" cy="648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4202CAD5-FCBD-C047-8FD2-372969E6A2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35099" y="1767839"/>
            <a:ext cx="636598" cy="63659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ACADF6D6-DE9A-E646-8E91-483CA0372F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18928" y="4724842"/>
            <a:ext cx="652769" cy="652769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B7AE180A-5B3F-1C4D-924A-06DB094059A5}"/>
              </a:ext>
            </a:extLst>
          </p:cNvPr>
          <p:cNvGrpSpPr/>
          <p:nvPr/>
        </p:nvGrpSpPr>
        <p:grpSpPr>
          <a:xfrm>
            <a:off x="668838" y="1330747"/>
            <a:ext cx="453376" cy="4638964"/>
            <a:chOff x="326761" y="1403490"/>
            <a:chExt cx="639691" cy="4712584"/>
          </a:xfrm>
        </p:grpSpPr>
        <p:sp>
          <p:nvSpPr>
            <p:cNvPr id="22" name="Скругленный прямоугольник 21">
              <a:extLst>
                <a:ext uri="{FF2B5EF4-FFF2-40B4-BE49-F238E27FC236}">
                  <a16:creationId xmlns="" xmlns:a16="http://schemas.microsoft.com/office/drawing/2014/main" id="{FF031B70-3C94-3F45-8816-F0CB8C6583D4}"/>
                </a:ext>
              </a:extLst>
            </p:cNvPr>
            <p:cNvSpPr/>
            <p:nvPr/>
          </p:nvSpPr>
          <p:spPr>
            <a:xfrm>
              <a:off x="326762" y="1403490"/>
              <a:ext cx="639690" cy="1571977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554"/>
                </a:spcBef>
              </a:pPr>
              <a:r>
                <a:rPr lang="ru-RU" sz="4400" b="1" dirty="0">
                  <a:solidFill>
                    <a:schemeClr val="accent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</a:t>
              </a:r>
            </a:p>
          </p:txBody>
        </p:sp>
        <p:sp>
          <p:nvSpPr>
            <p:cNvPr id="26" name="Скругленный прямоугольник 25">
              <a:extLst>
                <a:ext uri="{FF2B5EF4-FFF2-40B4-BE49-F238E27FC236}">
                  <a16:creationId xmlns="" xmlns:a16="http://schemas.microsoft.com/office/drawing/2014/main" id="{8DF4662F-FB49-7149-A1E0-D15DA4901F27}"/>
                </a:ext>
              </a:extLst>
            </p:cNvPr>
            <p:cNvSpPr/>
            <p:nvPr/>
          </p:nvSpPr>
          <p:spPr>
            <a:xfrm>
              <a:off x="326762" y="2450359"/>
              <a:ext cx="639689" cy="1571977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554"/>
                </a:spcBef>
              </a:pPr>
              <a:r>
                <a:rPr lang="ru-RU" sz="4400" b="1" dirty="0">
                  <a:solidFill>
                    <a:schemeClr val="accent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</a:t>
              </a:r>
            </a:p>
          </p:txBody>
        </p:sp>
        <p:sp>
          <p:nvSpPr>
            <p:cNvPr id="30" name="Скругленный прямоугольник 29">
              <a:extLst>
                <a:ext uri="{FF2B5EF4-FFF2-40B4-BE49-F238E27FC236}">
                  <a16:creationId xmlns="" xmlns:a16="http://schemas.microsoft.com/office/drawing/2014/main" id="{FED975CE-A531-F849-B71E-A38BBC7D95BF}"/>
                </a:ext>
              </a:extLst>
            </p:cNvPr>
            <p:cNvSpPr/>
            <p:nvPr/>
          </p:nvSpPr>
          <p:spPr>
            <a:xfrm>
              <a:off x="326762" y="3497228"/>
              <a:ext cx="639689" cy="1571977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554"/>
                </a:spcBef>
              </a:pPr>
              <a:r>
                <a:rPr lang="ru-RU" sz="4400" b="1" dirty="0">
                  <a:solidFill>
                    <a:schemeClr val="accent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</a:t>
              </a:r>
            </a:p>
          </p:txBody>
        </p:sp>
        <p:sp>
          <p:nvSpPr>
            <p:cNvPr id="34" name="Скругленный прямоугольник 33">
              <a:extLst>
                <a:ext uri="{FF2B5EF4-FFF2-40B4-BE49-F238E27FC236}">
                  <a16:creationId xmlns="" xmlns:a16="http://schemas.microsoft.com/office/drawing/2014/main" id="{54FB5077-3163-D148-BD5D-C8553AE9DBE1}"/>
                </a:ext>
              </a:extLst>
            </p:cNvPr>
            <p:cNvSpPr/>
            <p:nvPr/>
          </p:nvSpPr>
          <p:spPr>
            <a:xfrm>
              <a:off x="326761" y="4544097"/>
              <a:ext cx="639688" cy="1571977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554"/>
                </a:spcBef>
              </a:pPr>
              <a:r>
                <a:rPr lang="ru-RU" sz="4400" b="1" dirty="0">
                  <a:solidFill>
                    <a:schemeClr val="accent3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4</a:t>
              </a:r>
            </a:p>
          </p:txBody>
        </p:sp>
      </p:grpSp>
      <p:sp>
        <p:nvSpPr>
          <p:cNvPr id="42" name="Полилиния 41">
            <a:extLst>
              <a:ext uri="{FF2B5EF4-FFF2-40B4-BE49-F238E27FC236}">
                <a16:creationId xmlns="" xmlns:a16="http://schemas.microsoft.com/office/drawing/2014/main" id="{F2986100-E259-F243-8886-1330192CE553}"/>
              </a:ext>
            </a:extLst>
          </p:cNvPr>
          <p:cNvSpPr/>
          <p:nvPr/>
        </p:nvSpPr>
        <p:spPr>
          <a:xfrm flipH="1">
            <a:off x="4777358" y="1589858"/>
            <a:ext cx="6935217" cy="4028132"/>
          </a:xfrm>
          <a:custGeom>
            <a:avLst/>
            <a:gdLst>
              <a:gd name="connsiteX0" fmla="*/ 6202729 w 6935217"/>
              <a:gd name="connsiteY0" fmla="*/ 0 h 4028132"/>
              <a:gd name="connsiteX1" fmla="*/ 0 w 6935217"/>
              <a:gd name="connsiteY1" fmla="*/ 0 h 4028132"/>
              <a:gd name="connsiteX2" fmla="*/ 0 w 6935217"/>
              <a:gd name="connsiteY2" fmla="*/ 4028132 h 4028132"/>
              <a:gd name="connsiteX3" fmla="*/ 6202729 w 6935217"/>
              <a:gd name="connsiteY3" fmla="*/ 4028132 h 4028132"/>
              <a:gd name="connsiteX4" fmla="*/ 6202729 w 6935217"/>
              <a:gd name="connsiteY4" fmla="*/ 4017903 h 4028132"/>
              <a:gd name="connsiteX5" fmla="*/ 6935217 w 6935217"/>
              <a:gd name="connsiteY5" fmla="*/ 2981263 h 4028132"/>
              <a:gd name="connsiteX6" fmla="*/ 6202729 w 6935217"/>
              <a:gd name="connsiteY6" fmla="*/ 2981263 h 4028132"/>
              <a:gd name="connsiteX7" fmla="*/ 6202729 w 6935217"/>
              <a:gd name="connsiteY7" fmla="*/ 2093738 h 4028132"/>
              <a:gd name="connsiteX8" fmla="*/ 6205306 w 6935217"/>
              <a:gd name="connsiteY8" fmla="*/ 2093738 h 4028132"/>
              <a:gd name="connsiteX9" fmla="*/ 6205306 w 6935217"/>
              <a:gd name="connsiteY9" fmla="*/ 2977721 h 4028132"/>
              <a:gd name="connsiteX10" fmla="*/ 6908766 w 6935217"/>
              <a:gd name="connsiteY10" fmla="*/ 2977721 h 4028132"/>
              <a:gd name="connsiteX11" fmla="*/ 6908766 w 6935217"/>
              <a:gd name="connsiteY11" fmla="*/ 2093738 h 4028132"/>
              <a:gd name="connsiteX12" fmla="*/ 6916497 w 6935217"/>
              <a:gd name="connsiteY12" fmla="*/ 2093738 h 4028132"/>
              <a:gd name="connsiteX13" fmla="*/ 6202729 w 6935217"/>
              <a:gd name="connsiteY13" fmla="*/ 0 h 40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35217" h="4028132">
                <a:moveTo>
                  <a:pt x="6202729" y="0"/>
                </a:moveTo>
                <a:lnTo>
                  <a:pt x="0" y="0"/>
                </a:lnTo>
                <a:lnTo>
                  <a:pt x="0" y="4028132"/>
                </a:lnTo>
                <a:lnTo>
                  <a:pt x="6202729" y="4028132"/>
                </a:lnTo>
                <a:lnTo>
                  <a:pt x="6202729" y="4017903"/>
                </a:lnTo>
                <a:lnTo>
                  <a:pt x="6935217" y="2981263"/>
                </a:lnTo>
                <a:lnTo>
                  <a:pt x="6202729" y="2981263"/>
                </a:lnTo>
                <a:lnTo>
                  <a:pt x="6202729" y="2093738"/>
                </a:lnTo>
                <a:lnTo>
                  <a:pt x="6205306" y="2093738"/>
                </a:lnTo>
                <a:lnTo>
                  <a:pt x="6205306" y="2977721"/>
                </a:lnTo>
                <a:lnTo>
                  <a:pt x="6908766" y="2977721"/>
                </a:lnTo>
                <a:lnTo>
                  <a:pt x="6908766" y="2093738"/>
                </a:lnTo>
                <a:lnTo>
                  <a:pt x="6916497" y="2093738"/>
                </a:lnTo>
                <a:lnTo>
                  <a:pt x="6202729" y="0"/>
                </a:lnTo>
                <a:close/>
              </a:path>
            </a:pathLst>
          </a:custGeom>
          <a:solidFill>
            <a:schemeClr val="accent3">
              <a:alpha val="9804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улучшения в ИТ-операциях для </a:t>
            </a:r>
            <a:br>
              <a:rPr lang="ru-RU" dirty="0"/>
            </a:br>
            <a:r>
              <a:rPr lang="ru-RU" dirty="0"/>
              <a:t>пользователей и ИТ-служб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01D25D63-D582-D146-BC77-FAD5CAC35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83975"/>
              </p:ext>
            </p:extLst>
          </p:nvPr>
        </p:nvGraphicFramePr>
        <p:xfrm>
          <a:off x="552575" y="1455015"/>
          <a:ext cx="11160000" cy="4552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>
                  <a:extLst>
                    <a:ext uri="{9D8B030D-6E8A-4147-A177-3AD203B41FA5}">
                      <a16:colId xmlns="" xmlns:a16="http://schemas.microsoft.com/office/drawing/2014/main" val="865424800"/>
                    </a:ext>
                  </a:extLst>
                </a:gridCol>
                <a:gridCol w="2304000">
                  <a:extLst>
                    <a:ext uri="{9D8B030D-6E8A-4147-A177-3AD203B41FA5}">
                      <a16:colId xmlns="" xmlns:a16="http://schemas.microsoft.com/office/drawing/2014/main" val="3591491283"/>
                    </a:ext>
                  </a:extLst>
                </a:gridCol>
                <a:gridCol w="2844000">
                  <a:extLst>
                    <a:ext uri="{9D8B030D-6E8A-4147-A177-3AD203B41FA5}">
                      <a16:colId xmlns="" xmlns:a16="http://schemas.microsoft.com/office/drawing/2014/main" val="2541949510"/>
                    </a:ext>
                  </a:extLst>
                </a:gridCol>
                <a:gridCol w="3204000">
                  <a:extLst>
                    <a:ext uri="{9D8B030D-6E8A-4147-A177-3AD203B41FA5}">
                      <a16:colId xmlns="" xmlns:a16="http://schemas.microsoft.com/office/drawing/2014/main" val="1274249757"/>
                    </a:ext>
                  </a:extLst>
                </a:gridCol>
              </a:tblGrid>
              <a:tr h="3462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3"/>
                          </a:solidFill>
                          <a:cs typeface="Arial" pitchFamily="34" charset="0"/>
                        </a:rPr>
                        <a:t/>
                      </a:r>
                      <a:br>
                        <a:rPr lang="ru-RU" sz="900" dirty="0">
                          <a:solidFill>
                            <a:schemeClr val="accent3"/>
                          </a:solidFill>
                          <a:cs typeface="Arial" pitchFamily="34" charset="0"/>
                        </a:rPr>
                      </a:br>
                      <a:r>
                        <a:rPr lang="ru-RU" sz="900" dirty="0">
                          <a:solidFill>
                            <a:schemeClr val="accent3"/>
                          </a:solidFill>
                          <a:cs typeface="Arial" pitchFamily="34" charset="0"/>
                        </a:rPr>
                        <a:t>ТЕКУЩАЯ ПРОБЛЕМАТИКА</a:t>
                      </a:r>
                      <a:endParaRPr lang="en-CA" sz="900" dirty="0">
                        <a:solidFill>
                          <a:schemeClr val="accent3"/>
                        </a:solidFill>
                        <a:cs typeface="Arial" pitchFamily="34" charset="0"/>
                      </a:endParaRPr>
                    </a:p>
                  </a:txBody>
                  <a:tcPr marT="18000" marB="1800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3"/>
                          </a:solidFill>
                          <a:cs typeface="Arial" pitchFamily="34" charset="0"/>
                        </a:rPr>
                        <a:t>ИНСТРУМЕНТ ПОВЫШЕНИЯ </a:t>
                      </a:r>
                      <a:br>
                        <a:rPr lang="ru-RU" sz="900" dirty="0">
                          <a:solidFill>
                            <a:schemeClr val="accent3"/>
                          </a:solidFill>
                          <a:cs typeface="Arial" pitchFamily="34" charset="0"/>
                        </a:rPr>
                      </a:br>
                      <a:r>
                        <a:rPr lang="ru-RU" sz="900" dirty="0">
                          <a:solidFill>
                            <a:schemeClr val="accent3"/>
                          </a:solidFill>
                          <a:cs typeface="Arial" pitchFamily="34" charset="0"/>
                        </a:rPr>
                        <a:t>ЭФФЕКТИВНОСТИ</a:t>
                      </a:r>
                      <a:endParaRPr lang="en-CA" sz="900" dirty="0">
                        <a:solidFill>
                          <a:schemeClr val="accent3"/>
                        </a:solidFill>
                        <a:cs typeface="Arial" pitchFamily="34" charset="0"/>
                      </a:endParaRP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3"/>
                          </a:solidFill>
                          <a:cs typeface="Arial" pitchFamily="34" charset="0"/>
                        </a:rPr>
                        <a:t/>
                      </a:r>
                      <a:br>
                        <a:rPr lang="ru-RU" sz="900" dirty="0">
                          <a:solidFill>
                            <a:schemeClr val="accent3"/>
                          </a:solidFill>
                          <a:cs typeface="Arial" pitchFamily="34" charset="0"/>
                        </a:rPr>
                      </a:br>
                      <a:r>
                        <a:rPr lang="ru-RU" sz="900" dirty="0">
                          <a:solidFill>
                            <a:schemeClr val="accent3"/>
                          </a:solidFill>
                          <a:cs typeface="Arial" pitchFamily="34" charset="0"/>
                        </a:rPr>
                        <a:t>ВЫГОДЫ ДЛЯ ПОЛЬЗОВАТЕЛЯ</a:t>
                      </a:r>
                      <a:endParaRPr lang="en-CA" sz="900" dirty="0">
                        <a:solidFill>
                          <a:schemeClr val="accent3"/>
                        </a:solidFill>
                        <a:cs typeface="Arial" pitchFamily="34" charset="0"/>
                      </a:endParaRP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3"/>
                          </a:solidFill>
                          <a:cs typeface="Arial" pitchFamily="34" charset="0"/>
                        </a:rPr>
                        <a:t/>
                      </a:r>
                      <a:br>
                        <a:rPr lang="ru-RU" sz="900" dirty="0">
                          <a:solidFill>
                            <a:schemeClr val="accent3"/>
                          </a:solidFill>
                          <a:cs typeface="Arial" pitchFamily="34" charset="0"/>
                        </a:rPr>
                      </a:br>
                      <a:r>
                        <a:rPr lang="ru-RU" sz="900" dirty="0">
                          <a:solidFill>
                            <a:schemeClr val="accent3"/>
                          </a:solidFill>
                          <a:cs typeface="Arial" pitchFamily="34" charset="0"/>
                        </a:rPr>
                        <a:t>ВЫГОДЫ ДЛЯ ИТАТ</a:t>
                      </a:r>
                      <a:endParaRPr lang="en-CA" sz="900" dirty="0">
                        <a:solidFill>
                          <a:schemeClr val="accent3"/>
                        </a:solidFill>
                        <a:cs typeface="Arial" pitchFamily="34" charset="0"/>
                      </a:endParaRP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7220091"/>
                  </a:ext>
                </a:extLst>
              </a:tr>
              <a:tr h="513463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Много локальных операций = </a:t>
                      </a:r>
                      <a:br>
                        <a:rPr lang="ru-RU" sz="900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длительные сроки 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Неровное качество </a:t>
                      </a: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услуги</a:t>
                      </a:r>
                    </a:p>
                  </a:txBody>
                  <a:tcPr marT="18000" marB="1800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lvl="2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Автоматизированное рабочее место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</a:rPr>
                        <a:t>Сейчас помощь оказывается – 8 ч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В целевой модели – 1 ч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Быстрое масштабирование на всех пользователей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Сокращены трудозатраты на базовые РМ – </a:t>
                      </a: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1 день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44730692"/>
                  </a:ext>
                </a:extLst>
              </a:tr>
              <a:tr h="666503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Установка приложений </a:t>
                      </a: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выполняется</a:t>
                      </a: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ru-RU" sz="900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по заявкам </a:t>
                      </a: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вручную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Долго, неудобно</a:t>
                      </a:r>
                    </a:p>
                  </a:txBody>
                  <a:tcPr marT="18000" marB="1800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lvl="2" algn="l">
                        <a:spcBef>
                          <a:spcPts val="3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Магазин приложений </a:t>
                      </a:r>
                      <a:br>
                        <a:rPr lang="ru-RU" sz="9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аналог </a:t>
                      </a:r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App</a:t>
                      </a: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900" b="1" dirty="0">
                          <a:solidFill>
                            <a:schemeClr val="tx2"/>
                          </a:solidFill>
                        </a:rPr>
                        <a:t>store</a:t>
                      </a:r>
                      <a:endParaRPr lang="ru-RU" sz="900" b="1" dirty="0">
                        <a:solidFill>
                          <a:schemeClr val="tx2"/>
                        </a:solidFill>
                      </a:endParaRP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</a:rPr>
                        <a:t>Сейчас: заявки на новые сервисы – 5 д</a:t>
                      </a:r>
                    </a:p>
                    <a:p>
                      <a:pPr lvl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В целевой модели: нет необходимости </a:t>
                      </a:r>
                      <a:br>
                        <a:rPr lang="ru-RU" sz="900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оформлять и подписывать заявки </a:t>
                      </a:r>
                      <a:br>
                        <a:rPr lang="ru-RU" sz="900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(для базового ПО) – 1 ч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Индивидуальный учет лицензий и повышение эффективности использования лицензий </a:t>
                      </a: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(10%)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08936898"/>
                  </a:ext>
                </a:extLst>
              </a:tr>
              <a:tr h="6665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Функционал начального уровня портала </a:t>
                      </a:r>
                      <a:br>
                        <a:rPr lang="ru-RU" sz="900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не закрывает многие потребности </a:t>
                      </a: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пользователей, которые пользователь </a:t>
                      </a:r>
                      <a:br>
                        <a:rPr lang="ru-RU" sz="900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может решить самостоятельно</a:t>
                      </a:r>
                    </a:p>
                  </a:txBody>
                  <a:tcPr marT="18000" marB="1800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lvl="2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Модернизация </a:t>
                      </a:r>
                      <a:br>
                        <a:rPr lang="ru-RU" sz="9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портала </a:t>
                      </a:r>
                      <a:br>
                        <a:rPr lang="ru-RU" sz="9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самообслуживания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</a:rPr>
                        <a:t>Сейчас: 5% обращений, решенных через </a:t>
                      </a:r>
                      <a:br>
                        <a:rPr lang="ru-RU" sz="900" dirty="0">
                          <a:solidFill>
                            <a:schemeClr val="bg2"/>
                          </a:solidFill>
                        </a:rPr>
                      </a:br>
                      <a:r>
                        <a:rPr lang="ru-RU" sz="900" dirty="0">
                          <a:solidFill>
                            <a:schemeClr val="bg2"/>
                          </a:solidFill>
                        </a:rPr>
                        <a:t>портал самообслуживания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В целевой модели: устранение потребности обращения в тех. поддержку – 80%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80% </a:t>
                      </a: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базовых операций выполняется </a:t>
                      </a:r>
                      <a:br>
                        <a:rPr lang="ru-RU" sz="900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через портал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4539676"/>
                  </a:ext>
                </a:extLst>
              </a:tr>
              <a:tr h="666503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Длительные сроки ответа оператора </a:t>
                      </a:r>
                      <a:br>
                        <a:rPr lang="ru-RU" sz="9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в пиковые нагрузки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Неоптимальный вывод персонала </a:t>
                      </a:r>
                      <a:br>
                        <a:rPr lang="ru-RU" sz="900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(простой или недостаток операторов)</a:t>
                      </a:r>
                    </a:p>
                  </a:txBody>
                  <a:tcPr marT="18000" marB="1800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tx2"/>
                          </a:solidFill>
                        </a:rPr>
                        <a:t>Автопланирование</a:t>
                      </a: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 графиков работы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В целевой модели: ускорение предоставления ответа (за счет наличия необходимого количества операторов на линии) </a:t>
                      </a:r>
                      <a:br>
                        <a:rPr lang="ru-RU" sz="900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с 1 мин до 30 сек.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Дешевле и качественней поддержка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Сокращение простоя операторов в рабочее </a:t>
                      </a:r>
                      <a:br>
                        <a:rPr lang="ru-RU" sz="900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время </a:t>
                      </a: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до 5%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65913362"/>
                  </a:ext>
                </a:extLst>
              </a:tr>
              <a:tr h="666503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Длительные сроки консультаций </a:t>
                      </a: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10</a:t>
                      </a: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+</a:t>
                      </a:r>
                      <a:r>
                        <a:rPr lang="en-US" sz="9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ч)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Большие затраты ресурсов на </a:t>
                      </a:r>
                      <a:r>
                        <a:rPr lang="ru-RU" sz="900" dirty="0" err="1">
                          <a:solidFill>
                            <a:schemeClr val="tx2"/>
                          </a:solidFill>
                        </a:rPr>
                        <a:t>консультиро-вание</a:t>
                      </a: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 по типовым\массовым вопросам</a:t>
                      </a:r>
                    </a:p>
                  </a:txBody>
                  <a:tcPr marT="18000" marB="1800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Цифровой </a:t>
                      </a:r>
                      <a:br>
                        <a:rPr lang="ru-RU" sz="9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помощник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</a:rPr>
                        <a:t>Сейчас: длительные сроки консультаций – 10 ч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В целевой модели: предельно просто, </a:t>
                      </a:r>
                      <a:br>
                        <a:rPr lang="ru-RU" sz="900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интуитивно понятного – 2 мин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50% </a:t>
                      </a: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консультаций</a:t>
                      </a: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 по базовым сервисам </a:t>
                      </a:r>
                      <a:r>
                        <a:rPr lang="ru-RU" sz="900" dirty="0" err="1">
                          <a:solidFill>
                            <a:schemeClr val="tx2"/>
                          </a:solidFill>
                        </a:rPr>
                        <a:t>автоматизи-рованы</a:t>
                      </a: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 (назначение заявок и ответы из Базы знаний) </a:t>
                      </a:r>
                      <a:endParaRPr lang="ru-RU" sz="900" b="1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Повышение эффективности ведения</a:t>
                      </a:r>
                      <a:br>
                        <a:rPr lang="ru-RU" sz="900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базы знаний </a:t>
                      </a: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– 2 мин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1903033"/>
                  </a:ext>
                </a:extLst>
              </a:tr>
              <a:tr h="527633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Длительные сроки маршрутизации </a:t>
                      </a:r>
                      <a:br>
                        <a:rPr lang="ru-RU" sz="9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заявок, </a:t>
                      </a: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ошибки в </a:t>
                      </a:r>
                      <a:r>
                        <a:rPr lang="ru-RU" sz="900" b="1" dirty="0" smtClean="0">
                          <a:solidFill>
                            <a:schemeClr val="tx2"/>
                          </a:solidFill>
                        </a:rPr>
                        <a:t>маршрутизации</a:t>
                      </a:r>
                      <a:endParaRPr lang="ru-RU" sz="900" b="1" dirty="0">
                        <a:solidFill>
                          <a:schemeClr val="tx2"/>
                        </a:solidFill>
                      </a:endParaRPr>
                    </a:p>
                  </a:txBody>
                  <a:tcPr marT="18000" marB="1800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tx2"/>
                          </a:solidFill>
                        </a:rPr>
                        <a:t>Автомаршрутизация</a:t>
                      </a: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ru-RU" sz="900" b="1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заявок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</a:rPr>
                        <a:t>Сейчас: маршрутизация до 30 мин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В целевой модели: ускорение </a:t>
                      </a:r>
                      <a:br>
                        <a:rPr lang="ru-RU" sz="900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предоставления ответа – 1 млн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Дешевле, быстрее </a:t>
                      </a: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(1 мин) </a:t>
                      </a:r>
                      <a:r>
                        <a:rPr lang="ru-RU" sz="900" b="0" dirty="0">
                          <a:solidFill>
                            <a:schemeClr val="tx2"/>
                          </a:solidFill>
                        </a:rPr>
                        <a:t>и точнее </a:t>
                      </a: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(97%)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90379510"/>
                  </a:ext>
                </a:extLst>
              </a:tr>
              <a:tr h="499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Есть потенциал для повышения </a:t>
                      </a:r>
                      <a:br>
                        <a:rPr lang="ru-RU" sz="900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надежности и стоимости владения ИТ </a:t>
                      </a:r>
                      <a:br>
                        <a:rPr lang="ru-RU" sz="900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за счет тотальной Автоматизации</a:t>
                      </a:r>
                    </a:p>
                  </a:txBody>
                  <a:tcPr marT="18000" marB="1800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720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2"/>
                          </a:solidFill>
                        </a:rPr>
                        <a:t>ПО управляет ПО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Выше производительность и надежность приложений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Подтвержден потенциал для повышения надежности </a:t>
                      </a:r>
                      <a:br>
                        <a:rPr lang="ru-RU" sz="900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900" dirty="0">
                          <a:solidFill>
                            <a:schemeClr val="tx2"/>
                          </a:solidFill>
                        </a:rPr>
                        <a:t>и стоимости владения ИТ за счет тотальной автоматизации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67393500"/>
                  </a:ext>
                </a:extLst>
              </a:tr>
            </a:tbl>
          </a:graphicData>
        </a:graphic>
      </p:graphicFrame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693C9C35-9F6E-F446-B8E6-F3280CFBA943}"/>
              </a:ext>
            </a:extLst>
          </p:cNvPr>
          <p:cNvGrpSpPr/>
          <p:nvPr/>
        </p:nvGrpSpPr>
        <p:grpSpPr>
          <a:xfrm>
            <a:off x="3452443" y="1854468"/>
            <a:ext cx="503227" cy="4145125"/>
            <a:chOff x="3473709" y="1937671"/>
            <a:chExt cx="528639" cy="4354447"/>
          </a:xfrm>
        </p:grpSpPr>
        <p:pic>
          <p:nvPicPr>
            <p:cNvPr id="91" name="Рисунок 90">
              <a:extLst>
                <a:ext uri="{FF2B5EF4-FFF2-40B4-BE49-F238E27FC236}">
                  <a16:creationId xmlns="" xmlns:a16="http://schemas.microsoft.com/office/drawing/2014/main" id="{73EC1AAB-E320-AE49-9880-717556188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93532" y="1937671"/>
              <a:ext cx="408816" cy="408816"/>
            </a:xfrm>
            <a:prstGeom prst="rect">
              <a:avLst/>
            </a:prstGeom>
          </p:spPr>
        </p:pic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5035324B-2BAD-BC43-BBED-35ACEC602BF4}"/>
                </a:ext>
              </a:extLst>
            </p:cNvPr>
            <p:cNvSpPr/>
            <p:nvPr/>
          </p:nvSpPr>
          <p:spPr>
            <a:xfrm>
              <a:off x="3473732" y="2115899"/>
              <a:ext cx="230588" cy="23058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ru-RU" sz="1200" dirty="0">
                  <a:solidFill>
                    <a:schemeClr val="bg1"/>
                  </a:solidFill>
                </a:rPr>
                <a:t>1</a:t>
              </a:r>
            </a:p>
          </p:txBody>
        </p:sp>
        <p:pic>
          <p:nvPicPr>
            <p:cNvPr id="96" name="Рисунок 95">
              <a:extLst>
                <a:ext uri="{FF2B5EF4-FFF2-40B4-BE49-F238E27FC236}">
                  <a16:creationId xmlns="" xmlns:a16="http://schemas.microsoft.com/office/drawing/2014/main" id="{0BB7CD59-74FA-DB44-A910-01045A665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89026" y="3852621"/>
              <a:ext cx="413322" cy="413322"/>
            </a:xfrm>
            <a:prstGeom prst="rect">
              <a:avLst/>
            </a:prstGeom>
          </p:spPr>
        </p:pic>
        <p:sp>
          <p:nvSpPr>
            <p:cNvPr id="104" name="Овал 103">
              <a:extLst>
                <a:ext uri="{FF2B5EF4-FFF2-40B4-BE49-F238E27FC236}">
                  <a16:creationId xmlns="" xmlns:a16="http://schemas.microsoft.com/office/drawing/2014/main" id="{8FE094F7-AFB6-8E45-B667-1E4AC320B5E0}"/>
                </a:ext>
              </a:extLst>
            </p:cNvPr>
            <p:cNvSpPr/>
            <p:nvPr/>
          </p:nvSpPr>
          <p:spPr>
            <a:xfrm>
              <a:off x="3473732" y="4092113"/>
              <a:ext cx="230588" cy="23058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ru-RU" sz="1200" dirty="0">
                  <a:solidFill>
                    <a:schemeClr val="bg1"/>
                  </a:solidFill>
                </a:rPr>
                <a:t>1</a:t>
              </a:r>
            </a:p>
          </p:txBody>
        </p:sp>
        <p:pic>
          <p:nvPicPr>
            <p:cNvPr id="112" name="Рисунок 111">
              <a:extLst>
                <a:ext uri="{FF2B5EF4-FFF2-40B4-BE49-F238E27FC236}">
                  <a16:creationId xmlns="" xmlns:a16="http://schemas.microsoft.com/office/drawing/2014/main" id="{76E37398-DD72-7340-956E-67E36EBCC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89026" y="3170889"/>
              <a:ext cx="413322" cy="413322"/>
            </a:xfrm>
            <a:prstGeom prst="rect">
              <a:avLst/>
            </a:prstGeom>
          </p:spPr>
        </p:pic>
        <p:sp>
          <p:nvSpPr>
            <p:cNvPr id="113" name="Овал 112">
              <a:extLst>
                <a:ext uri="{FF2B5EF4-FFF2-40B4-BE49-F238E27FC236}">
                  <a16:creationId xmlns="" xmlns:a16="http://schemas.microsoft.com/office/drawing/2014/main" id="{021E8159-3625-B74F-B487-BAEB499FD405}"/>
                </a:ext>
              </a:extLst>
            </p:cNvPr>
            <p:cNvSpPr/>
            <p:nvPr/>
          </p:nvSpPr>
          <p:spPr>
            <a:xfrm>
              <a:off x="3473732" y="3402156"/>
              <a:ext cx="230588" cy="23058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ru-RU" sz="1200" dirty="0">
                  <a:solidFill>
                    <a:schemeClr val="bg1"/>
                  </a:solidFill>
                </a:rPr>
                <a:t>1</a:t>
              </a:r>
            </a:p>
          </p:txBody>
        </p:sp>
        <p:pic>
          <p:nvPicPr>
            <p:cNvPr id="120" name="Рисунок 119">
              <a:extLst>
                <a:ext uri="{FF2B5EF4-FFF2-40B4-BE49-F238E27FC236}">
                  <a16:creationId xmlns="" xmlns:a16="http://schemas.microsoft.com/office/drawing/2014/main" id="{C7140277-F8DF-5344-9B84-3CF05EF1D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89026" y="5815339"/>
              <a:ext cx="413322" cy="413322"/>
            </a:xfrm>
            <a:prstGeom prst="rect">
              <a:avLst/>
            </a:prstGeom>
          </p:spPr>
        </p:pic>
        <p:sp>
          <p:nvSpPr>
            <p:cNvPr id="129" name="Овал 128">
              <a:extLst>
                <a:ext uri="{FF2B5EF4-FFF2-40B4-BE49-F238E27FC236}">
                  <a16:creationId xmlns="" xmlns:a16="http://schemas.microsoft.com/office/drawing/2014/main" id="{9AA48E25-4E60-D242-A3AF-3A77610924F6}"/>
                </a:ext>
              </a:extLst>
            </p:cNvPr>
            <p:cNvSpPr/>
            <p:nvPr/>
          </p:nvSpPr>
          <p:spPr>
            <a:xfrm>
              <a:off x="3473732" y="6061530"/>
              <a:ext cx="230588" cy="23058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ru-RU" sz="1200" dirty="0">
                  <a:solidFill>
                    <a:schemeClr val="bg1"/>
                  </a:solidFill>
                </a:rPr>
                <a:t>3</a:t>
              </a:r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="" xmlns:a16="http://schemas.microsoft.com/office/drawing/2014/main" id="{9BA42326-E8E1-C245-BFC4-1E738C4AE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589003" y="5280659"/>
              <a:ext cx="413345" cy="413345"/>
            </a:xfrm>
            <a:prstGeom prst="rect">
              <a:avLst/>
            </a:prstGeom>
          </p:spPr>
        </p:pic>
        <p:sp>
          <p:nvSpPr>
            <p:cNvPr id="134" name="Овал 133">
              <a:extLst>
                <a:ext uri="{FF2B5EF4-FFF2-40B4-BE49-F238E27FC236}">
                  <a16:creationId xmlns="" xmlns:a16="http://schemas.microsoft.com/office/drawing/2014/main" id="{6579923A-3AAA-E545-A051-6ECD3AA32BFA}"/>
                </a:ext>
              </a:extLst>
            </p:cNvPr>
            <p:cNvSpPr/>
            <p:nvPr/>
          </p:nvSpPr>
          <p:spPr>
            <a:xfrm>
              <a:off x="3473709" y="5463416"/>
              <a:ext cx="230588" cy="23058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ru-RU" sz="1200" dirty="0">
                  <a:solidFill>
                    <a:schemeClr val="bg1"/>
                  </a:solidFill>
                </a:rPr>
                <a:t>3</a:t>
              </a:r>
            </a:p>
          </p:txBody>
        </p:sp>
        <p:pic>
          <p:nvPicPr>
            <p:cNvPr id="135" name="Рисунок 134">
              <a:extLst>
                <a:ext uri="{FF2B5EF4-FFF2-40B4-BE49-F238E27FC236}">
                  <a16:creationId xmlns="" xmlns:a16="http://schemas.microsoft.com/office/drawing/2014/main" id="{F36A474D-923D-A44E-A731-56F0F04FE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589003" y="4557723"/>
              <a:ext cx="413345" cy="413345"/>
            </a:xfrm>
            <a:prstGeom prst="rect">
              <a:avLst/>
            </a:prstGeom>
          </p:spPr>
        </p:pic>
        <p:sp>
          <p:nvSpPr>
            <p:cNvPr id="136" name="Овал 135">
              <a:extLst>
                <a:ext uri="{FF2B5EF4-FFF2-40B4-BE49-F238E27FC236}">
                  <a16:creationId xmlns="" xmlns:a16="http://schemas.microsoft.com/office/drawing/2014/main" id="{9AD7E15C-8363-3D4E-8C21-F943C04186B7}"/>
                </a:ext>
              </a:extLst>
            </p:cNvPr>
            <p:cNvSpPr/>
            <p:nvPr/>
          </p:nvSpPr>
          <p:spPr>
            <a:xfrm>
              <a:off x="3473709" y="4807973"/>
              <a:ext cx="230588" cy="23058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ru-RU" sz="1200" dirty="0">
                  <a:solidFill>
                    <a:schemeClr val="bg1"/>
                  </a:solidFill>
                </a:rPr>
                <a:t>2</a:t>
              </a: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654DBB3F-1285-224D-A8C9-712383AE6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589003" y="2551527"/>
              <a:ext cx="413345" cy="413345"/>
            </a:xfrm>
            <a:prstGeom prst="rect">
              <a:avLst/>
            </a:prstGeom>
          </p:spPr>
        </p:pic>
        <p:sp>
          <p:nvSpPr>
            <p:cNvPr id="137" name="Овал 136">
              <a:extLst>
                <a:ext uri="{FF2B5EF4-FFF2-40B4-BE49-F238E27FC236}">
                  <a16:creationId xmlns="" xmlns:a16="http://schemas.microsoft.com/office/drawing/2014/main" id="{807A0850-3FF5-754F-B1A1-87B30CA8F114}"/>
                </a:ext>
              </a:extLst>
            </p:cNvPr>
            <p:cNvSpPr/>
            <p:nvPr/>
          </p:nvSpPr>
          <p:spPr>
            <a:xfrm>
              <a:off x="3479962" y="2758199"/>
              <a:ext cx="230588" cy="23058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ru-RU" sz="12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D887A0E5-C5B5-364B-93F6-E906C41CFBC0}"/>
              </a:ext>
            </a:extLst>
          </p:cNvPr>
          <p:cNvGrpSpPr/>
          <p:nvPr/>
        </p:nvGrpSpPr>
        <p:grpSpPr>
          <a:xfrm>
            <a:off x="3452443" y="6136764"/>
            <a:ext cx="1161677" cy="215444"/>
            <a:chOff x="3473709" y="6422028"/>
            <a:chExt cx="1590622" cy="294996"/>
          </a:xfrm>
        </p:grpSpPr>
        <p:sp>
          <p:nvSpPr>
            <p:cNvPr id="138" name="Овал 137">
              <a:extLst>
                <a:ext uri="{FF2B5EF4-FFF2-40B4-BE49-F238E27FC236}">
                  <a16:creationId xmlns="" xmlns:a16="http://schemas.microsoft.com/office/drawing/2014/main" id="{B74C230C-4E84-664A-AE78-B3A931FFA427}"/>
                </a:ext>
              </a:extLst>
            </p:cNvPr>
            <p:cNvSpPr/>
            <p:nvPr/>
          </p:nvSpPr>
          <p:spPr>
            <a:xfrm>
              <a:off x="3473709" y="6445234"/>
              <a:ext cx="230588" cy="23058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ru-RU" sz="8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DECF7F7-5689-BF4E-805E-6EF79BBF34D3}"/>
                </a:ext>
              </a:extLst>
            </p:cNvPr>
            <p:cNvSpPr txBox="1"/>
            <p:nvPr/>
          </p:nvSpPr>
          <p:spPr>
            <a:xfrm>
              <a:off x="3795675" y="6422028"/>
              <a:ext cx="1268656" cy="294996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800" dirty="0"/>
                <a:t>Приоритет 1 (2018)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="" xmlns:a16="http://schemas.microsoft.com/office/drawing/2014/main" id="{B393D398-1F15-D84B-A995-B740F3562585}"/>
              </a:ext>
            </a:extLst>
          </p:cNvPr>
          <p:cNvGrpSpPr/>
          <p:nvPr/>
        </p:nvGrpSpPr>
        <p:grpSpPr>
          <a:xfrm>
            <a:off x="4934324" y="6136764"/>
            <a:ext cx="1426173" cy="215444"/>
            <a:chOff x="3473709" y="6422028"/>
            <a:chExt cx="1952782" cy="294996"/>
          </a:xfrm>
        </p:grpSpPr>
        <p:sp>
          <p:nvSpPr>
            <p:cNvPr id="140" name="Овал 139">
              <a:extLst>
                <a:ext uri="{FF2B5EF4-FFF2-40B4-BE49-F238E27FC236}">
                  <a16:creationId xmlns="" xmlns:a16="http://schemas.microsoft.com/office/drawing/2014/main" id="{46608513-BA23-654A-B2E6-25D46BBBE5C8}"/>
                </a:ext>
              </a:extLst>
            </p:cNvPr>
            <p:cNvSpPr/>
            <p:nvPr/>
          </p:nvSpPr>
          <p:spPr>
            <a:xfrm>
              <a:off x="3473709" y="6445234"/>
              <a:ext cx="230588" cy="23058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ru-RU" sz="8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="" xmlns:a16="http://schemas.microsoft.com/office/drawing/2014/main" id="{FD6D7904-D2C7-4E4A-88F5-500E5F1F2526}"/>
                </a:ext>
              </a:extLst>
            </p:cNvPr>
            <p:cNvSpPr txBox="1"/>
            <p:nvPr/>
          </p:nvSpPr>
          <p:spPr>
            <a:xfrm>
              <a:off x="3795675" y="6422028"/>
              <a:ext cx="1630816" cy="294996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800" dirty="0"/>
                <a:t>Приоритет 2 (2018-2019)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="" xmlns:a16="http://schemas.microsoft.com/office/drawing/2014/main" id="{C744204F-A1E6-E643-B736-000BE02C4BD0}"/>
              </a:ext>
            </a:extLst>
          </p:cNvPr>
          <p:cNvGrpSpPr/>
          <p:nvPr/>
        </p:nvGrpSpPr>
        <p:grpSpPr>
          <a:xfrm>
            <a:off x="6670975" y="6136764"/>
            <a:ext cx="1161677" cy="215444"/>
            <a:chOff x="3473709" y="6422028"/>
            <a:chExt cx="1590622" cy="294996"/>
          </a:xfrm>
        </p:grpSpPr>
        <p:sp>
          <p:nvSpPr>
            <p:cNvPr id="143" name="Овал 142">
              <a:extLst>
                <a:ext uri="{FF2B5EF4-FFF2-40B4-BE49-F238E27FC236}">
                  <a16:creationId xmlns="" xmlns:a16="http://schemas.microsoft.com/office/drawing/2014/main" id="{AFA2BDC3-4E3F-4A49-BF15-D0AC80E893CA}"/>
                </a:ext>
              </a:extLst>
            </p:cNvPr>
            <p:cNvSpPr/>
            <p:nvPr/>
          </p:nvSpPr>
          <p:spPr>
            <a:xfrm>
              <a:off x="3473709" y="6445234"/>
              <a:ext cx="230588" cy="23058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ru-RU" sz="8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="" xmlns:a16="http://schemas.microsoft.com/office/drawing/2014/main" id="{F9431ABE-EB47-2A49-A3A8-B5EF4523B5F8}"/>
                </a:ext>
              </a:extLst>
            </p:cNvPr>
            <p:cNvSpPr txBox="1"/>
            <p:nvPr/>
          </p:nvSpPr>
          <p:spPr>
            <a:xfrm>
              <a:off x="3795675" y="6422028"/>
              <a:ext cx="1268656" cy="294996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800" dirty="0"/>
                <a:t>Приоритет 3 (2019)</a:t>
              </a: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A3309BB-A23B-4E4E-9FF1-18A13E2965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50137" y="1880084"/>
            <a:ext cx="224817" cy="224817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BAFF2E1D-F083-DB4C-9645-6BB58AC1B86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50137" y="2535654"/>
            <a:ext cx="224817" cy="224817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0B060CB7-A1D8-3D40-B183-75B8930503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50137" y="3119971"/>
            <a:ext cx="224817" cy="224817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1DFF9E84-2920-4C4E-BA9C-CDE6CED13D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50137" y="4471759"/>
            <a:ext cx="224817" cy="224817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C5AA5B4A-BD91-D342-A68F-56A9D9057B8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50137" y="5096849"/>
            <a:ext cx="224817" cy="224817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BEBD1B6F-B519-924F-9AF3-8CFDDB35B1C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50137" y="5665926"/>
            <a:ext cx="224817" cy="22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61E2A31A-48B6-4E47-A9F7-29A66D31F6AE}"/>
              </a:ext>
            </a:extLst>
          </p:cNvPr>
          <p:cNvSpPr/>
          <p:nvPr/>
        </p:nvSpPr>
        <p:spPr>
          <a:xfrm>
            <a:off x="550863" y="1848992"/>
            <a:ext cx="5668298" cy="1800000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317500" dist="38100" dir="27000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78D23547-C9A0-0A4F-B1A8-BFAA12C2F866}"/>
              </a:ext>
            </a:extLst>
          </p:cNvPr>
          <p:cNvSpPr/>
          <p:nvPr/>
        </p:nvSpPr>
        <p:spPr>
          <a:xfrm>
            <a:off x="566902" y="3805357"/>
            <a:ext cx="5651903" cy="1800000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317500" dist="38100" dir="27000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18573D29-5D54-8F47-B604-944D1AFC2622}"/>
              </a:ext>
            </a:extLst>
          </p:cNvPr>
          <p:cNvSpPr/>
          <p:nvPr/>
        </p:nvSpPr>
        <p:spPr>
          <a:xfrm>
            <a:off x="6450975" y="1851061"/>
            <a:ext cx="5261599" cy="1800000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317500" dist="38100" dir="27000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C9C2B6FC-18AE-EF45-904D-FF5C229D44F0}"/>
              </a:ext>
            </a:extLst>
          </p:cNvPr>
          <p:cNvSpPr/>
          <p:nvPr/>
        </p:nvSpPr>
        <p:spPr>
          <a:xfrm>
            <a:off x="6450975" y="3805357"/>
            <a:ext cx="5261599" cy="1800000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blurRad="317500" dist="38100" dir="27000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/>
              <a:t>Эффекты проекта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A346F94-3456-3F4C-BEBD-E51FAB312F32}"/>
              </a:ext>
            </a:extLst>
          </p:cNvPr>
          <p:cNvSpPr txBox="1"/>
          <p:nvPr/>
        </p:nvSpPr>
        <p:spPr>
          <a:xfrm>
            <a:off x="1915474" y="2375005"/>
            <a:ext cx="4167673" cy="10926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/>
              <a:t>Повысить производительность труда ИТ-специалистов ООО «ИТСК» за счёт консолидации, автоматизации и  стандартизации операций управления инфраструктурой и приложениями за счет центра управления ИТ-операциями (</a:t>
            </a:r>
            <a:r>
              <a:rPr lang="en" sz="1300" dirty="0"/>
              <a:t>U</a:t>
            </a:r>
            <a:r>
              <a:rPr lang="ru-RU" sz="1300" dirty="0"/>
              <a:t>Питер)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7622FDD-E405-0E4C-80B2-64070E93D773}"/>
              </a:ext>
            </a:extLst>
          </p:cNvPr>
          <p:cNvSpPr txBox="1"/>
          <p:nvPr/>
        </p:nvSpPr>
        <p:spPr>
          <a:xfrm>
            <a:off x="1915474" y="4984390"/>
            <a:ext cx="2865913" cy="292388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/>
              <a:t>Снижение времени простоев на 25%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81958B0-904F-C04A-96BF-4D7F95C115EE}"/>
              </a:ext>
            </a:extLst>
          </p:cNvPr>
          <p:cNvSpPr txBox="1"/>
          <p:nvPr/>
        </p:nvSpPr>
        <p:spPr>
          <a:xfrm>
            <a:off x="7760060" y="2017190"/>
            <a:ext cx="359623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accent3"/>
                </a:solidFill>
              </a:rPr>
              <a:t>Обеспечение доступности онлайн-поддержки 24/7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B647429-1285-DB4F-B3ED-F10DA6E707CF}"/>
              </a:ext>
            </a:extLst>
          </p:cNvPr>
          <p:cNvSpPr txBox="1"/>
          <p:nvPr/>
        </p:nvSpPr>
        <p:spPr>
          <a:xfrm>
            <a:off x="7760060" y="2640239"/>
            <a:ext cx="3623179" cy="692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/>
              <a:t>Повышение эффективности работы пользователей услуг за счет получения помощи в момент обращения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A27009D-3E58-EB42-A6F3-83064C36BF18}"/>
              </a:ext>
            </a:extLst>
          </p:cNvPr>
          <p:cNvSpPr txBox="1"/>
          <p:nvPr/>
        </p:nvSpPr>
        <p:spPr>
          <a:xfrm>
            <a:off x="7760060" y="4046740"/>
            <a:ext cx="370668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accent3"/>
                </a:solidFill>
              </a:rPr>
              <a:t>Оптимизация использования лицензионного ПО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DECAFA5-1856-AA4E-82E8-CE2FE70071E5}"/>
              </a:ext>
            </a:extLst>
          </p:cNvPr>
          <p:cNvSpPr txBox="1"/>
          <p:nvPr/>
        </p:nvSpPr>
        <p:spPr>
          <a:xfrm>
            <a:off x="7760060" y="4679470"/>
            <a:ext cx="3720662" cy="692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/>
              <a:t>Оптимизация использования ПО за счет внедрения автоматизированного учета использования лицензий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1D351B0-FA6D-D440-AA84-B9D5B555C472}"/>
              </a:ext>
            </a:extLst>
          </p:cNvPr>
          <p:cNvSpPr txBox="1"/>
          <p:nvPr/>
        </p:nvSpPr>
        <p:spPr>
          <a:xfrm>
            <a:off x="1921061" y="2011257"/>
            <a:ext cx="43722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accent3"/>
                </a:solidFill>
              </a:rPr>
              <a:t>Сокращение стоимости ИТ-услуг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7536305-97B8-A747-AFF0-5878B6DA8F19}"/>
              </a:ext>
            </a:extLst>
          </p:cNvPr>
          <p:cNvSpPr txBox="1"/>
          <p:nvPr/>
        </p:nvSpPr>
        <p:spPr>
          <a:xfrm>
            <a:off x="1915474" y="4003120"/>
            <a:ext cx="357092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accent3"/>
                </a:solidFill>
              </a:rPr>
              <a:t>Сокращение времени простоев при работе </a:t>
            </a:r>
            <a:br>
              <a:rPr lang="ru-RU" b="1" dirty="0">
                <a:solidFill>
                  <a:schemeClr val="accent3"/>
                </a:solidFill>
              </a:rPr>
            </a:br>
            <a:r>
              <a:rPr lang="ru-RU" b="1" dirty="0">
                <a:solidFill>
                  <a:schemeClr val="accent3"/>
                </a:solidFill>
              </a:rPr>
              <a:t>с инцидентами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5527BF5-932E-5B41-826A-69486593AA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791" y="2093309"/>
            <a:ext cx="828000" cy="82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483BED3-7EE4-B542-B23B-32CD3FEF2E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9791" y="4050785"/>
            <a:ext cx="828000" cy="828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7ED8CDF-FB64-A947-92B4-9DFE013D72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91518" y="2093309"/>
            <a:ext cx="828000" cy="82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B2A3787-D62E-924A-AE9A-1C1010BA56B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91518" y="4050785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53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4.68559000000000036579E+00&quot;&gt;&lt;m_msothmcolidx val=&quot;0&quot;/&gt;&lt;m_rgb r=&quot;3C&quot; g=&quot;B3&quot; b=&quot;13&quot;/&gt;&lt;m_nBrightness val=&quot;0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0xMMi8k.RYtshukA1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0xMMi8k.RYtshukA1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0xMMi8k.RYtshukA1P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0xMMi8k.RYtshukA1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2_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3_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ppt/theme/themeOverride2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gpn_report</Template>
  <TotalTime>8411</TotalTime>
  <Words>763</Words>
  <Application>Microsoft Macintosh PowerPoint</Application>
  <PresentationFormat>Widescreen</PresentationFormat>
  <Paragraphs>208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 Black</vt:lpstr>
      <vt:lpstr>Calibri</vt:lpstr>
      <vt:lpstr>Times New Roman</vt:lpstr>
      <vt:lpstr>Wingdings</vt:lpstr>
      <vt:lpstr>Arial</vt:lpstr>
      <vt:lpstr>12_gpn_report</vt:lpstr>
      <vt:lpstr>13_gpn_report</vt:lpstr>
      <vt:lpstr>think-cell Slide</vt:lpstr>
      <vt:lpstr>ЦЕНТР УПРАВЛЕНИЯ ИТ-ОПЕРАЦИЯМИ  ГАЗПРОМ НЕФТИ «UПИТЕР»</vt:lpstr>
      <vt:lpstr>UПитер – центр управления ИТ-операциями для повышения эффективности и доступности ИТ-сервисов</vt:lpstr>
      <vt:lpstr>Развитие центра управления ИТ-операциями 2015 – 2020 </vt:lpstr>
      <vt:lpstr>Развитие центра управления ИТ-операциями 2015 – 2020 </vt:lpstr>
      <vt:lpstr>Развитие центра управления ИТ-операциями 2015 – 2020 </vt:lpstr>
      <vt:lpstr>Развитие центра управления ИТ-операциями 2015 – 2020 </vt:lpstr>
      <vt:lpstr>Подход к оптимизации ИТ-операций</vt:lpstr>
      <vt:lpstr>Ключевые улучшения в ИТ-операциях для  пользователей и ИТ-служб</vt:lpstr>
      <vt:lpstr>Эффекты проекта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Слюсарь Александр Викторович</dc:creator>
  <cp:lastModifiedBy>Sergey Slutsky</cp:lastModifiedBy>
  <cp:revision>216</cp:revision>
  <cp:lastPrinted>2018-09-17T19:32:28Z</cp:lastPrinted>
  <dcterms:created xsi:type="dcterms:W3CDTF">2017-08-10T07:29:48Z</dcterms:created>
  <dcterms:modified xsi:type="dcterms:W3CDTF">2018-09-18T17:38:47Z</dcterms:modified>
</cp:coreProperties>
</file>