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1" r:id="rId1"/>
    <p:sldMasterId id="2147484491" r:id="rId2"/>
  </p:sldMasterIdLst>
  <p:notesMasterIdLst>
    <p:notesMasterId r:id="rId20"/>
  </p:notesMasterIdLst>
  <p:handoutMasterIdLst>
    <p:handoutMasterId r:id="rId21"/>
  </p:handoutMasterIdLst>
  <p:sldIdLst>
    <p:sldId id="269" r:id="rId3"/>
    <p:sldId id="568" r:id="rId4"/>
    <p:sldId id="569" r:id="rId5"/>
    <p:sldId id="570" r:id="rId6"/>
    <p:sldId id="548" r:id="rId7"/>
    <p:sldId id="565" r:id="rId8"/>
    <p:sldId id="549" r:id="rId9"/>
    <p:sldId id="551" r:id="rId10"/>
    <p:sldId id="554" r:id="rId11"/>
    <p:sldId id="560" r:id="rId12"/>
    <p:sldId id="555" r:id="rId13"/>
    <p:sldId id="562" r:id="rId14"/>
    <p:sldId id="563" r:id="rId15"/>
    <p:sldId id="564" r:id="rId16"/>
    <p:sldId id="566" r:id="rId17"/>
    <p:sldId id="557" r:id="rId18"/>
    <p:sldId id="567" r:id="rId19"/>
  </p:sldIdLst>
  <p:sldSz cx="12192000" cy="6858000"/>
  <p:notesSz cx="6718300" cy="98552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4DE8BB-2EFD-48D9-A531-D84A562F3EF8}">
          <p14:sldIdLst>
            <p14:sldId id="269"/>
            <p14:sldId id="568"/>
            <p14:sldId id="569"/>
            <p14:sldId id="570"/>
            <p14:sldId id="548"/>
            <p14:sldId id="565"/>
            <p14:sldId id="549"/>
            <p14:sldId id="551"/>
            <p14:sldId id="554"/>
            <p14:sldId id="560"/>
            <p14:sldId id="555"/>
            <p14:sldId id="562"/>
            <p14:sldId id="563"/>
            <p14:sldId id="564"/>
            <p14:sldId id="566"/>
            <p14:sldId id="557"/>
            <p14:sldId id="5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34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53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akov Sergey" initials="G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E2"/>
    <a:srgbClr val="282E1C"/>
    <a:srgbClr val="04B14A"/>
    <a:srgbClr val="00CC00"/>
    <a:srgbClr val="FF8463"/>
    <a:srgbClr val="0066CC"/>
    <a:srgbClr val="66AC4D"/>
    <a:srgbClr val="005F36"/>
    <a:srgbClr val="CCCC00"/>
    <a:srgbClr val="FD8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26528" autoAdjust="0"/>
  </p:normalViewPr>
  <p:slideViewPr>
    <p:cSldViewPr>
      <p:cViewPr>
        <p:scale>
          <a:sx n="66" d="100"/>
          <a:sy n="66" d="100"/>
        </p:scale>
        <p:origin x="468" y="-1818"/>
      </p:cViewPr>
      <p:guideLst>
        <p:guide orient="horz" pos="1162"/>
        <p:guide pos="2343"/>
        <p:guide orient="horz" pos="3974"/>
        <p:guide pos="5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996" cy="493233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4736" y="0"/>
            <a:ext cx="2911996" cy="493233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6702EF6B-8F72-4020-B54F-09CA67AAA16B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392"/>
            <a:ext cx="2911996" cy="493233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4736" y="9360392"/>
            <a:ext cx="2911996" cy="493233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EADF62F9-5FB2-4EE5-8256-EFFA3475A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4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BEBE6EE2-48AA-2D43-95E5-668AB17B0FD7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65900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55DC5D04-E76A-FF48-8568-3E88D4BB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65900" cy="3694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wrap="square" lIns="90584" tIns="90584" rIns="90584" bIns="90584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731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ЦСОД является связующим звеном в централизованной технологии сбора, обработки и предоставления статистических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ЦСОД является как инициатором, так и участником информационного обмена с внешними системами. К таким системам относятся: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	АС ГС ОФСН;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	Системы НСИ, включая Подсистему ведения НСИ СМАД;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	СПЭЭО;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	ЕССО в части электронного сбора;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	УИС СТАТЭК;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	Сервер файлового обмена.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Имея на входе первичные данные от респондентов на территориальном уровне в ЦСОД   формируются итоговые данные на федеральном уровне. ЦСОД является поставщиком результатов обследований по формам ФСН, формируемых ЦСОД. На данный момент в ЦСОД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обработывается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 ФСН согласно ЭЭО, которые содержат в себе ключевую часть информации.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ЦСОД решает такие задачи как: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Повышение согласованности выходных данных, получаемых в процессе обработки форм регулярных статистических наблюдений в условиях постоянных изменений;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Повышение скорости реакции на изменения в методологии за счет одной точки развертывания программного обеспечения;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Получение прозрачности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повторимости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процесса формирования выходных данных на основе первичной информации;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Повышение управляемости и контролируемости процесса сбора и обработки статистических данных.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43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ведения НСИ предназначена для централизованного ведения, обработки и представления пользователям и другим информационным системам нормативно-справочной информации.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Решаемые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задачи: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оперативного доступа к актуальной НСИ и описанию статистических показателей сотрудникам подразделений Росстата за счет единой точки доступа к информации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Оперативное распространение НСИ по запросу информационных системам Росстата за счет единого механизма предоставления информации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процессов внесения изменений в НСИ и описания статистических показателей за счет формирования проекта изменений в электронном виде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Внедрении системы НСИ Обеспечило оперативного доступа к актуальной НСИ и описанию статистических показателей сотрудникам подразделений Росстата за счет единой точки доступа к информации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 НСИ и описания статистических показателей (в одном месте) - Ведение выборок и схем сборок не только ЦА Росстата, но и территориальными органами, что повышает оперативность ведения выборок и снижает трудозатраты сотрудников Росстата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процессов внесения изменений в объекты НСИ и описание статистических показателей - Позволил в одном месте собрать историю подготовки и согласования изменений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4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ЕХД – Единое хранилище данных. Является частью СМАД – системой многомерного анализа данных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 ЕХД – единый источник данных статистических показателей для Системы распространения результатов и других систем-потребителей, в том числе внешних.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 для: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автоматизации процессов загрузки и трансформации данных в модуль хранения данных;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идентификации и приведения к единому формату текстовых и числовых данных систем-источников;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хранение консолидированной информации, полученной из различных источников данных в соответствии с регламентом загрузки;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хранение полной детализированной и агрегированной исторической информации;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являться единым источником достоверной информации для аналитических систем и систем представления статистической информации.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6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распространения данных СРР позволяет в полной мере выполнять Постановление Правительства РФ от 10 июля 2013 г. N 583 "Об обеспечении доступа к общедоступной информации о деятельности государственных органов и органов местного самоуправления в информационно-телекоммуникационной сети "Интернет" в форме открытых данных"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СРР выполняет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унификации данных различных обследований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Подготовку информационно-аналитических материалов и публикаций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витрин данных для Интернет-портала Росстата</a:t>
            </a:r>
          </a:p>
          <a:p>
            <a:pPr defTabSz="452994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ГС ОФСН:</a:t>
            </a:r>
          </a:p>
          <a:p>
            <a:pPr rtl="0" eaLnBrk="1" fontAlgn="auto" latinLnBrk="0" hangingPunct="1"/>
            <a:r>
              <a:rPr lang="ru-RU" dirty="0"/>
              <a:t>Количество каталогов, которые ведутся в системе по более чем 200 формам</a:t>
            </a:r>
          </a:p>
          <a:p>
            <a:pPr rtl="0" eaLnBrk="1" fontAlgn="t" latinLnBrk="0" hangingPunct="1"/>
            <a:r>
              <a:rPr lang="ru-RU" dirty="0"/>
              <a:t>более 53 000</a:t>
            </a:r>
          </a:p>
          <a:p>
            <a:pPr rtl="0" eaLnBrk="1" fontAlgn="t" latinLnBrk="0" hangingPunct="1"/>
            <a:r>
              <a:rPr lang="ru-RU" dirty="0"/>
              <a:t>Ежедневно формируется и обновляется каталогов</a:t>
            </a:r>
          </a:p>
          <a:p>
            <a:pPr rtl="0" eaLnBrk="1" fontAlgn="t" latinLnBrk="0" hangingPunct="1"/>
            <a:r>
              <a:rPr lang="ru-RU" dirty="0"/>
              <a:t>10 новых каталогов</a:t>
            </a:r>
          </a:p>
          <a:p>
            <a:pPr rtl="0" eaLnBrk="1" fontAlgn="t" latinLnBrk="0" hangingPunct="1"/>
            <a:r>
              <a:rPr lang="ru-RU" dirty="0"/>
              <a:t>более 100 обновляются</a:t>
            </a:r>
          </a:p>
          <a:p>
            <a:pPr rtl="0" eaLnBrk="1" fontAlgn="t" latinLnBrk="0" hangingPunct="1"/>
            <a:r>
              <a:rPr lang="ru-RU" dirty="0"/>
              <a:t>Ежедневно из системы выгружается каталогов</a:t>
            </a:r>
          </a:p>
          <a:p>
            <a:pPr rtl="0" eaLnBrk="1" fontAlgn="auto" latinLnBrk="0" hangingPunct="1"/>
            <a:r>
              <a:rPr lang="ru-RU" dirty="0"/>
              <a:t>более 100</a:t>
            </a:r>
          </a:p>
          <a:p>
            <a:pPr rtl="0" eaLnBrk="1" fontAlgn="t" latinLnBrk="0" hangingPunct="1"/>
            <a:r>
              <a:rPr lang="ru-RU" dirty="0"/>
              <a:t>Ежедневно формируется заданий на загрузку данных (обработка выписок, загрузка данных с реквизитами респондентов из систем обработки и других источников)</a:t>
            </a:r>
          </a:p>
          <a:p>
            <a:pPr rtl="0" eaLnBrk="1" fontAlgn="auto" latinLnBrk="0" hangingPunct="1"/>
            <a:r>
              <a:rPr lang="ru-RU" dirty="0"/>
              <a:t>более 1000</a:t>
            </a:r>
          </a:p>
          <a:p>
            <a:pPr rtl="0" eaLnBrk="1" fontAlgn="t" latinLnBrk="0" hangingPunct="1"/>
            <a:r>
              <a:rPr lang="ru-RU" dirty="0"/>
              <a:t>Ежедневно в системе работает пользователей</a:t>
            </a:r>
          </a:p>
          <a:p>
            <a:pPr rtl="0" eaLnBrk="1" fontAlgn="auto" latinLnBrk="0" hangingPunct="1"/>
            <a:r>
              <a:rPr lang="ru-RU" dirty="0"/>
              <a:t>около 700</a:t>
            </a:r>
          </a:p>
          <a:p>
            <a:r>
              <a:rPr lang="ru-RU" b="1" dirty="0"/>
              <a:t>ЕССО:</a:t>
            </a:r>
          </a:p>
          <a:p>
            <a:pPr rtl="0" eaLnBrk="1" fontAlgn="auto" latinLnBrk="0" hangingPunct="1"/>
            <a:r>
              <a:rPr lang="ru-RU" dirty="0"/>
              <a:t>Количество субъектов Российской Федерации, в которых используется централизованная технология сбора первичных статистических данных </a:t>
            </a:r>
          </a:p>
          <a:p>
            <a:pPr rtl="0" eaLnBrk="1" fontAlgn="t" latinLnBrk="0" hangingPunct="1"/>
            <a:r>
              <a:rPr lang="ru-RU" dirty="0"/>
              <a:t>45</a:t>
            </a:r>
          </a:p>
          <a:p>
            <a:pPr rtl="0" eaLnBrk="1" fontAlgn="auto" latinLnBrk="0" hangingPunct="1"/>
            <a:r>
              <a:rPr lang="ru-RU" dirty="0"/>
              <a:t>Количество субъектов Российской Федерации, в которых используется децентрализованная технология сбора первичных статистических данных </a:t>
            </a:r>
          </a:p>
          <a:p>
            <a:pPr rtl="0" eaLnBrk="1" fontAlgn="t" latinLnBrk="0" hangingPunct="1"/>
            <a:r>
              <a:rPr lang="ru-RU" dirty="0"/>
              <a:t>40</a:t>
            </a:r>
          </a:p>
          <a:p>
            <a:pPr rtl="0" eaLnBrk="1" fontAlgn="t" latinLnBrk="0" hangingPunct="1"/>
            <a:r>
              <a:rPr lang="ru-RU" dirty="0"/>
              <a:t>Количество форм, по которым принимаются отчеты</a:t>
            </a:r>
          </a:p>
          <a:p>
            <a:pPr rtl="0" eaLnBrk="1" fontAlgn="auto" latinLnBrk="0" hangingPunct="1"/>
            <a:r>
              <a:rPr lang="ru-RU" dirty="0"/>
              <a:t>более 200</a:t>
            </a:r>
          </a:p>
          <a:p>
            <a:pPr rtl="0" eaLnBrk="1" fontAlgn="t" latinLnBrk="0" hangingPunct="1"/>
            <a:r>
              <a:rPr lang="ru-RU" dirty="0"/>
              <a:t>Количество отчетов, предоставленных респондентами с использованием централизованной технологии электронного сбора, за первое полугодие 2018 года</a:t>
            </a:r>
          </a:p>
          <a:p>
            <a:pPr rtl="0" eaLnBrk="1" fontAlgn="auto" latinLnBrk="0" hangingPunct="1"/>
            <a:r>
              <a:rPr lang="ru-RU" dirty="0"/>
              <a:t>3 555 545</a:t>
            </a:r>
          </a:p>
          <a:p>
            <a:pPr rtl="0" eaLnBrk="1" fontAlgn="t" latinLnBrk="0" hangingPunct="1"/>
            <a:r>
              <a:rPr lang="ru-RU" dirty="0"/>
              <a:t>Количество респондентов, предоставивших отчеты с использованием централизованной технологии электронного сбора, за первое полугодие 2018 года</a:t>
            </a:r>
          </a:p>
          <a:p>
            <a:pPr rtl="0" eaLnBrk="1" fontAlgn="auto" latinLnBrk="0" hangingPunct="1"/>
            <a:r>
              <a:rPr lang="ru-RU" dirty="0"/>
              <a:t>690 326</a:t>
            </a:r>
          </a:p>
          <a:p>
            <a:pPr rtl="0" eaLnBrk="1" fontAlgn="auto" latinLnBrk="0" hangingPunct="1"/>
            <a:r>
              <a:rPr lang="ru-RU" b="1" dirty="0"/>
              <a:t>СПЭОО:</a:t>
            </a:r>
          </a:p>
          <a:p>
            <a:pPr rtl="0" eaLnBrk="1" fontAlgn="auto" latinLnBrk="0" hangingPunct="1"/>
            <a:r>
              <a:rPr lang="ru-RU" dirty="0"/>
              <a:t>Количество ЭЭО переведенных на централизованную обработку</a:t>
            </a:r>
          </a:p>
          <a:p>
            <a:pPr rtl="0" eaLnBrk="1" fontAlgn="t" latinLnBrk="0" hangingPunct="1"/>
            <a:r>
              <a:rPr lang="ru-RU" dirty="0"/>
              <a:t>14</a:t>
            </a:r>
          </a:p>
          <a:p>
            <a:pPr rtl="0" eaLnBrk="1" fontAlgn="auto" latinLnBrk="0" hangingPunct="1"/>
            <a:r>
              <a:rPr lang="ru-RU" dirty="0"/>
              <a:t>Количество ЭЭО, планируемое к переводу на централизованную обработку в 2018 году</a:t>
            </a:r>
          </a:p>
          <a:p>
            <a:pPr rtl="0" eaLnBrk="1" fontAlgn="t" latinLnBrk="0" hangingPunct="1"/>
            <a:r>
              <a:rPr lang="ru-RU" dirty="0"/>
              <a:t>18</a:t>
            </a:r>
          </a:p>
          <a:p>
            <a:pPr rtl="0" eaLnBrk="1" fontAlgn="auto" latinLnBrk="0" hangingPunct="1"/>
            <a:r>
              <a:rPr lang="ru-RU" dirty="0"/>
              <a:t>Общее количество ЭЭО, заведенных в СПЭЭО </a:t>
            </a:r>
          </a:p>
          <a:p>
            <a:pPr rtl="0" eaLnBrk="1" fontAlgn="t" latinLnBrk="0" hangingPunct="1"/>
            <a:r>
              <a:rPr lang="ru-RU" dirty="0"/>
              <a:t>359</a:t>
            </a:r>
          </a:p>
          <a:p>
            <a:pPr rtl="0" eaLnBrk="1" fontAlgn="auto" latinLnBrk="0" hangingPunct="1"/>
            <a:r>
              <a:rPr lang="ru-RU" dirty="0"/>
              <a:t>из них, заведенных в СПЭЭО в 2018 году</a:t>
            </a:r>
          </a:p>
          <a:p>
            <a:pPr rtl="0" eaLnBrk="1" fontAlgn="t" latinLnBrk="0" hangingPunct="1"/>
            <a:r>
              <a:rPr lang="ru-RU" dirty="0"/>
              <a:t>53</a:t>
            </a:r>
          </a:p>
          <a:p>
            <a:pPr rtl="0" eaLnBrk="1" fontAlgn="t" latinLnBrk="0" hangingPunct="1"/>
            <a:r>
              <a:rPr lang="ru-RU" dirty="0"/>
              <a:t>Общее количество заведенных форм ФСН в СПЭЭО</a:t>
            </a:r>
          </a:p>
          <a:p>
            <a:pPr rtl="0" eaLnBrk="1" fontAlgn="auto" latinLnBrk="0" hangingPunct="1"/>
            <a:r>
              <a:rPr lang="ru-RU" dirty="0"/>
              <a:t>230</a:t>
            </a:r>
          </a:p>
          <a:p>
            <a:pPr rtl="0" eaLnBrk="1" fontAlgn="t" latinLnBrk="0" hangingPunct="1"/>
            <a:r>
              <a:rPr lang="ru-RU" dirty="0"/>
              <a:t>из них утвержденных</a:t>
            </a:r>
          </a:p>
          <a:p>
            <a:pPr rtl="0" eaLnBrk="1" fontAlgn="auto" latinLnBrk="0" hangingPunct="1"/>
            <a:r>
              <a:rPr lang="ru-RU" dirty="0"/>
              <a:t>131</a:t>
            </a:r>
          </a:p>
          <a:p>
            <a:r>
              <a:rPr lang="ru-RU" b="1" dirty="0"/>
              <a:t>ЦСОД:</a:t>
            </a:r>
          </a:p>
          <a:p>
            <a:pPr rtl="0" eaLnBrk="1" fontAlgn="auto" latinLnBrk="0" hangingPunct="1"/>
            <a:r>
              <a:rPr lang="ru-RU" dirty="0"/>
              <a:t>Общее количество ЭЭО, обрабатываемых в ЦСОД</a:t>
            </a:r>
          </a:p>
          <a:p>
            <a:pPr rtl="0" eaLnBrk="1" fontAlgn="t" latinLnBrk="0" hangingPunct="1"/>
            <a:r>
              <a:rPr lang="ru-RU" dirty="0"/>
              <a:t>14</a:t>
            </a:r>
          </a:p>
          <a:p>
            <a:pPr rtl="0" eaLnBrk="1" fontAlgn="auto" latinLnBrk="0" hangingPunct="1"/>
            <a:r>
              <a:rPr lang="ru-RU" dirty="0"/>
              <a:t>Общее количество обрабатываемых форм ФСН, в рамках ЭЭО</a:t>
            </a:r>
          </a:p>
          <a:p>
            <a:pPr rtl="0" eaLnBrk="1" fontAlgn="t" latinLnBrk="0" hangingPunct="1"/>
            <a:r>
              <a:rPr lang="ru-RU" dirty="0"/>
              <a:t>18</a:t>
            </a:r>
          </a:p>
          <a:p>
            <a:pPr rtl="0" eaLnBrk="1" fontAlgn="t" latinLnBrk="0" hangingPunct="1"/>
            <a:r>
              <a:rPr lang="ru-RU" dirty="0"/>
              <a:t>Количество обрабатываемых показателей по формам ФСН (входные, выходные, импортируемые и др.)</a:t>
            </a:r>
          </a:p>
          <a:p>
            <a:pPr rtl="0" eaLnBrk="1" fontAlgn="auto" latinLnBrk="0" hangingPunct="1"/>
            <a:r>
              <a:rPr lang="ru-RU" dirty="0"/>
              <a:t>более 2000</a:t>
            </a:r>
          </a:p>
          <a:p>
            <a:pPr rtl="0" eaLnBrk="1" fontAlgn="t" latinLnBrk="0" hangingPunct="1"/>
            <a:r>
              <a:rPr lang="ru-RU" dirty="0"/>
              <a:t>Количество шаблонов таблиц статистической информации по формам ФСН (рабочие, выходные, публикационные)</a:t>
            </a:r>
          </a:p>
          <a:p>
            <a:pPr rtl="0" eaLnBrk="1" fontAlgn="auto" latinLnBrk="0" hangingPunct="1"/>
            <a:r>
              <a:rPr lang="ru-RU" dirty="0"/>
              <a:t>более 5000</a:t>
            </a:r>
          </a:p>
          <a:p>
            <a:pPr rtl="0" eaLnBrk="1" fontAlgn="t" latinLnBrk="0" hangingPunct="1"/>
            <a:r>
              <a:rPr lang="ru-RU" dirty="0"/>
              <a:t>Количество регламентных выгрузок статистической информации по формам ФСН во внешние системы</a:t>
            </a:r>
          </a:p>
          <a:p>
            <a:pPr rtl="0" eaLnBrk="1" fontAlgn="t" latinLnBrk="0" hangingPunct="1"/>
            <a:r>
              <a:rPr lang="ru-RU" dirty="0"/>
              <a:t>более 700</a:t>
            </a:r>
          </a:p>
          <a:p>
            <a:pPr rtl="0" eaLnBrk="1" fontAlgn="auto" latinLnBrk="0" hangingPunct="1"/>
            <a:r>
              <a:rPr lang="ru-RU" dirty="0"/>
              <a:t>Общее количество поступивших отчетов по формам ФСН за 2018 год</a:t>
            </a:r>
          </a:p>
          <a:p>
            <a:pPr rtl="0" eaLnBrk="1" fontAlgn="t" latinLnBrk="0" hangingPunct="1"/>
            <a:r>
              <a:rPr lang="ru-RU" dirty="0"/>
              <a:t>4 934 661</a:t>
            </a:r>
          </a:p>
          <a:p>
            <a:pPr rtl="0" eaLnBrk="1" fontAlgn="auto" latinLnBrk="0" hangingPunct="1"/>
            <a:r>
              <a:rPr lang="ru-RU" dirty="0"/>
              <a:t>Количество зарегистрированных пользователей</a:t>
            </a:r>
          </a:p>
          <a:p>
            <a:pPr rtl="0" eaLnBrk="1" fontAlgn="t" latinLnBrk="0" hangingPunct="1"/>
            <a:r>
              <a:rPr lang="ru-RU" dirty="0"/>
              <a:t>8092</a:t>
            </a:r>
          </a:p>
          <a:p>
            <a:pPr rtl="0" eaLnBrk="1" fontAlgn="auto" latinLnBrk="0" hangingPunct="1"/>
            <a:r>
              <a:rPr lang="ru-RU" dirty="0"/>
              <a:t>Ежедневно в системе работает пользователей</a:t>
            </a:r>
          </a:p>
          <a:p>
            <a:pPr rtl="0" eaLnBrk="1" fontAlgn="auto" latinLnBrk="0" hangingPunct="1"/>
            <a:r>
              <a:rPr lang="ru-RU" dirty="0"/>
              <a:t>более 2000</a:t>
            </a:r>
          </a:p>
          <a:p>
            <a:pPr rtl="0" eaLnBrk="1" fontAlgn="auto" latinLnBrk="0" hangingPunct="1"/>
            <a:r>
              <a:rPr lang="ru-RU" dirty="0"/>
              <a:t>Ежедневно ЦСОД обрабатывает запросы пользователей на обработку данных: формирование показателей, контроль данных, формирование импорта и экспорта данных, формирование выходных и публикационных таблиц</a:t>
            </a:r>
          </a:p>
          <a:p>
            <a:pPr rtl="0" eaLnBrk="1" fontAlgn="auto" latinLnBrk="0" hangingPunct="1"/>
            <a:r>
              <a:rPr lang="ru-RU" dirty="0"/>
              <a:t>более 4000</a:t>
            </a:r>
          </a:p>
          <a:p>
            <a:r>
              <a:rPr lang="ru-RU" b="1" dirty="0"/>
              <a:t>НСИ:</a:t>
            </a:r>
          </a:p>
          <a:p>
            <a:pPr rtl="0" eaLnBrk="1" fontAlgn="auto" latinLnBrk="0" hangingPunct="1"/>
            <a:r>
              <a:rPr lang="ru-RU" dirty="0"/>
              <a:t>Общероссийские классификаторы, действующие</a:t>
            </a:r>
          </a:p>
          <a:p>
            <a:pPr rtl="0" eaLnBrk="1" fontAlgn="t" latinLnBrk="0" hangingPunct="1"/>
            <a:r>
              <a:rPr lang="ru-RU" dirty="0"/>
              <a:t>25</a:t>
            </a:r>
          </a:p>
          <a:p>
            <a:pPr rtl="0" eaLnBrk="1" fontAlgn="auto" latinLnBrk="0" hangingPunct="1"/>
            <a:r>
              <a:rPr lang="ru-RU" dirty="0"/>
              <a:t>Ведомственные классификаторы и справочники </a:t>
            </a:r>
          </a:p>
          <a:p>
            <a:pPr rtl="0" eaLnBrk="1" fontAlgn="t" latinLnBrk="0" hangingPunct="1"/>
            <a:r>
              <a:rPr lang="ru-RU" dirty="0"/>
              <a:t>более 900</a:t>
            </a:r>
          </a:p>
          <a:p>
            <a:pPr rtl="0" eaLnBrk="1" fontAlgn="t" latinLnBrk="0" hangingPunct="1"/>
            <a:r>
              <a:rPr lang="ru-RU" dirty="0"/>
              <a:t>Выборки и схемы сборок общероссийских классификаторов и справочников </a:t>
            </a:r>
          </a:p>
          <a:p>
            <a:pPr rtl="0" eaLnBrk="1" fontAlgn="auto" latinLnBrk="0" hangingPunct="1"/>
            <a:r>
              <a:rPr lang="ru-RU" dirty="0"/>
              <a:t>более 26 000</a:t>
            </a:r>
          </a:p>
          <a:p>
            <a:pPr rtl="0" eaLnBrk="1" fontAlgn="t" latinLnBrk="0" hangingPunct="1"/>
            <a:r>
              <a:rPr lang="ru-RU" dirty="0"/>
              <a:t>Описание действующих статистических показателей</a:t>
            </a:r>
          </a:p>
          <a:p>
            <a:pPr rtl="0" eaLnBrk="1" fontAlgn="auto" latinLnBrk="0" hangingPunct="1"/>
            <a:r>
              <a:rPr lang="ru-RU" dirty="0"/>
              <a:t>более 5000</a:t>
            </a:r>
          </a:p>
          <a:p>
            <a:r>
              <a:rPr lang="ru-RU" b="1" dirty="0"/>
              <a:t>ЕХД:</a:t>
            </a:r>
          </a:p>
          <a:p>
            <a:pPr rtl="0" eaLnBrk="1" fontAlgn="auto" latinLnBrk="0" hangingPunct="1"/>
            <a:r>
              <a:rPr lang="ru-RU" dirty="0"/>
              <a:t>Количество загруженных показателей ЦСОД</a:t>
            </a:r>
          </a:p>
          <a:p>
            <a:pPr rtl="0" eaLnBrk="1" fontAlgn="t" latinLnBrk="0" hangingPunct="1"/>
            <a:r>
              <a:rPr lang="ru-RU" dirty="0"/>
              <a:t>более 500</a:t>
            </a:r>
          </a:p>
          <a:p>
            <a:pPr rtl="0" eaLnBrk="1" fontAlgn="auto" latinLnBrk="0" hangingPunct="1"/>
            <a:r>
              <a:rPr lang="ru-RU" dirty="0"/>
              <a:t>Количество загруженных показателей БД ПМО</a:t>
            </a:r>
          </a:p>
          <a:p>
            <a:pPr rtl="0" eaLnBrk="1" fontAlgn="t" latinLnBrk="0" hangingPunct="1"/>
            <a:r>
              <a:rPr lang="ru-RU" dirty="0"/>
              <a:t>более 500</a:t>
            </a:r>
          </a:p>
          <a:p>
            <a:pPr rtl="0" eaLnBrk="1" fontAlgn="auto" latinLnBrk="0" hangingPunct="1"/>
            <a:r>
              <a:rPr lang="ru-RU" dirty="0"/>
              <a:t>Количество загруженных показателей ЦБСД</a:t>
            </a:r>
          </a:p>
          <a:p>
            <a:pPr rtl="0" eaLnBrk="1" fontAlgn="auto" latinLnBrk="0" hangingPunct="1"/>
            <a:r>
              <a:rPr lang="ru-RU" dirty="0"/>
              <a:t>более 6 000</a:t>
            </a:r>
          </a:p>
          <a:p>
            <a:pPr rtl="0" eaLnBrk="1" fontAlgn="auto" latinLnBrk="0" hangingPunct="1"/>
            <a:r>
              <a:rPr lang="ru-RU" dirty="0"/>
              <a:t>Количество загруженных показателей ХДФУ</a:t>
            </a:r>
          </a:p>
          <a:p>
            <a:pPr rtl="0" eaLnBrk="1" fontAlgn="auto" latinLnBrk="0" hangingPunct="1"/>
            <a:r>
              <a:rPr lang="ru-RU" dirty="0"/>
              <a:t>более 10 </a:t>
            </a:r>
            <a:r>
              <a:rPr lang="ru-RU" dirty="0" smtClean="0"/>
              <a:t>000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accent5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accent5"/>
                </a:solidFill>
              </a:rPr>
              <a:t>&gt;200 </a:t>
            </a:r>
            <a:r>
              <a:rPr lang="ru-RU" sz="1600" b="1" dirty="0" smtClean="0">
                <a:solidFill>
                  <a:schemeClr val="accent5"/>
                </a:solidFill>
              </a:rPr>
              <a:t> </a:t>
            </a:r>
            <a:r>
              <a:rPr lang="ru-RU" sz="1200" dirty="0" smtClean="0"/>
              <a:t>специалистов КРОК участвовали в разработке, не забыть</a:t>
            </a:r>
            <a:r>
              <a:rPr lang="ru-RU" sz="1200" baseline="0" dirty="0" smtClean="0"/>
              <a:t> сказать что и другие компании принимали участие в разработке</a:t>
            </a:r>
            <a:endParaRPr lang="ru-RU" sz="1200" dirty="0" smtClean="0"/>
          </a:p>
          <a:p>
            <a:pPr rtl="0" eaLnBrk="1" fontAlgn="auto" latinLnBrk="0" hangingPunct="1"/>
            <a:endParaRPr lang="ru-RU" b="1" dirty="0" smtClean="0"/>
          </a:p>
          <a:p>
            <a:pPr rtl="0" eaLnBrk="1" fontAlgn="auto" latinLnBrk="0" hangingPunct="1"/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75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ru-RU" sz="1200" dirty="0" smtClean="0"/>
              <a:t>С</a:t>
            </a:r>
            <a:r>
              <a:rPr lang="en-US" sz="1200" dirty="0" err="1" smtClean="0"/>
              <a:t>ледование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мировым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тенденциям</a:t>
            </a:r>
            <a:r>
              <a:rPr lang="en-US" sz="1200" baseline="0" dirty="0" smtClean="0"/>
              <a:t>:</a:t>
            </a:r>
            <a:endParaRPr lang="ru-RU" sz="1200" dirty="0" smtClean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200" dirty="0" smtClean="0"/>
              <a:t>т</a:t>
            </a:r>
            <a:r>
              <a:rPr lang="ru-RU" sz="1200" dirty="0" err="1" smtClean="0"/>
              <a:t>ехнологии</a:t>
            </a:r>
            <a:r>
              <a:rPr lang="ru-RU" sz="1200" dirty="0" smtClean="0"/>
              <a:t> с </a:t>
            </a:r>
            <a:r>
              <a:rPr lang="ru-RU" sz="1200" b="1" dirty="0" smtClean="0">
                <a:solidFill>
                  <a:schemeClr val="accent5"/>
                </a:solidFill>
              </a:rPr>
              <a:t>открытым кодом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200" dirty="0" smtClean="0"/>
              <a:t>и</a:t>
            </a:r>
            <a:r>
              <a:rPr lang="ru-RU" sz="1200" dirty="0" err="1" smtClean="0"/>
              <a:t>спользование</a:t>
            </a:r>
            <a:r>
              <a:rPr lang="ru-RU" sz="1200" dirty="0" smtClean="0"/>
              <a:t> </a:t>
            </a:r>
            <a:r>
              <a:rPr lang="en-US" sz="1200" dirty="0" err="1" smtClean="0"/>
              <a:t>мировых</a:t>
            </a:r>
            <a:r>
              <a:rPr lang="en-US" sz="1200" dirty="0" smtClean="0"/>
              <a:t> </a:t>
            </a:r>
            <a:r>
              <a:rPr lang="en-US" sz="1200" dirty="0" err="1" smtClean="0"/>
              <a:t>технологий</a:t>
            </a:r>
            <a:r>
              <a:rPr lang="en-US" sz="1200" dirty="0" smtClean="0"/>
              <a:t> </a:t>
            </a:r>
            <a:r>
              <a:rPr lang="en-US" sz="1200" b="1" dirty="0" err="1" smtClean="0">
                <a:solidFill>
                  <a:schemeClr val="accent5"/>
                </a:solidFill>
              </a:rPr>
              <a:t>BigData</a:t>
            </a:r>
            <a:r>
              <a:rPr lang="en-US" sz="1200" b="1" dirty="0" smtClean="0">
                <a:solidFill>
                  <a:schemeClr val="accent5"/>
                </a:solidFill>
              </a:rPr>
              <a:t>. </a:t>
            </a:r>
            <a:r>
              <a:rPr lang="ru-RU" sz="1200" dirty="0" smtClean="0"/>
              <a:t>Сложная распределенная система, рассчитанная на хранение и обработку больших массивов данных.</a:t>
            </a:r>
            <a:r>
              <a:rPr lang="en-US" sz="1200" dirty="0" smtClean="0"/>
              <a:t> </a:t>
            </a:r>
            <a:r>
              <a:rPr lang="ru-RU" sz="1200" dirty="0" smtClean="0"/>
              <a:t>Хранилище системы построено на основе </a:t>
            </a:r>
            <a:r>
              <a:rPr lang="ru-RU" sz="1200" dirty="0" err="1" smtClean="0"/>
              <a:t>NoSQL</a:t>
            </a:r>
            <a:r>
              <a:rPr lang="ru-RU" sz="1200" dirty="0" smtClean="0"/>
              <a:t> решения и может масштабироваться в очень широких пределах.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200" dirty="0" err="1" smtClean="0"/>
              <a:t>об</a:t>
            </a:r>
            <a:r>
              <a:rPr lang="ru-RU" sz="1200" dirty="0" err="1" smtClean="0"/>
              <a:t>еспечение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5"/>
                </a:solidFill>
              </a:rPr>
              <a:t>работоспособности</a:t>
            </a:r>
            <a:r>
              <a:rPr lang="ru-RU" sz="1200" dirty="0" smtClean="0"/>
              <a:t> и </a:t>
            </a:r>
            <a:r>
              <a:rPr lang="ru-RU" sz="1200" b="1" dirty="0" smtClean="0">
                <a:solidFill>
                  <a:schemeClr val="accent5"/>
                </a:solidFill>
              </a:rPr>
              <a:t>отказоустойчивости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программн</a:t>
            </a:r>
            <a:r>
              <a:rPr lang="en-US" sz="1200" dirty="0" err="1" smtClean="0"/>
              <a:t>ых</a:t>
            </a:r>
            <a:r>
              <a:rPr lang="ru-RU" sz="1200" dirty="0" smtClean="0"/>
              <a:t> комплекс</a:t>
            </a:r>
            <a:r>
              <a:rPr lang="en-US" sz="1200" dirty="0" err="1" smtClean="0"/>
              <a:t>ов</a:t>
            </a:r>
            <a:endParaRPr lang="en-US" sz="120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 smtClean="0"/>
              <a:t>использование </a:t>
            </a:r>
            <a:r>
              <a:rPr lang="ru-RU" sz="1200" b="1" dirty="0" smtClean="0">
                <a:solidFill>
                  <a:schemeClr val="accent5"/>
                </a:solidFill>
              </a:rPr>
              <a:t>электронной подписи</a:t>
            </a:r>
            <a:endParaRPr lang="en-US" sz="1200" b="1" dirty="0" smtClean="0">
              <a:solidFill>
                <a:schemeClr val="accent5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представленные системы представляют собой приложения, реализованные с помощью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-интерфейса как тонкий клиент для доступа пользователей к функциям системы. Большая часть систем интегрирована между собой с помощью служб информационного взаимодействия в виде Web-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cервисов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61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Тут указываем контактное лицо по ТКП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7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9775"/>
            <a:ext cx="6565900" cy="3694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wrap="square" lIns="90584" tIns="90584" rIns="90584" bIns="9058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55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Росстат является федеральным органом исполнительной власти, осуществляющим функции по формированию официальной статистической информации о социальных, экономических, демографических, экологических и других общественных процессах в Российской Федерации.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Росстат, в рамках выполнения полномочий, зафиксированных в «Положении о Федеральной службе государственной статистики», утвержденном постановлением Правительства Российской Федерации от 2 июня 2008 г. № 420, решает следующие задачи (которые отображены на слайде):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форм и методологии для проведения федеральных статистических наблюдений, формирование официальной статистической информации.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настоящее время в годовой производственный план работ Росстата включено около 300 форм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наблюдения)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подготовка, проведение федеральных статистических наблюдений и обработка полученных данных, формирование официальной статистической информации, в соответствии с федеральным планом статистических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хранение собранных статистических данных, обеспечение их конфиденциальности и защита сведений, составляющих государственную тайну;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 официальной статистической информации Президенту Российской Федерации, Правительству Российской Федерации, Федеральному Собранию Российской Федерации, органам законодательной и исполнительной власти субъектов Российской Федерации, средствам массовой информации, организациям и гражданам, а также международным организациям;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и ведение общероссийских классификаторов технико-экономической и социальной информации;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Росстат имеет трехуровневую организационную структуру: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уровень – включаем в себя ЦА Росстата и ГМЦ Росстата, который осуществляет обработку данных федерального уровня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уровень – Территориальные органы государственной статистики (ТОГС);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Районный уровень – районные и межрайонные отделы статистики (РОГС).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Ранее на каждом уровне организации имелись собственные объекты информационной вычислительной сети, контролировать которые было чрезвычайно сложно и руководством Росстата был взят курс на проведение процесса централизации всей вычислительной сети.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ИВС Росстата состоит из корпоративной сети, объединяющей ИВС ЦА Росстата, ИВС ГМЦ Росстата и ИВС ТОГС.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централизации и автоматизации процесса сбора и обработки для системных интеграторов была непроста как с точки зрения необходимости коммуникации и состыковки систем в единую рабочую сеть, так и исходя из оперативного характера решаемых Росстатом задач: текущий процесс обработки данных не должен был останавливаться. 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проводились мероприятия по определению переходных периодов, миграции данных из унаследованных децентрализованных систем и т.п.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Задачи, централизации и компоненты Системы на следующих слайдах.</a:t>
            </a: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Росстате, в составе ИВС Росстата эксплуатируются следующие информационные системы, автоматизирующие процессы сбора, обработки и предоставления итоговых статистических данных: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ведения генеральной совокупности объектов федерального наблюдения ИВС Росстата (АС ГС ОФСН);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 ГС ОФСН предназначена для ведения данных об объектах наблюдения и формирования каталогов респондентов для форм ФСН.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система сбора и обработки статистической информации ИВС Росстата (далее – ЕССО) в части электронного сбора; ЕССО в части электронного сбора автоматизирует деятельность сотрудников Росстата, связанную с выполнением задач сбора и обработки первичных статистических данных, предусмотренных федеральным планом статистических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ведения нормативно-справочной информации (далее – НСИ);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ведения НСИ предназначена для централизованного ведения, обработки и представления пользователям и другим информационным системам нормативно-справочной информации. Это достигается путём формирования и ведения единой базы данных НСИ, обеспечения ее полноты, целостности и непротиворечивости.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подготовки электронных экономических описаний ИВС Росстата (далее – СПЭЭО);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СПЭЭО позволяет осуществлять подготовку ЭЭО в установленном формате, которая включает формализацию алгоритмов на каждом этапе обработки данных по формам федерального статистического наблюдения (далее – ФСН).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 система обработки данных ИВС Росстата (далее ЦСОД)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наиболее массивным компонентом и по сути ядром вычислительной сети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ЦСОД предназначен для обработки данных регулярных статистических наблюдений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Единое хранилище данных (далее – ЕХД);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ЕХД является единым источником достоверной информации по всем собранным и рассчитанным статистическим показателям Росстата. ЕХД обеспечивает историческое хранение данных, расчёт расчётных статистических показателей, предоставление хранимых данных внешним системам для формирования отчётных форм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распространения результатов (витрины данных) (далее – СРР);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СРР предназначена для автоматизированной поддержки возложенной на Росстат государственной функции предоставления официальной статистической информации в установленном законодательством РФ порядке.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Получившаяся централизованная среда, насколько нам известно, исследуется на перспективу использования в качестве технологической основы создания Цифровой аналитической платформы ЦАП в части Национальной системы управления данными НСУД.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я расскажу простыми словами как же происходит процесс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автоматизации жизненного цикла статистической информации: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осуществлении своей деятельности каждому респонденту необходимо предоставлять учетные данные в Росстат в виде отчетности. (Респондент - это юридическое лицо, осуществляющее хозяйственную деятельность)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Росстату необходимо предоставленную отчетность собрать в установленные сроки, проверить на наличие ошибок и сообщить респонденту о статусе приемки отчетности, автоматизация данного процесса достигается в ЕССО.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успешной обработки статистических данных необходима следующая информация: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обработке статистической информации используются различные алгоритмы контроля, расчета и формирования выходной информации. Набор правил контроля, обработки первичной информации и формирования выходной информации представляет собой Электронное экономическое описание (ЭЭО). Подготовка ЭЭО осуществляется в СПЭОО.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ЭЭО используется большое количество нормативно-справочной информации (НСИ), как федерального, так и регионального назначения. Ведение НСИ осуществляется в ПС НСИ.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 респондентов, которым необходимо предоставить тот или иной вид отчетности. Ведение информации о респондентах и подготовка каталога респондентов осуществляется в АС ГС ОФСН.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ЭЭО необходимо осуществить непосредственную обработку статистических данных, провести анализ полученных результатов и сформировать публикационные данные. Данный процесс автоматизирован в ЦСОД.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Сформированные публикационные данные необходимо разместить в открытом доступе для конечного потребителя статистической информации. Данные процесс автоматизирован в системах ЕХД и СРР.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же цели преследовала централизация процесса обработки отражено на следующем слайде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8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частым изменением методологии обработки данных для более эффективного получения информации необходимо быстро реагировать на вносимые изменения, задача повышения скорости реакции процесса сбора и обработки данных решается единой точкой внесения изменений в процесс сбора и обработки информации при централизации.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единой точки ведения справочной информации, централизации сбора и обработки информации повышается согласованность данных а также  качество сбора статистической отчетности за счет перехода на использование единой точки доступа, независимо от региона присутствия пользователя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Сокращается временные затраты сотрудников Росстата на выполнение работ по планированию сбора и проверке отчетов за счет наличия функций по автоматизированному формированию плана сбора и по первичной проверке статистической отчетности.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единой точки управления и мониторинга процессов сбора и обработки данных достигается задача в получении воспроизводимого процесса получения выходных данных на основе первичных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Упрощение технологической поддержки решения за счет использования единого стандартизированного программного обеспечения. В рамках централизации все входные и выходные данные расположены на единых серверах, что упрощает обслуживание технических ресурсов.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я вам расскажу о каждой из централизованных систем отдельно.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3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говорил ранее АС ГС ОФСН предназначена для ведения данных об объектах наблюдения.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 ГС ОФСН предоставляет, в том числе, следующий набор функциональных возможностей: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  ведение данных об объектах федерального статистического наблюдения (юридических лицах, индивидуальных предпринимателях, адвокатах, нотариусах и иных хозяйствующих субъектах);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 формирование перечней предприятий (каталогов и выборочных совокупностей);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 создание критериев отбора для формирования перечней предприятий;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 предоставление данных пользователям и смежным системам;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 администрирование Системы.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подробно, чем на слайде про задачи: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Централизация учета, ведения и хранения данных об объектах ФСН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объектов ФСН и ведение данных о юридических лицах, их обособленных и структурных подразделениях, индивидуальных предпринимателях и иных объектах ФСН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Централизация процесса формирования перечней предприятий (каталогов предприятий и выборочных совокупностей)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возможности получения срезов сведений об объектах ФСН по состоянию на требуемые даты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возможности формирования выборок, необходимых для функционирования существующих информационных систем Росстата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ерейдем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следующей системе.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2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говорилось ранее ЕССО автоматизирует задачи сбора и обработки первичных статистических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параллельно используется две системы: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Централизованная: Центр приема и хранения статистической отчетности в электронном виде расположен на Федеральном уровне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Децентрализованная: Центром приема и хранения статистической отчетности в электронном виде является каждый отдельный территориальный орган Росстата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концу 2019 года все подразделения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ТОГС будут осуществлять прием отчетности в централизованной системе.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Преимущества перехода на использование централизованной технологии сбора: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временных затрат сотрудников Росстата на выполнение работ по планированию сбора и проверке отчетов за счет наличия функций по автоматизированному формированию плана сбора и по первичной проверке статистической отчетности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качества сбора статистической отчетности за счет перехода на использование единой точки доступа, независимо от региона присутствия пользователя, и использования централизованной базы НСИ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Упрощение технологической поддержки решения за счет использования стандартизированного программного обеспечения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6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СПЭЭО позволила создавать ЭЭО – электронное экономическое описание.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Ранее экономическое описание формализовывалось на бумаге и не могло в полной мере отражать необходимые вычисления. С введением электронной формализации полученное экономическое описание в короткий срок превращается в набор правил, понятных вычислительной машине, при этом описанная формализация формы статического наблюдения будет единой для всех пользователей.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СПЭЭО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возможность управления составом документов, их версиями в составе электронных экономических описаний отраслевых управлений Росстата, возможность согласования версий и создания запросов на внесение изменений в версию, а также ведение сведений о статистических работах.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возможность создания и редактирования форм ФСН - макеты форм, паспорт формы, печатные бланки форм, шаблоны ЭВФ.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СПЭЭО участвует в межсистемном взаимодействии со следующими системами: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ведения НСИ;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ГС ОФСН;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ЕССО;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ЦСОД.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9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logo_eng" hidden="1"/>
          <p:cNvGrpSpPr/>
          <p:nvPr/>
        </p:nvGrpSpPr>
        <p:grpSpPr>
          <a:xfrm>
            <a:off x="4028874" y="2916794"/>
            <a:ext cx="4162407" cy="964052"/>
            <a:chOff x="3031926" y="2916794"/>
            <a:chExt cx="3121805" cy="964052"/>
          </a:xfrm>
        </p:grpSpPr>
        <p:pic>
          <p:nvPicPr>
            <p:cNvPr id="11" name="Рисунок 10" hidden="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926" y="3721027"/>
              <a:ext cx="3121805" cy="159819"/>
            </a:xfrm>
            <a:prstGeom prst="rect">
              <a:avLst/>
            </a:prstGeom>
          </p:spPr>
        </p:pic>
        <p:pic>
          <p:nvPicPr>
            <p:cNvPr id="12" name="Рисунок 11" hidden="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274" y="2916794"/>
              <a:ext cx="2161108" cy="601200"/>
            </a:xfrm>
            <a:prstGeom prst="rect">
              <a:avLst/>
            </a:prstGeom>
          </p:spPr>
        </p:pic>
      </p:grpSp>
      <p:sp>
        <p:nvSpPr>
          <p:cNvPr id="2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2" y="5760000"/>
            <a:ext cx="6720000" cy="144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600" b="1">
                <a:solidFill>
                  <a:srgbClr val="32323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2" y="5976000"/>
            <a:ext cx="6720000" cy="144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600" b="0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Должность автора</a:t>
            </a:r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75732" y="6300000"/>
            <a:ext cx="6720000" cy="144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050"/>
              </a:lnSpc>
              <a:buNone/>
              <a:defRPr sz="1600" b="1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Город,</a:t>
            </a:r>
            <a:r>
              <a:rPr lang="en-US" dirty="0"/>
              <a:t> </a:t>
            </a:r>
            <a:r>
              <a:rPr lang="ru-RU" dirty="0"/>
              <a:t>Дата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1836738"/>
            <a:ext cx="6720000" cy="2266950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3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Шаблон презентации на русском языке 4х3</a:t>
            </a:r>
            <a:endParaRPr lang="en-US" dirty="0"/>
          </a:p>
        </p:txBody>
      </p:sp>
      <p:pic>
        <p:nvPicPr>
          <p:cNvPr id="18" name="Изображение 22" descr="KROK_Logo_r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2" y="282779"/>
            <a:ext cx="1152128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2"/>
          </p:nvPr>
        </p:nvSpPr>
        <p:spPr>
          <a:xfrm>
            <a:off x="480000" y="1512000"/>
            <a:ext cx="537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023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not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872000"/>
            <a:ext cx="5376000" cy="4320000"/>
          </a:xfrm>
        </p:spPr>
        <p:txBody>
          <a:bodyPr tIns="7200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2"/>
          </p:nvPr>
        </p:nvSpPr>
        <p:spPr>
          <a:xfrm>
            <a:off x="480000" y="1872000"/>
            <a:ext cx="5376000" cy="4320000"/>
          </a:xfrm>
        </p:spPr>
        <p:txBody>
          <a:bodyPr tIns="7200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1512000"/>
            <a:ext cx="5376000" cy="360000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336000" y="1512000"/>
            <a:ext cx="5376000" cy="360000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10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s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512000"/>
            <a:ext cx="537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4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s_and_picture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480000" y="1512000"/>
            <a:ext cx="489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5" y="1512000"/>
            <a:ext cx="11233151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8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12192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1512000"/>
            <a:ext cx="585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6816000" y="1512000"/>
            <a:ext cx="489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3"/>
          </p:nvPr>
        </p:nvSpPr>
        <p:spPr>
          <a:xfrm>
            <a:off x="6816000" y="4032000"/>
            <a:ext cx="489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1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1512000"/>
            <a:ext cx="585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81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81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16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to_th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480000" y="1512000"/>
            <a:ext cx="489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80000" y="4032000"/>
            <a:ext cx="489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64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to_the_lef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3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034080" cy="7001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two_pictures_to_th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376000" y="1512000"/>
            <a:ext cx="633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4"/>
          </p:nvPr>
        </p:nvSpPr>
        <p:spPr>
          <a:xfrm>
            <a:off x="5376000" y="4032000"/>
            <a:ext cx="633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480000" y="1512000"/>
            <a:ext cx="441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80000" y="4032000"/>
            <a:ext cx="441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8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two_pictures_to_the_lef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376000" y="1512000"/>
            <a:ext cx="633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4"/>
          </p:nvPr>
        </p:nvSpPr>
        <p:spPr>
          <a:xfrm>
            <a:off x="5376000" y="4032000"/>
            <a:ext cx="633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0" y="1512000"/>
            <a:ext cx="489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0" y="4032000"/>
            <a:ext cx="489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4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4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6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with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3120000" y="1512000"/>
            <a:ext cx="8592000" cy="1260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3120000" y="3132000"/>
            <a:ext cx="8592000" cy="1260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3120000" y="4752000"/>
            <a:ext cx="8592000" cy="1260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9"/>
          </p:nvPr>
        </p:nvSpPr>
        <p:spPr>
          <a:xfrm>
            <a:off x="480000" y="1512000"/>
            <a:ext cx="2160000" cy="1260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80000" y="3132000"/>
            <a:ext cx="2160000" cy="1260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21"/>
          </p:nvPr>
        </p:nvSpPr>
        <p:spPr>
          <a:xfrm>
            <a:off x="480000" y="4752000"/>
            <a:ext cx="2160000" cy="12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94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with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2400000" y="1512000"/>
            <a:ext cx="9312000" cy="1440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400000" y="3132000"/>
            <a:ext cx="9312000" cy="1440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2400000" y="4752000"/>
            <a:ext cx="9312000" cy="1440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80000" y="1512000"/>
            <a:ext cx="1680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/>
          </p:nvPr>
        </p:nvSpPr>
        <p:spPr>
          <a:xfrm>
            <a:off x="480000" y="3132000"/>
            <a:ext cx="1680000" cy="144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21"/>
          </p:nvPr>
        </p:nvSpPr>
        <p:spPr>
          <a:xfrm>
            <a:off x="480000" y="4752000"/>
            <a:ext cx="1680000" cy="144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12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with_picture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2736000" y="1512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736000" y="2700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2736000" y="3888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20"/>
          </p:nvPr>
        </p:nvSpPr>
        <p:spPr>
          <a:xfrm>
            <a:off x="2736000" y="5076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21"/>
          </p:nvPr>
        </p:nvSpPr>
        <p:spPr>
          <a:xfrm>
            <a:off x="480000" y="1512000"/>
            <a:ext cx="2016000" cy="100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22"/>
          </p:nvPr>
        </p:nvSpPr>
        <p:spPr>
          <a:xfrm>
            <a:off x="480000" y="2700000"/>
            <a:ext cx="2016000" cy="1008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3"/>
          </p:nvPr>
        </p:nvSpPr>
        <p:spPr>
          <a:xfrm>
            <a:off x="480000" y="3888000"/>
            <a:ext cx="2016000" cy="1008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24"/>
          </p:nvPr>
        </p:nvSpPr>
        <p:spPr>
          <a:xfrm>
            <a:off x="480000" y="5076000"/>
            <a:ext cx="2016000" cy="100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43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1"/>
          </p:nvPr>
        </p:nvSpPr>
        <p:spPr>
          <a:xfrm>
            <a:off x="4320000" y="151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2"/>
          </p:nvPr>
        </p:nvSpPr>
        <p:spPr>
          <a:xfrm>
            <a:off x="8160000" y="151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480000" y="313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320000" y="313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15"/>
          </p:nvPr>
        </p:nvSpPr>
        <p:spPr>
          <a:xfrm>
            <a:off x="8160000" y="3132000"/>
            <a:ext cx="3552000" cy="144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6"/>
          </p:nvPr>
        </p:nvSpPr>
        <p:spPr>
          <a:xfrm>
            <a:off x="480000" y="4752000"/>
            <a:ext cx="3552000" cy="144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7"/>
          </p:nvPr>
        </p:nvSpPr>
        <p:spPr>
          <a:xfrm>
            <a:off x="4320000" y="475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8"/>
          </p:nvPr>
        </p:nvSpPr>
        <p:spPr>
          <a:xfrm>
            <a:off x="8160000" y="4752000"/>
            <a:ext cx="3552000" cy="1440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5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83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0" y="403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6336000" y="4032000"/>
            <a:ext cx="585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99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pictures_with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0000" y="309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6336000" y="309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6"/>
          </p:nvPr>
        </p:nvSpPr>
        <p:spPr>
          <a:xfrm>
            <a:off x="480000" y="561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17"/>
          </p:nvPr>
        </p:nvSpPr>
        <p:spPr>
          <a:xfrm>
            <a:off x="6336000" y="561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  <a:lvl2pPr marL="2736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20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parat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03445" y="2636912"/>
            <a:ext cx="10753195" cy="15048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nav4" hidden="1"/>
          <p:cNvSpPr txBox="1"/>
          <p:nvPr/>
        </p:nvSpPr>
        <p:spPr>
          <a:xfrm>
            <a:off x="9696112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>
                <a:solidFill>
                  <a:srgbClr val="269B19"/>
                </a:solidFill>
              </a:rPr>
              <a:t>4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8" name="nav5" hidden="1"/>
          <p:cNvSpPr txBox="1"/>
          <p:nvPr/>
        </p:nvSpPr>
        <p:spPr>
          <a:xfrm>
            <a:off x="10256149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>
                <a:solidFill>
                  <a:srgbClr val="269B19"/>
                </a:solidFill>
              </a:rPr>
              <a:t>5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9" name="nav6" hidden="1"/>
          <p:cNvSpPr txBox="1"/>
          <p:nvPr/>
        </p:nvSpPr>
        <p:spPr>
          <a:xfrm>
            <a:off x="10816187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>
                <a:solidFill>
                  <a:srgbClr val="269B19"/>
                </a:solidFill>
              </a:rPr>
              <a:t>6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10" name="nav7" hidden="1"/>
          <p:cNvSpPr txBox="1"/>
          <p:nvPr/>
        </p:nvSpPr>
        <p:spPr>
          <a:xfrm>
            <a:off x="11376228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>
                <a:solidFill>
                  <a:srgbClr val="269B19"/>
                </a:solidFill>
              </a:rPr>
              <a:t>7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27383" y="3099447"/>
            <a:ext cx="45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4B14A"/>
                </a:solidFill>
              </a:rPr>
              <a:t>#</a:t>
            </a:r>
            <a:endParaRPr lang="ru-RU" sz="3600" dirty="0">
              <a:solidFill>
                <a:srgbClr val="04B14A"/>
              </a:solidFill>
            </a:endParaRPr>
          </a:p>
        </p:txBody>
      </p:sp>
      <p:pic>
        <p:nvPicPr>
          <p:cNvPr id="12" name="Изображение 22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332656"/>
            <a:ext cx="1152128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28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336000" y="1512000"/>
            <a:ext cx="537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0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403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336000" y="1512000"/>
            <a:ext cx="585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47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8267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808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25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4032000"/>
            <a:ext cx="12192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30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4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3" y="1512000"/>
            <a:ext cx="49911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568949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6314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0564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336000" y="1512000"/>
            <a:ext cx="5376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62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logo_eng" hidden="1"/>
          <p:cNvGrpSpPr/>
          <p:nvPr/>
        </p:nvGrpSpPr>
        <p:grpSpPr>
          <a:xfrm>
            <a:off x="4028874" y="2916794"/>
            <a:ext cx="4162407" cy="964052"/>
            <a:chOff x="3031926" y="2916794"/>
            <a:chExt cx="3121805" cy="964052"/>
          </a:xfrm>
        </p:grpSpPr>
        <p:pic>
          <p:nvPicPr>
            <p:cNvPr id="11" name="Рисунок 10" hidden="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926" y="3721027"/>
              <a:ext cx="3121805" cy="159819"/>
            </a:xfrm>
            <a:prstGeom prst="rect">
              <a:avLst/>
            </a:prstGeom>
          </p:spPr>
        </p:pic>
        <p:pic>
          <p:nvPicPr>
            <p:cNvPr id="12" name="Рисунок 11" hidden="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274" y="2916794"/>
              <a:ext cx="2161108" cy="601200"/>
            </a:xfrm>
            <a:prstGeom prst="rect">
              <a:avLst/>
            </a:prstGeom>
          </p:spPr>
        </p:pic>
      </p:grp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239933" y="1836738"/>
            <a:ext cx="3600451" cy="226695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Спасибо!</a:t>
            </a:r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76000" y="5002549"/>
            <a:ext cx="1488000" cy="1116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/>
            </a:lvl1pPr>
          </a:lstStyle>
          <a:p>
            <a:r>
              <a:rPr lang="ru-RU" dirty="0"/>
              <a:t>Фото автора добавить тут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или пропустить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48003" y="5220000"/>
            <a:ext cx="3408001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508000"/>
            <a:ext cx="3408000" cy="61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/>
              <a:t>Должность автора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40000" y="5184000"/>
            <a:ext cx="5376000" cy="648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/>
              <a:t>111033, Москва, ул. </a:t>
            </a:r>
            <a:r>
              <a:rPr lang="ru-RU" dirty="0" err="1"/>
              <a:t>Волочаевская</a:t>
            </a:r>
            <a:r>
              <a:rPr lang="ru-RU" dirty="0"/>
              <a:t>, д.5, к.1</a:t>
            </a:r>
          </a:p>
          <a:p>
            <a:pPr lvl="0"/>
            <a:r>
              <a:rPr lang="ru-RU" dirty="0"/>
              <a:t>Т: (495) 974 2274  |  Ф: (495) 974 2277</a:t>
            </a:r>
          </a:p>
          <a:p>
            <a:pPr lvl="0"/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/>
              <a:t>croc@croc.ru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00" y="5940000"/>
            <a:ext cx="5376000" cy="1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600" b="1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en-US" dirty="0" err="1"/>
              <a:t>croc.ru</a:t>
            </a:r>
            <a:endParaRPr lang="ru-RU" dirty="0"/>
          </a:p>
        </p:txBody>
      </p:sp>
      <p:pic>
        <p:nvPicPr>
          <p:cNvPr id="20" name="Изображение 22" descr="KROK_Logo_r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32656"/>
            <a:ext cx="1152128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2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_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5376000" cy="4698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4618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2091600"/>
            <a:ext cx="11232000" cy="4104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130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12192000" cy="1749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1440000" y="3636000"/>
            <a:ext cx="9312000" cy="43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1440000" y="4068000"/>
            <a:ext cx="9312000" cy="43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440000" y="4788000"/>
            <a:ext cx="9312000" cy="1260000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000"/>
            </a:lvl1pPr>
            <a:lvl2pPr marL="2736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13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9514-C215-4E47-99F4-3BF6E05AD36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B8F4-B74F-409E-96AA-B534F7DF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74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3A53-AFE5-4FA7-AF35-1B8A699B9A66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56F7-BB2A-431D-ACD6-AE31237C6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77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62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26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26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85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2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5615949" y="1819327"/>
            <a:ext cx="3600451" cy="226695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1" i="0" cap="all" baseline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Спасибо!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76000" y="5002549"/>
            <a:ext cx="1488000" cy="1116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/>
            </a:lvl1pPr>
          </a:lstStyle>
          <a:p>
            <a:r>
              <a:rPr lang="ru-RU" dirty="0"/>
              <a:t>Фото автора добавить тут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или пропустить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48003" y="5220000"/>
            <a:ext cx="3408001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508000"/>
            <a:ext cx="3408000" cy="61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/>
              <a:t>Должность автора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40000" y="5184000"/>
            <a:ext cx="5376000" cy="648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/>
              <a:t>111033, Москва, ул. </a:t>
            </a:r>
            <a:r>
              <a:rPr lang="ru-RU" dirty="0" err="1"/>
              <a:t>Волочаевская</a:t>
            </a:r>
            <a:r>
              <a:rPr lang="ru-RU" dirty="0"/>
              <a:t>, д.5, к.1</a:t>
            </a:r>
          </a:p>
          <a:p>
            <a:pPr lvl="0"/>
            <a:r>
              <a:rPr lang="ru-RU" dirty="0"/>
              <a:t>Т: (495) 974 2274  |  Ф: (495) 974 2277</a:t>
            </a:r>
          </a:p>
          <a:p>
            <a:pPr lvl="0"/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/>
              <a:t>croc@croc.ru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00" y="6028549"/>
            <a:ext cx="5376000" cy="1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600" b="1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en-US" dirty="0" err="1"/>
              <a:t>croc.ru</a:t>
            </a:r>
            <a:endParaRPr lang="ru-RU" dirty="0"/>
          </a:p>
        </p:txBody>
      </p:sp>
      <p:pic>
        <p:nvPicPr>
          <p:cNvPr id="11" name="Изображение 22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260648"/>
            <a:ext cx="1152128" cy="309255"/>
          </a:xfrm>
          <a:prstGeom prst="rect">
            <a:avLst/>
          </a:prstGeom>
        </p:spPr>
      </p:pic>
      <p:pic>
        <p:nvPicPr>
          <p:cNvPr id="13" name="Изображение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4392" y="1777330"/>
            <a:ext cx="2393347" cy="233845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8693434" y="1617438"/>
            <a:ext cx="3324305" cy="2493229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54288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716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41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259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3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465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4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207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432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493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>
            <a:normAutofit/>
          </a:bodyPr>
          <a:lstStyle>
            <a:lvl1pPr>
              <a:defRPr lang="ru-RU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1200000" y="1512000"/>
            <a:ext cx="9792000" cy="39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480000" y="5832000"/>
            <a:ext cx="11232000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19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object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0000" y="1512000"/>
            <a:ext cx="5376333" cy="432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432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80000" y="5832000"/>
            <a:ext cx="11232000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28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061436"/>
            <a:ext cx="11521280" cy="53198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034080" cy="7001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88640" y="6453336"/>
            <a:ext cx="768000" cy="28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A5F09DD-C791-4038-97A6-09BB35FA7C32}" type="slidenum">
              <a:rPr lang="ru-RU" sz="2200" smtClean="0">
                <a:solidFill>
                  <a:srgbClr val="269B19"/>
                </a:solidFill>
              </a:rPr>
              <a:pPr algn="r"/>
              <a:t>‹#›</a:t>
            </a:fld>
            <a:endParaRPr lang="ru-RU" sz="2200" dirty="0">
              <a:solidFill>
                <a:srgbClr val="269B19"/>
              </a:solidFill>
            </a:endParaRPr>
          </a:p>
        </p:txBody>
      </p:sp>
      <p:pic>
        <p:nvPicPr>
          <p:cNvPr id="4" name="logo_eng" hidden="1"/>
          <p:cNvPicPr>
            <a:picLocks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12" y="430858"/>
            <a:ext cx="2155200" cy="4644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330821" y="223672"/>
            <a:ext cx="288032" cy="392188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 sz="2300" b="1" kern="1200" cap="all" baseline="0">
                <a:solidFill>
                  <a:srgbClr val="04B1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/>
              <a:t>#</a:t>
            </a:r>
            <a:endParaRPr lang="ru-RU" sz="2300" dirty="0"/>
          </a:p>
        </p:txBody>
      </p:sp>
      <p:pic>
        <p:nvPicPr>
          <p:cNvPr id="12" name="Изображение 22" descr="KROK_Logo_ru.png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57" y="241377"/>
            <a:ext cx="1267341" cy="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4489" r:id="rId3"/>
    <p:sldLayoutId id="2147484487" r:id="rId4"/>
    <p:sldLayoutId id="214748448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4503" r:id="rId43"/>
    <p:sldLayoutId id="2147484504" r:id="rId44"/>
  </p:sldLayoutIdLst>
  <p:txStyles>
    <p:titleStyle>
      <a:lvl1pPr indent="0" algn="l" defTabSz="914400" rtl="0" eaLnBrk="1" latinLnBrk="0" hangingPunct="1">
        <a:lnSpc>
          <a:spcPct val="120000"/>
        </a:lnSpc>
        <a:spcBef>
          <a:spcPct val="0"/>
        </a:spcBef>
        <a:spcAft>
          <a:spcPts val="0"/>
        </a:spcAft>
        <a:buNone/>
        <a:defRPr sz="2300" b="0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3600" indent="-273600" algn="l" defTabSz="914400" rtl="0" eaLnBrk="1" latinLnBrk="0" hangingPunct="1">
        <a:spcBef>
          <a:spcPts val="0"/>
        </a:spcBef>
        <a:spcAft>
          <a:spcPts val="9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00" indent="-262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F1D1-AB94-4045-8914-5E16154551F9}" type="datetimeFigureOut">
              <a:rPr lang="ru-RU" smtClean="0"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5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342950" y="1661888"/>
            <a:ext cx="5578145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600" b="1" dirty="0">
                <a:solidFill>
                  <a:srgbClr val="04B14A"/>
                </a:solidFill>
              </a:rPr>
              <a:t>Внедрить, </a:t>
            </a:r>
            <a:br>
              <a:rPr lang="ru-RU" sz="4600" b="1" dirty="0">
                <a:solidFill>
                  <a:srgbClr val="04B14A"/>
                </a:solidFill>
              </a:rPr>
            </a:br>
            <a:r>
              <a:rPr lang="ru-RU" sz="4600" b="1" dirty="0">
                <a:solidFill>
                  <a:srgbClr val="04B14A"/>
                </a:solidFill>
              </a:rPr>
              <a:t>не останавливая </a:t>
            </a:r>
            <a:r>
              <a:rPr lang="ru-RU" sz="4600" b="1" dirty="0" smtClean="0">
                <a:solidFill>
                  <a:srgbClr val="04B14A"/>
                </a:solidFill>
              </a:rPr>
              <a:t>конвейер</a:t>
            </a:r>
            <a:endParaRPr lang="en-US" sz="4600" b="1" dirty="0" smtClean="0">
              <a:solidFill>
                <a:srgbClr val="04B14A"/>
              </a:solidFill>
            </a:endParaRPr>
          </a:p>
          <a:p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Переход на централизацию и автоматизацию полного жизненного цикла обработки данных на примере п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</a:rPr>
              <a:t>роекта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</a:rPr>
              <a:t>в Росстате</a:t>
            </a:r>
            <a:endParaRPr lang="ru-RU" sz="23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300" b="1" dirty="0">
              <a:solidFill>
                <a:srgbClr val="00CC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2472" cy="685800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6366835" y="6381328"/>
            <a:ext cx="4477176" cy="2048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latin typeface="+mj-lt"/>
              </a:rPr>
              <a:t>Москва, 2018 г.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366835" y="5552051"/>
            <a:ext cx="4477176" cy="2048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Илья Черепов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6366835" y="5840051"/>
            <a:ext cx="4477176" cy="2048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/>
              <a:t>Директор по работе с ключевыми заказчиками компании КРОК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5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340768"/>
            <a:ext cx="1103823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/>
              <a:t>Система подготовки электронных экономических описаний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9536" y="3140968"/>
            <a:ext cx="8524500" cy="2585323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4400" lvl="0" indent="-2844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/>
                </a:solidFill>
              </a:rPr>
              <a:t>Автоматизация и централизация </a:t>
            </a:r>
            <a:r>
              <a:rPr lang="ru-RU" sz="2800" b="1" dirty="0"/>
              <a:t>подготовки электронного экономического описания</a:t>
            </a:r>
          </a:p>
          <a:p>
            <a:pPr marL="284400" lvl="0" indent="-2844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/>
                </a:solidFill>
              </a:rPr>
              <a:t>Разработка форм </a:t>
            </a:r>
            <a:r>
              <a:rPr lang="ru-RU" sz="2800" b="1" dirty="0"/>
              <a:t>сдачи отчётности</a:t>
            </a:r>
          </a:p>
          <a:p>
            <a:pPr marL="284400" indent="-284400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/>
                </a:solidFill>
              </a:rPr>
              <a:t>Централизация хранения </a:t>
            </a:r>
            <a:r>
              <a:rPr lang="ru-RU" sz="2800" b="1" dirty="0"/>
              <a:t>экономических описаний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792744" y="-4707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9736" y="1988840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56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AMBR~1\AppData\Local\Temp\SNAGHTML8b957f5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0" y="1179991"/>
            <a:ext cx="11321966" cy="520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Централизованная система обработки данных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02249" y="1917412"/>
            <a:ext cx="9073008" cy="4339650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ентрализация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обработки 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</a:p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altLang="ru-RU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электронным экономическим описанием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</a:endParaRPr>
          </a:p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итоговых </a:t>
            </a:r>
            <a:r>
              <a:rPr lang="ru-RU" altLang="ru-RU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</a:t>
            </a:r>
          </a:p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altLang="ru-RU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выгрузок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систему распространения данных</a:t>
            </a:r>
            <a:endParaRPr lang="ru-RU" alt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0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Версионное хранение 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6665" y="1185422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6169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1" y="1484784"/>
            <a:ext cx="10561651" cy="500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/>
              <a:t>Подсистема нормативно-справочной информации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4757" y="3140968"/>
            <a:ext cx="7929957" cy="2431435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4400" lvl="1" indent="-284400" fontAlgn="ctr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Централизация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 НСИ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4400" lvl="1" indent="-28440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оперативного доступа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актуальной НСИ </a:t>
            </a:r>
          </a:p>
          <a:p>
            <a:pPr marL="284400" lvl="1" indent="-284400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НСИ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системы Росстата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9018" y="1957526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98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21" y="1066292"/>
            <a:ext cx="8856984" cy="538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Единое хранилище данных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90514" y="3068379"/>
            <a:ext cx="9839398" cy="2708434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fontAlgn="ctr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Консолидация и приведение к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единому формату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итоговых  данных</a:t>
            </a:r>
          </a:p>
          <a:p>
            <a:pPr marL="285750" lvl="0" indent="-285750" fontAlgn="ctr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Хранение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детализированной и агрегированной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статистической 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</a:t>
            </a:r>
          </a:p>
          <a:p>
            <a:pPr marL="285750" lvl="0" indent="-285750" fontAlgn="ctr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данных 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системам-потребителям</a:t>
            </a:r>
            <a:endParaRPr lang="ru-RU" alt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9496" y="1663933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88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086433"/>
            <a:ext cx="1086167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Система распространения результатов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55440" y="2411596"/>
            <a:ext cx="9623374" cy="4031873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унификации данных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различных 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обследований</a:t>
            </a:r>
            <a:endParaRPr lang="ru-RU" alt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информационно-аналитических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материалов и публикаций</a:t>
            </a:r>
          </a:p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витрин данных </a:t>
            </a:r>
            <a:r>
              <a:rPr lang="ru-RU" alt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интернет-портала Росстата</a:t>
            </a:r>
            <a:endParaRPr lang="en-US" altLang="ru-RU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4400" lvl="0" indent="-284400" fontAlgn="ctr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</a:t>
            </a:r>
            <a:r>
              <a:rPr lang="ru-RU" altLang="ru-RU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интерактивного </a:t>
            </a:r>
            <a:r>
              <a:rPr lang="ru-RU" altLang="ru-RU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построения отчетов</a:t>
            </a:r>
            <a:r>
              <a:rPr lang="ru-RU" alt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пользователя сети Интернет</a:t>
            </a:r>
            <a:endParaRPr lang="ru-RU" alt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3712" y="1378030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051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Статистическая информация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0056" y="1121835"/>
            <a:ext cx="5046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344" y="908719"/>
            <a:ext cx="11809312" cy="5583732"/>
          </a:xfrm>
          <a:prstGeom prst="roundRect">
            <a:avLst/>
          </a:prstGeom>
          <a:solidFill>
            <a:srgbClr val="FEF0E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8135" y="1937358"/>
            <a:ext cx="623850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accent5"/>
                </a:solidFill>
              </a:rPr>
              <a:t>&gt;</a:t>
            </a:r>
            <a:r>
              <a:rPr lang="ru-RU" sz="2800" b="1" dirty="0">
                <a:solidFill>
                  <a:schemeClr val="accent5"/>
                </a:solidFill>
              </a:rPr>
              <a:t>53 000 </a:t>
            </a:r>
            <a:r>
              <a:rPr lang="ru-RU" sz="2000" dirty="0"/>
              <a:t>каталогов респондентов сформировано</a:t>
            </a:r>
            <a:r>
              <a:rPr lang="ru-RU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2000" dirty="0" smtClean="0"/>
              <a:t>около </a:t>
            </a:r>
            <a:r>
              <a:rPr lang="ru-RU" sz="2800" b="1" dirty="0" smtClean="0">
                <a:solidFill>
                  <a:schemeClr val="accent5"/>
                </a:solidFill>
              </a:rPr>
              <a:t>7 млн </a:t>
            </a:r>
            <a:r>
              <a:rPr lang="ru-RU" sz="2000" dirty="0"/>
              <a:t>отчетов </a:t>
            </a:r>
            <a:r>
              <a:rPr lang="ru-RU" sz="2000" dirty="0" smtClean="0"/>
              <a:t>принимается </a:t>
            </a:r>
            <a:r>
              <a:rPr lang="ru-RU" sz="2000" b="1" dirty="0" smtClean="0"/>
              <a:t>ежегодно</a:t>
            </a:r>
          </a:p>
          <a:p>
            <a:pPr algn="r">
              <a:spcAft>
                <a:spcPts val="1200"/>
              </a:spcAft>
            </a:pPr>
            <a:r>
              <a:rPr lang="ru-RU" sz="2000" dirty="0"/>
              <a:t>о</a:t>
            </a:r>
            <a:r>
              <a:rPr lang="ru-RU" sz="2000" dirty="0" smtClean="0"/>
              <a:t>т </a:t>
            </a:r>
            <a:r>
              <a:rPr lang="en-US" sz="2800" b="1" dirty="0" smtClean="0">
                <a:solidFill>
                  <a:schemeClr val="accent5"/>
                </a:solidFill>
              </a:rPr>
              <a:t>&gt;</a:t>
            </a:r>
            <a:r>
              <a:rPr lang="ru-RU" sz="2800" b="1" dirty="0" smtClean="0">
                <a:solidFill>
                  <a:schemeClr val="accent5"/>
                </a:solidFill>
              </a:rPr>
              <a:t>650 000 </a:t>
            </a:r>
            <a:r>
              <a:rPr lang="ru-RU" sz="2000" dirty="0" smtClean="0"/>
              <a:t>респондентов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chemeClr val="accent5"/>
                </a:solidFill>
              </a:rPr>
              <a:t>&gt;</a:t>
            </a:r>
            <a:r>
              <a:rPr lang="ru-RU" sz="2800" b="1" dirty="0">
                <a:solidFill>
                  <a:schemeClr val="accent5"/>
                </a:solidFill>
              </a:rPr>
              <a:t>4 000 </a:t>
            </a:r>
            <a:r>
              <a:rPr lang="ru-RU" sz="2000" dirty="0"/>
              <a:t>запросов на обработку </a:t>
            </a:r>
            <a:r>
              <a:rPr lang="ru-RU" sz="2000" dirty="0" smtClean="0"/>
              <a:t>данных 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пользователями </a:t>
            </a:r>
            <a:r>
              <a:rPr lang="ru-RU" sz="2000" b="1" dirty="0" smtClean="0"/>
              <a:t>ежедневно</a:t>
            </a:r>
          </a:p>
          <a:p>
            <a:r>
              <a:rPr lang="ru-RU" sz="2800" b="1" dirty="0" smtClean="0">
                <a:solidFill>
                  <a:schemeClr val="accent5"/>
                </a:solidFill>
              </a:rPr>
              <a:t>8 </a:t>
            </a:r>
            <a:r>
              <a:rPr lang="ru-RU" sz="2800" b="1" dirty="0">
                <a:solidFill>
                  <a:schemeClr val="accent5"/>
                </a:solidFill>
              </a:rPr>
              <a:t>092</a:t>
            </a:r>
            <a:r>
              <a:rPr lang="ru-RU" sz="2000" dirty="0">
                <a:solidFill>
                  <a:schemeClr val="accent5"/>
                </a:solidFill>
              </a:rPr>
              <a:t> </a:t>
            </a:r>
            <a:r>
              <a:rPr lang="ru-RU" sz="2000" dirty="0"/>
              <a:t>пользователей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/>
              <a:t>из них </a:t>
            </a:r>
            <a:r>
              <a:rPr lang="ru-RU" sz="2000" b="1" dirty="0"/>
              <a:t>ежедневно</a:t>
            </a:r>
            <a:r>
              <a:rPr lang="ru-RU" sz="2800" b="1" dirty="0"/>
              <a:t> </a:t>
            </a:r>
            <a:r>
              <a:rPr lang="en-US" sz="2800" b="1" dirty="0" smtClean="0">
                <a:solidFill>
                  <a:schemeClr val="accent5"/>
                </a:solidFill>
              </a:rPr>
              <a:t>&gt;</a:t>
            </a:r>
            <a:r>
              <a:rPr lang="ru-RU" sz="2800" b="1" dirty="0">
                <a:solidFill>
                  <a:schemeClr val="accent5"/>
                </a:solidFill>
              </a:rPr>
              <a:t>2 000</a:t>
            </a:r>
            <a:r>
              <a:rPr lang="ru-RU" sz="2000" dirty="0">
                <a:solidFill>
                  <a:schemeClr val="accent5"/>
                </a:solidFill>
              </a:rPr>
              <a:t> </a:t>
            </a:r>
            <a:r>
              <a:rPr lang="ru-RU" sz="2000" dirty="0"/>
              <a:t>работают </a:t>
            </a:r>
            <a:endParaRPr lang="ru-RU" sz="2000" dirty="0" smtClean="0"/>
          </a:p>
          <a:p>
            <a:pPr algn="r"/>
            <a:endParaRPr lang="ru-RU" sz="2000" b="1" dirty="0" smtClean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&gt;200 </a:t>
            </a:r>
            <a:r>
              <a:rPr lang="ru-RU" sz="2800" b="1" dirty="0" smtClean="0">
                <a:solidFill>
                  <a:schemeClr val="accent5"/>
                </a:solidFill>
              </a:rPr>
              <a:t> </a:t>
            </a:r>
            <a:r>
              <a:rPr lang="ru-RU" sz="2000" dirty="0" smtClean="0"/>
              <a:t>специалистов КРОК участвовали в разработке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63552" y="983335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ВСЕГО В </a:t>
            </a:r>
            <a:r>
              <a:rPr lang="ru-RU" sz="2800" b="1" dirty="0" smtClean="0"/>
              <a:t>ИНФОРМАЦИОННО-ВЫЧИСЛИТЕЛЬНОЙ СИСТЕМЕ РОССТАТА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6284" y="1875803"/>
            <a:ext cx="53463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chemeClr val="accent5"/>
                </a:solidFill>
              </a:rPr>
              <a:t>25</a:t>
            </a:r>
            <a:r>
              <a:rPr lang="ru-RU" sz="3200" b="1" dirty="0" smtClean="0"/>
              <a:t> </a:t>
            </a:r>
            <a:r>
              <a:rPr lang="ru-RU" sz="2000" dirty="0" smtClean="0"/>
              <a:t>общероссийских классификаторов</a:t>
            </a:r>
          </a:p>
          <a:p>
            <a:pPr algn="r">
              <a:spcAft>
                <a:spcPts val="1200"/>
              </a:spcAft>
            </a:pPr>
            <a:r>
              <a:rPr lang="en-US" sz="2800" b="1" dirty="0">
                <a:solidFill>
                  <a:schemeClr val="accent5"/>
                </a:solidFill>
              </a:rPr>
              <a:t>&gt;900 </a:t>
            </a:r>
            <a:r>
              <a:rPr lang="ru-RU" sz="2000" dirty="0"/>
              <a:t>справочников </a:t>
            </a:r>
            <a:r>
              <a:rPr lang="ru-RU" sz="2000" dirty="0" smtClean="0"/>
              <a:t>для систем Росстата</a:t>
            </a:r>
          </a:p>
          <a:p>
            <a:pPr fontAlgn="t">
              <a:spcAft>
                <a:spcPts val="1200"/>
              </a:spcAft>
            </a:pPr>
            <a:r>
              <a:rPr lang="en-US" sz="2800" b="1" dirty="0" smtClean="0">
                <a:solidFill>
                  <a:schemeClr val="accent5"/>
                </a:solidFill>
              </a:rPr>
              <a:t>&gt;</a:t>
            </a:r>
            <a:r>
              <a:rPr lang="ru-RU" sz="2800" b="1" dirty="0">
                <a:solidFill>
                  <a:schemeClr val="accent5"/>
                </a:solidFill>
              </a:rPr>
              <a:t>300 </a:t>
            </a:r>
            <a:r>
              <a:rPr lang="ru-RU" sz="2000" dirty="0"/>
              <a:t>электронных экономических описаний </a:t>
            </a:r>
            <a:endParaRPr lang="ru-RU" sz="2000" dirty="0" smtClean="0"/>
          </a:p>
          <a:p>
            <a:pPr algn="ctr" fontAlgn="t">
              <a:spcAft>
                <a:spcPts val="1200"/>
              </a:spcAft>
            </a:pPr>
            <a:r>
              <a:rPr lang="en-US" sz="2800" b="1" dirty="0" smtClean="0">
                <a:solidFill>
                  <a:schemeClr val="accent5"/>
                </a:solidFill>
              </a:rPr>
              <a:t>&gt;</a:t>
            </a:r>
            <a:r>
              <a:rPr lang="ru-RU" sz="2800" b="1" dirty="0" smtClean="0">
                <a:solidFill>
                  <a:schemeClr val="accent5"/>
                </a:solidFill>
              </a:rPr>
              <a:t>200 </a:t>
            </a:r>
            <a:r>
              <a:rPr lang="ru-RU" sz="2000" dirty="0"/>
              <a:t>форм сдачи </a:t>
            </a:r>
            <a:r>
              <a:rPr lang="ru-RU" sz="2000" dirty="0" smtClean="0"/>
              <a:t>отчётности</a:t>
            </a:r>
          </a:p>
          <a:p>
            <a:pPr fontAlgn="t">
              <a:spcAft>
                <a:spcPts val="1200"/>
              </a:spcAft>
            </a:pPr>
            <a:r>
              <a:rPr lang="ru-RU" sz="2800" b="1" dirty="0" smtClean="0">
                <a:solidFill>
                  <a:schemeClr val="accent5"/>
                </a:solidFill>
              </a:rPr>
              <a:t>14</a:t>
            </a:r>
            <a:r>
              <a:rPr lang="ru-RU" sz="2000" dirty="0" smtClean="0"/>
              <a:t> ключевых форм </a:t>
            </a:r>
            <a:r>
              <a:rPr lang="ru-RU" sz="2000" dirty="0"/>
              <a:t>обрабатываются </a:t>
            </a:r>
            <a:r>
              <a:rPr lang="ru-RU" sz="2000" dirty="0" smtClean="0"/>
              <a:t>централизованно, </a:t>
            </a:r>
            <a:r>
              <a:rPr lang="ru-RU" sz="2000" b="1" dirty="0" smtClean="0"/>
              <a:t>ежегодно</a:t>
            </a:r>
            <a:r>
              <a:rPr lang="ru-RU" sz="2000" dirty="0" smtClean="0"/>
              <a:t> планируется добавлять - около </a:t>
            </a:r>
            <a:r>
              <a:rPr lang="ru-RU" sz="2800" b="1" dirty="0" smtClean="0">
                <a:solidFill>
                  <a:schemeClr val="accent5"/>
                </a:solidFill>
              </a:rPr>
              <a:t>20</a:t>
            </a:r>
            <a:r>
              <a:rPr lang="ru-RU" sz="2000" dirty="0" smtClean="0"/>
              <a:t> </a:t>
            </a:r>
          </a:p>
          <a:p>
            <a:pPr algn="r" fontAlgn="t">
              <a:spcAft>
                <a:spcPts val="1200"/>
              </a:spcAft>
            </a:pPr>
            <a:r>
              <a:rPr lang="ru-RU" sz="2000" dirty="0" smtClean="0"/>
              <a:t>рассчитано </a:t>
            </a:r>
            <a:r>
              <a:rPr lang="en-US" sz="2800" b="1" dirty="0" smtClean="0">
                <a:solidFill>
                  <a:schemeClr val="accent5"/>
                </a:solidFill>
              </a:rPr>
              <a:t>&gt;</a:t>
            </a:r>
            <a:r>
              <a:rPr lang="ru-RU" sz="2800" b="1" dirty="0">
                <a:solidFill>
                  <a:schemeClr val="accent5"/>
                </a:solidFill>
              </a:rPr>
              <a:t>1</a:t>
            </a:r>
            <a:r>
              <a:rPr lang="en-US" sz="2800" b="1" dirty="0">
                <a:solidFill>
                  <a:schemeClr val="accent5"/>
                </a:solidFill>
              </a:rPr>
              <a:t>7</a:t>
            </a:r>
            <a:r>
              <a:rPr lang="ru-RU" sz="2800" b="1" dirty="0">
                <a:solidFill>
                  <a:schemeClr val="accent5"/>
                </a:solidFill>
              </a:rPr>
              <a:t> 000 </a:t>
            </a:r>
            <a:r>
              <a:rPr lang="ru-RU" sz="2000" dirty="0" smtClean="0"/>
              <a:t>статистических показателей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/>
              <a:t>Основные технологические подходы</a:t>
            </a:r>
            <a:endParaRPr lang="ru-RU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3472" y="1412776"/>
            <a:ext cx="9217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/>
              <a:t>Использование</a:t>
            </a:r>
            <a:r>
              <a:rPr lang="en-US" sz="2800" dirty="0" smtClean="0"/>
              <a:t> </a:t>
            </a:r>
            <a:r>
              <a:rPr lang="ru-RU" sz="2800" dirty="0" smtClean="0"/>
              <a:t>программного обеспечения с  </a:t>
            </a:r>
            <a:r>
              <a:rPr lang="ru-RU" sz="2800" b="1" dirty="0" smtClean="0">
                <a:solidFill>
                  <a:schemeClr val="accent5"/>
                </a:solidFill>
              </a:rPr>
              <a:t>открытым кодом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/>
              <a:t>Использование </a:t>
            </a:r>
            <a:r>
              <a:rPr lang="en-US" sz="2800" dirty="0" err="1"/>
              <a:t>технологий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BigData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/>
              <a:t>Обеспечение </a:t>
            </a:r>
            <a:r>
              <a:rPr lang="ru-RU" sz="2800" b="1" dirty="0" smtClean="0">
                <a:solidFill>
                  <a:schemeClr val="accent5"/>
                </a:solidFill>
              </a:rPr>
              <a:t>работоспособности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b="1" dirty="0">
                <a:solidFill>
                  <a:schemeClr val="accent5"/>
                </a:solidFill>
              </a:rPr>
              <a:t>отказоустойчивости</a:t>
            </a:r>
            <a:r>
              <a:rPr lang="ru-RU" sz="2800" dirty="0"/>
              <a:t> </a:t>
            </a:r>
            <a:r>
              <a:rPr lang="ru-RU" sz="2800" dirty="0" err="1"/>
              <a:t>программн</a:t>
            </a:r>
            <a:r>
              <a:rPr lang="en-US" sz="2800" dirty="0" err="1"/>
              <a:t>ых</a:t>
            </a:r>
            <a:r>
              <a:rPr lang="ru-RU" sz="2800" dirty="0"/>
              <a:t> </a:t>
            </a:r>
            <a:r>
              <a:rPr lang="ru-RU" sz="2800" dirty="0" smtClean="0"/>
              <a:t>комплексов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/>
              <a:t>Использование </a:t>
            </a:r>
            <a:r>
              <a:rPr lang="ru-RU" sz="2800" b="1" dirty="0">
                <a:solidFill>
                  <a:schemeClr val="accent5"/>
                </a:solidFill>
              </a:rPr>
              <a:t>электронной </a:t>
            </a:r>
            <a:r>
              <a:rPr lang="ru-RU" sz="2800" b="1" dirty="0" smtClean="0">
                <a:solidFill>
                  <a:schemeClr val="accent5"/>
                </a:solidFill>
              </a:rPr>
              <a:t>подписи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800" dirty="0" smtClean="0"/>
              <a:t>Использование </a:t>
            </a:r>
            <a:r>
              <a:rPr lang="en-US" sz="2800" b="1" dirty="0">
                <a:solidFill>
                  <a:schemeClr val="accent5"/>
                </a:solidFill>
              </a:rPr>
              <a:t>WEB-</a:t>
            </a:r>
            <a:r>
              <a:rPr lang="ru-RU" sz="2800" b="1" dirty="0">
                <a:solidFill>
                  <a:schemeClr val="accent5"/>
                </a:solidFill>
              </a:rPr>
              <a:t>интерфейсов</a:t>
            </a:r>
            <a:r>
              <a:rPr lang="ru-RU" sz="2800" dirty="0" smtClean="0"/>
              <a:t> для доступа пользователей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5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3395685" y="1785464"/>
            <a:ext cx="5688653" cy="2266950"/>
          </a:xfrm>
        </p:spPr>
        <p:txBody>
          <a:bodyPr/>
          <a:lstStyle/>
          <a:p>
            <a:r>
              <a:rPr lang="ru-RU" sz="36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600504" y="5184000"/>
            <a:ext cx="4032000" cy="6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111033, Москва, ул. </a:t>
            </a:r>
            <a:r>
              <a:rPr lang="ru-RU" dirty="0" err="1"/>
              <a:t>Волочаевская</a:t>
            </a:r>
            <a:r>
              <a:rPr lang="ru-RU" dirty="0"/>
              <a:t>, д.5, к.1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Т: (495) 974 2274 доб. 6237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</a:t>
            </a:r>
            <a:r>
              <a:rPr lang="en-US" dirty="0"/>
              <a:t>icherepov@croc.ru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600504" y="5955277"/>
            <a:ext cx="4032000" cy="180000"/>
          </a:xfrm>
        </p:spPr>
        <p:txBody>
          <a:bodyPr/>
          <a:lstStyle/>
          <a:p>
            <a:r>
              <a:rPr lang="en-US" dirty="0" err="1"/>
              <a:t>croc.ru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2832015" y="5220000"/>
            <a:ext cx="3408001" cy="216000"/>
          </a:xfrm>
        </p:spPr>
        <p:txBody>
          <a:bodyPr/>
          <a:lstStyle/>
          <a:p>
            <a:r>
              <a:rPr lang="ru-RU" dirty="0"/>
              <a:t>Илья Черепов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32012" y="5508000"/>
            <a:ext cx="3408000" cy="612000"/>
          </a:xfrm>
        </p:spPr>
        <p:txBody>
          <a:bodyPr/>
          <a:lstStyle/>
          <a:p>
            <a:r>
              <a:rPr lang="ru-RU" dirty="0"/>
              <a:t>Директор по работе с ключевыми заказчиками компании КРОК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0F93D3-5BCF-E545-AF64-2E23A33ED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0" y="4797152"/>
            <a:ext cx="1597264" cy="1597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5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333"/>
              <a:pPr/>
              <a:t>2</a:t>
            </a:fld>
            <a:endParaRPr lang="ru" sz="1333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51384" y="188640"/>
            <a:ext cx="9697635" cy="8591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000" b="1" dirty="0">
                <a:latin typeface="+mn-lt"/>
              </a:rPr>
              <a:t>О КОМПАНИИ КРОК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1784" y="1134690"/>
            <a:ext cx="7812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b="1" kern="0" dirty="0"/>
              <a:t>2</a:t>
            </a:r>
            <a:r>
              <a:rPr lang="en-US" sz="2000" b="1" kern="0" dirty="0"/>
              <a:t>6</a:t>
            </a:r>
            <a:r>
              <a:rPr lang="ru-RU" sz="2000" b="1" kern="0" dirty="0"/>
              <a:t> лет успешной работы на ИТ-рынке</a:t>
            </a: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ru-RU" sz="2000" b="1" dirty="0">
                <a:solidFill>
                  <a:srgbClr val="000000"/>
                </a:solidFill>
              </a:rPr>
              <a:t>топ-3 крупнейших консалтинговых компаний </a:t>
            </a:r>
            <a:r>
              <a:rPr lang="ru-RU" sz="2000" dirty="0">
                <a:solidFill>
                  <a:srgbClr val="000000"/>
                </a:solidFill>
              </a:rPr>
              <a:t>России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(по версии </a:t>
            </a:r>
            <a:r>
              <a:rPr lang="en-US" sz="2000" dirty="0" err="1">
                <a:solidFill>
                  <a:srgbClr val="000000"/>
                </a:solidFill>
              </a:rPr>
              <a:t>Tadviser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ru-RU" sz="2000" dirty="0">
                <a:solidFill>
                  <a:srgbClr val="000000"/>
                </a:solidFill>
              </a:rPr>
              <a:t> «РА Эксперт», РИА Рейтинг, «Коммерсантъ-Деньги», 201</a:t>
            </a:r>
            <a:r>
              <a:rPr lang="en-US" sz="2000" dirty="0">
                <a:solidFill>
                  <a:srgbClr val="000000"/>
                </a:solidFill>
              </a:rPr>
              <a:t>6-2017</a:t>
            </a:r>
            <a:r>
              <a:rPr lang="ru-RU" sz="2000" dirty="0">
                <a:solidFill>
                  <a:srgbClr val="000000"/>
                </a:solidFill>
              </a:rPr>
              <a:t>г.) 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более 2</a:t>
            </a:r>
            <a:r>
              <a:rPr lang="en-US" sz="2000" b="1" dirty="0">
                <a:solidFill>
                  <a:srgbClr val="000000"/>
                </a:solidFill>
              </a:rPr>
              <a:t>1</a:t>
            </a:r>
            <a:r>
              <a:rPr lang="ru-RU" sz="2000" b="1" dirty="0">
                <a:solidFill>
                  <a:srgbClr val="000000"/>
                </a:solidFill>
              </a:rPr>
              <a:t>00 сотрудников, </a:t>
            </a:r>
            <a:r>
              <a:rPr lang="ru-RU" sz="2000" dirty="0">
                <a:solidFill>
                  <a:srgbClr val="000000"/>
                </a:solidFill>
              </a:rPr>
              <a:t>которые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реализуют </a:t>
            </a:r>
            <a:r>
              <a:rPr lang="ru-RU" sz="2000" b="1" dirty="0">
                <a:solidFill>
                  <a:srgbClr val="000000"/>
                </a:solidFill>
              </a:rPr>
              <a:t>более 2000 проектов в год</a:t>
            </a:r>
          </a:p>
          <a:p>
            <a:pPr marL="285750" indent="-28575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более 2</a:t>
            </a:r>
            <a:r>
              <a:rPr lang="en-US" sz="2000" b="1" dirty="0">
                <a:solidFill>
                  <a:srgbClr val="000000"/>
                </a:solidFill>
              </a:rPr>
              <a:t>7</a:t>
            </a:r>
            <a:r>
              <a:rPr lang="ru-RU" sz="2000" b="1" dirty="0">
                <a:solidFill>
                  <a:srgbClr val="000000"/>
                </a:solidFill>
              </a:rPr>
              <a:t>0 партнеров - </a:t>
            </a:r>
            <a:r>
              <a:rPr lang="ru-RU" sz="2000" dirty="0">
                <a:solidFill>
                  <a:srgbClr val="000000"/>
                </a:solidFill>
              </a:rPr>
              <a:t>производителей технологий со всего мира</a:t>
            </a:r>
          </a:p>
          <a:p>
            <a:pPr marL="285750" indent="-28575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dirty="0"/>
              <a:t>в </a:t>
            </a:r>
            <a:r>
              <a:rPr lang="ru-RU" sz="2000" b="1" dirty="0"/>
              <a:t>топ-5 крупнейших </a:t>
            </a:r>
            <a:r>
              <a:rPr lang="ru-RU" sz="2000" b="1" dirty="0" err="1"/>
              <a:t>крупнейших</a:t>
            </a:r>
            <a:r>
              <a:rPr lang="ru-RU" sz="2000" b="1" dirty="0"/>
              <a:t> компаний по направлению разработки ПО </a:t>
            </a:r>
            <a:r>
              <a:rPr lang="ru-RU" sz="2000" dirty="0"/>
              <a:t>среди системных интеграторов РФ (РА Эксперт, 2017)</a:t>
            </a: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dirty="0"/>
              <a:t>свыше </a:t>
            </a:r>
            <a:r>
              <a:rPr lang="ru-RU" sz="2000" b="1" dirty="0"/>
              <a:t>350 специалистов в 9 центрах разработки ПО </a:t>
            </a:r>
            <a:r>
              <a:rPr lang="ru-RU" sz="2000" dirty="0" err="1"/>
              <a:t>по</a:t>
            </a:r>
            <a:r>
              <a:rPr lang="ru-RU" sz="2000" dirty="0"/>
              <a:t> стране</a:t>
            </a:r>
            <a:endParaRPr lang="ru-RU" sz="2000" b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</a:rPr>
              <a:t>10 Центров решений и </a:t>
            </a:r>
            <a:r>
              <a:rPr lang="ru-RU" sz="2000" dirty="0">
                <a:solidFill>
                  <a:srgbClr val="000000"/>
                </a:solidFill>
              </a:rPr>
              <a:t>свыше </a:t>
            </a:r>
            <a:r>
              <a:rPr lang="ru-RU" sz="2000" b="1" dirty="0">
                <a:solidFill>
                  <a:srgbClr val="000000"/>
                </a:solidFill>
              </a:rPr>
              <a:t>10 демонстрационных лабораторий, </a:t>
            </a:r>
            <a:r>
              <a:rPr lang="ru-RU" sz="2000" dirty="0">
                <a:solidFill>
                  <a:srgbClr val="000000"/>
                </a:solidFill>
              </a:rPr>
              <a:t>в том числе </a:t>
            </a:r>
            <a:r>
              <a:rPr lang="ru-RU" sz="2000" b="1" dirty="0">
                <a:solidFill>
                  <a:srgbClr val="000000"/>
                </a:solidFill>
              </a:rPr>
              <a:t>уникальный для России Центр виртуальной реальности</a:t>
            </a: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система качества по международным стандартам </a:t>
            </a:r>
            <a:r>
              <a:rPr lang="en-US" sz="2000" dirty="0">
                <a:solidFill>
                  <a:srgbClr val="000000"/>
                </a:solidFill>
              </a:rPr>
              <a:t>ISO </a:t>
            </a:r>
            <a:r>
              <a:rPr lang="ru-RU" sz="2000" dirty="0">
                <a:solidFill>
                  <a:srgbClr val="000000"/>
                </a:solidFill>
              </a:rPr>
              <a:t>9001-2011,  совершенствующаяся </a:t>
            </a:r>
            <a:r>
              <a:rPr lang="ru-RU" sz="2000" b="1" kern="0" dirty="0">
                <a:solidFill>
                  <a:srgbClr val="000000"/>
                </a:solidFill>
              </a:rPr>
              <a:t>более 15 лет</a:t>
            </a:r>
            <a:endParaRPr lang="ru-RU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 r="1874" b="3119"/>
          <a:stretch/>
        </p:blipFill>
        <p:spPr bwMode="auto">
          <a:xfrm>
            <a:off x="373311" y="1032889"/>
            <a:ext cx="3598986" cy="511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68" y="851372"/>
            <a:ext cx="1159328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5"/>
                </a:solidFill>
                <a:latin typeface="+mj-lt"/>
              </a:rPr>
              <a:t>Перевод государственных услуг в электронный вид </a:t>
            </a:r>
            <a:r>
              <a:rPr lang="ru-RU" sz="2400" dirty="0">
                <a:solidFill>
                  <a:srgbClr val="414141"/>
                </a:solidFill>
                <a:latin typeface="+mj-lt"/>
              </a:rPr>
              <a:t>«под ключ»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425700" algn="l"/>
              </a:tabLst>
            </a:pPr>
            <a:r>
              <a:rPr lang="ru-RU" sz="2400" dirty="0" smtClean="0">
                <a:solidFill>
                  <a:srgbClr val="414141"/>
                </a:solidFill>
                <a:latin typeface="+mj-lt"/>
              </a:rPr>
              <a:t>Разработка порталов </a:t>
            </a:r>
            <a:r>
              <a:rPr lang="ru-RU" sz="2400" b="1" dirty="0">
                <a:solidFill>
                  <a:schemeClr val="accent5"/>
                </a:solidFill>
                <a:latin typeface="+mj-lt"/>
              </a:rPr>
              <a:t>открытых данных</a:t>
            </a:r>
            <a:endParaRPr lang="en-US" sz="2400" b="1" dirty="0">
              <a:solidFill>
                <a:schemeClr val="accent5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5"/>
                </a:solidFill>
                <a:latin typeface="+mj-lt"/>
              </a:rPr>
              <a:t>Подключение существующих информационных систем к СМЭВ</a:t>
            </a:r>
            <a:r>
              <a:rPr lang="ru-RU" sz="2400" dirty="0">
                <a:solidFill>
                  <a:srgbClr val="414141"/>
                </a:solidFill>
                <a:latin typeface="+mj-lt"/>
              </a:rPr>
              <a:t> и государственной автоматизированной системе «Управление»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414141"/>
                </a:solidFill>
                <a:latin typeface="+mj-lt"/>
              </a:rPr>
              <a:t>Проверка соответствия организационного-технического </a:t>
            </a:r>
            <a:r>
              <a:rPr lang="ru-RU" sz="2400" b="1" dirty="0">
                <a:solidFill>
                  <a:schemeClr val="accent5"/>
                </a:solidFill>
                <a:latin typeface="+mj-lt"/>
              </a:rPr>
              <a:t>состояния госоргана современным техническим и нормативным документам РФ</a:t>
            </a:r>
            <a:r>
              <a:rPr lang="ru-RU" sz="2400" dirty="0">
                <a:solidFill>
                  <a:srgbClr val="414141"/>
                </a:solidFill>
                <a:latin typeface="+mj-lt"/>
              </a:rPr>
              <a:t>, формирование перечня мероприятий для устранения несоответствий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414141"/>
                </a:solidFill>
                <a:latin typeface="+mj-lt"/>
              </a:rPr>
              <a:t>Участие в формировании и межведомственном согласовании технической документации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414141"/>
                </a:solidFill>
                <a:latin typeface="+mj-lt"/>
              </a:rPr>
              <a:t>Проектирование и </a:t>
            </a:r>
            <a:r>
              <a:rPr lang="ru-RU" sz="2400" b="1" dirty="0">
                <a:solidFill>
                  <a:schemeClr val="accent5"/>
                </a:solidFill>
                <a:latin typeface="+mj-lt"/>
              </a:rPr>
              <a:t>доработка архитектуры необходимых программных компонент</a:t>
            </a:r>
            <a:endParaRPr lang="en-US" sz="2400" b="1" dirty="0">
              <a:solidFill>
                <a:schemeClr val="accent5"/>
              </a:solidFill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414141"/>
                </a:solidFill>
                <a:latin typeface="+mj-lt"/>
              </a:rPr>
              <a:t>Подготовка и </a:t>
            </a:r>
            <a:r>
              <a:rPr lang="ru-RU" sz="2400" b="1" dirty="0">
                <a:solidFill>
                  <a:schemeClr val="accent5"/>
                </a:solidFill>
                <a:latin typeface="+mj-lt"/>
              </a:rPr>
              <a:t>обучение персонала заказчика </a:t>
            </a:r>
            <a:r>
              <a:rPr lang="ru-RU" sz="2400" dirty="0">
                <a:solidFill>
                  <a:srgbClr val="414141"/>
                </a:solidFill>
                <a:latin typeface="+mj-lt"/>
              </a:rPr>
              <a:t>работе с новыми системами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5"/>
                </a:solidFill>
                <a:latin typeface="+mj-lt"/>
              </a:rPr>
              <a:t>Сопровождение систем</a:t>
            </a:r>
            <a:r>
              <a:rPr lang="ru-RU" sz="2400" dirty="0">
                <a:solidFill>
                  <a:srgbClr val="414141"/>
                </a:solidFill>
                <a:latin typeface="+mj-lt"/>
              </a:rPr>
              <a:t>, оказание технической </a:t>
            </a:r>
            <a:r>
              <a:rPr lang="ru-RU" sz="2400" dirty="0" smtClean="0">
                <a:solidFill>
                  <a:srgbClr val="414141"/>
                </a:solidFill>
                <a:latin typeface="+mj-lt"/>
              </a:rPr>
              <a:t>поддержки</a:t>
            </a:r>
            <a:endParaRPr lang="ru-RU" sz="2400" b="0" i="0" dirty="0">
              <a:solidFill>
                <a:srgbClr val="414141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endParaRPr lang="ru-RU" dirty="0"/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1384" y="188640"/>
            <a:ext cx="10153128" cy="8591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000" b="1" dirty="0">
                <a:latin typeface="+mn-lt"/>
              </a:rPr>
              <a:t>УСЛУГИ КРОК В ОБЛАСТИ ЭЛЕКТРОННОГО ПРАВИТЕЛЬСТВА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6991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z="1333"/>
              <a:pPr/>
              <a:t>4</a:t>
            </a:fld>
            <a:endParaRPr lang="ru" sz="1333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78365" y="229837"/>
            <a:ext cx="9697635" cy="8591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000" b="1" dirty="0">
                <a:latin typeface="+mn-lt"/>
              </a:rPr>
              <a:t>ПРЕДСТАВИТЕЛИ ГОСЗАКАЗЧИКОВ КРОК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3" y="3310350"/>
            <a:ext cx="2944075" cy="9757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18" y="1586001"/>
            <a:ext cx="3285389" cy="9168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70" y="2930677"/>
            <a:ext cx="1129330" cy="1377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90" y="5324717"/>
            <a:ext cx="2286000" cy="79057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22406" y="4429140"/>
            <a:ext cx="1899821" cy="20608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r>
              <a:rPr lang="ru-RU" dirty="0"/>
              <a:t>Министерство финансов РФ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6975" y="2743132"/>
            <a:ext cx="1899821" cy="16725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r>
              <a:rPr lang="ru-RU" dirty="0"/>
              <a:t>Высший арбитражный суд РФ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17" y="1115365"/>
            <a:ext cx="1690117" cy="1598759"/>
          </a:xfrm>
          <a:prstGeom prst="rect">
            <a:avLst/>
          </a:prstGeom>
        </p:spPr>
      </p:pic>
      <p:pic>
        <p:nvPicPr>
          <p:cNvPr id="1028" name="Picture 4" descr="http://mosgorizbirkom.ru/CROC.Mosgorizbirkom-theme/images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18" y="4933732"/>
            <a:ext cx="12477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00" y="1366584"/>
            <a:ext cx="2675671" cy="12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filearchive.cnews.ru/img/forum/2016/04/18/ejustic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933732"/>
            <a:ext cx="837825" cy="7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79976" y="5884660"/>
            <a:ext cx="2046145" cy="2075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100" dirty="0" smtClean="0"/>
              <a:t>Комплексная информационная система судов общей юрисдикции Москвы</a:t>
            </a:r>
            <a:endParaRPr lang="ru-RU" sz="1100" dirty="0"/>
          </a:p>
        </p:txBody>
      </p:sp>
      <p:pic>
        <p:nvPicPr>
          <p:cNvPr id="1032" name="Picture 8" descr="ÐÐ°ÑÑÐ¸Ð½ÐºÐ¸ Ð¿Ð¾ Ð·Ð°Ð¿ÑÐ¾ÑÑ Ð¼Ð¸Ð½ÑÑÐ°Ð½Ñ ÑÐ°ÑÐ°ÑÑÑÐ°Ð½Ð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47" y="4835188"/>
            <a:ext cx="1347221" cy="127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6" y="3094130"/>
            <a:ext cx="1722559" cy="1148373"/>
          </a:xfrm>
          <a:prstGeom prst="rect">
            <a:avLst/>
          </a:prstGeom>
        </p:spPr>
      </p:pic>
      <p:pic>
        <p:nvPicPr>
          <p:cNvPr id="32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64" y="3012063"/>
            <a:ext cx="1752339" cy="111898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54819" y="4242503"/>
            <a:ext cx="1899821" cy="29011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r>
              <a:rPr lang="ru-RU" dirty="0"/>
              <a:t>Министерство внутренних дел</a:t>
            </a:r>
          </a:p>
        </p:txBody>
      </p:sp>
    </p:spTree>
    <p:extLst>
      <p:ext uri="{BB962C8B-B14F-4D97-AF65-F5344CB8AC3E}">
        <p14:creationId xmlns:p14="http://schemas.microsoft.com/office/powerpoint/2010/main" val="41977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10162206" cy="700168"/>
          </a:xfrm>
        </p:spPr>
        <p:txBody>
          <a:bodyPr>
            <a:noAutofit/>
          </a:bodyPr>
          <a:lstStyle/>
          <a:p>
            <a:r>
              <a:rPr lang="ru-RU" sz="3000" b="1" dirty="0"/>
              <a:t>Федеральная служба государственной статистики (Росстат)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10341" y="1633761"/>
            <a:ext cx="5793364" cy="4963591"/>
            <a:chOff x="3398979" y="1259421"/>
            <a:chExt cx="5793364" cy="4963591"/>
          </a:xfrm>
        </p:grpSpPr>
        <p:sp>
          <p:nvSpPr>
            <p:cNvPr id="5" name="Полилиния 4"/>
            <p:cNvSpPr/>
            <p:nvPr/>
          </p:nvSpPr>
          <p:spPr>
            <a:xfrm>
              <a:off x="3432365" y="1259421"/>
              <a:ext cx="5759978" cy="702302"/>
            </a:xfrm>
            <a:custGeom>
              <a:avLst/>
              <a:gdLst>
                <a:gd name="connsiteX0" fmla="*/ 0 w 5759978"/>
                <a:gd name="connsiteY0" fmla="*/ 0 h 702302"/>
                <a:gd name="connsiteX1" fmla="*/ 5759978 w 5759978"/>
                <a:gd name="connsiteY1" fmla="*/ 0 h 702302"/>
                <a:gd name="connsiteX2" fmla="*/ 5759978 w 5759978"/>
                <a:gd name="connsiteY2" fmla="*/ 702302 h 702302"/>
                <a:gd name="connsiteX3" fmla="*/ 0 w 5759978"/>
                <a:gd name="connsiteY3" fmla="*/ 702302 h 702302"/>
                <a:gd name="connsiteX4" fmla="*/ 0 w 5759978"/>
                <a:gd name="connsiteY4" fmla="*/ 0 h 7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9978" h="702302">
                  <a:moveTo>
                    <a:pt x="0" y="0"/>
                  </a:moveTo>
                  <a:lnTo>
                    <a:pt x="5759978" y="0"/>
                  </a:lnTo>
                  <a:lnTo>
                    <a:pt x="5759978" y="702302"/>
                  </a:lnTo>
                  <a:lnTo>
                    <a:pt x="0" y="702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453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Р</a:t>
              </a:r>
              <a:r>
                <a:rPr lang="en-US" kern="1200" dirty="0"/>
                <a:t>азработка форм и методологии для проведения</a:t>
              </a:r>
              <a:r>
                <a:rPr lang="ru-RU" kern="1200" dirty="0"/>
                <a:t> федеральных статистических наблюдений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432310" y="2276876"/>
              <a:ext cx="5760033" cy="702302"/>
            </a:xfrm>
            <a:custGeom>
              <a:avLst/>
              <a:gdLst>
                <a:gd name="connsiteX0" fmla="*/ 0 w 5760033"/>
                <a:gd name="connsiteY0" fmla="*/ 0 h 702302"/>
                <a:gd name="connsiteX1" fmla="*/ 5760033 w 5760033"/>
                <a:gd name="connsiteY1" fmla="*/ 0 h 702302"/>
                <a:gd name="connsiteX2" fmla="*/ 5760033 w 5760033"/>
                <a:gd name="connsiteY2" fmla="*/ 702302 h 702302"/>
                <a:gd name="connsiteX3" fmla="*/ 0 w 5760033"/>
                <a:gd name="connsiteY3" fmla="*/ 702302 h 702302"/>
                <a:gd name="connsiteX4" fmla="*/ 0 w 5760033"/>
                <a:gd name="connsiteY4" fmla="*/ 0 h 7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33" h="702302">
                  <a:moveTo>
                    <a:pt x="0" y="0"/>
                  </a:moveTo>
                  <a:lnTo>
                    <a:pt x="5760033" y="0"/>
                  </a:lnTo>
                  <a:lnTo>
                    <a:pt x="5760033" y="702302"/>
                  </a:lnTo>
                  <a:lnTo>
                    <a:pt x="0" y="702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453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П</a:t>
              </a:r>
              <a:r>
                <a:rPr lang="en-US" kern="1200" dirty="0"/>
                <a:t>одготовка, проведение </a:t>
              </a:r>
              <a:r>
                <a:rPr lang="ru-RU" kern="1200" dirty="0"/>
                <a:t>статистических наблюдений </a:t>
              </a:r>
              <a:r>
                <a:rPr lang="en-US" kern="1200" dirty="0"/>
                <a:t>и обработка полученных данных</a:t>
              </a:r>
              <a:endParaRPr lang="ru-RU" b="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432368" y="3365880"/>
              <a:ext cx="5759975" cy="702302"/>
            </a:xfrm>
            <a:custGeom>
              <a:avLst/>
              <a:gdLst>
                <a:gd name="connsiteX0" fmla="*/ 0 w 5759975"/>
                <a:gd name="connsiteY0" fmla="*/ 0 h 702302"/>
                <a:gd name="connsiteX1" fmla="*/ 5759975 w 5759975"/>
                <a:gd name="connsiteY1" fmla="*/ 0 h 702302"/>
                <a:gd name="connsiteX2" fmla="*/ 5759975 w 5759975"/>
                <a:gd name="connsiteY2" fmla="*/ 702302 h 702302"/>
                <a:gd name="connsiteX3" fmla="*/ 0 w 5759975"/>
                <a:gd name="connsiteY3" fmla="*/ 702302 h 702302"/>
                <a:gd name="connsiteX4" fmla="*/ 0 w 5759975"/>
                <a:gd name="connsiteY4" fmla="*/ 0 h 7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9975" h="702302">
                  <a:moveTo>
                    <a:pt x="0" y="0"/>
                  </a:moveTo>
                  <a:lnTo>
                    <a:pt x="5759975" y="0"/>
                  </a:lnTo>
                  <a:lnTo>
                    <a:pt x="5759975" y="702302"/>
                  </a:lnTo>
                  <a:lnTo>
                    <a:pt x="0" y="702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453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Хранение собранных данных с учётом их конфиденциальности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98979" y="4520333"/>
              <a:ext cx="5760033" cy="684000"/>
            </a:xfrm>
            <a:custGeom>
              <a:avLst/>
              <a:gdLst>
                <a:gd name="connsiteX0" fmla="*/ 0 w 5760033"/>
                <a:gd name="connsiteY0" fmla="*/ 0 h 684000"/>
                <a:gd name="connsiteX1" fmla="*/ 5760033 w 5760033"/>
                <a:gd name="connsiteY1" fmla="*/ 0 h 684000"/>
                <a:gd name="connsiteX2" fmla="*/ 5760033 w 5760033"/>
                <a:gd name="connsiteY2" fmla="*/ 684000 h 684000"/>
                <a:gd name="connsiteX3" fmla="*/ 0 w 5760033"/>
                <a:gd name="connsiteY3" fmla="*/ 684000 h 684000"/>
                <a:gd name="connsiteX4" fmla="*/ 0 w 5760033"/>
                <a:gd name="connsiteY4" fmla="*/ 0 h 68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33" h="684000">
                  <a:moveTo>
                    <a:pt x="0" y="0"/>
                  </a:moveTo>
                  <a:lnTo>
                    <a:pt x="5760033" y="0"/>
                  </a:lnTo>
                  <a:lnTo>
                    <a:pt x="5760033" y="684000"/>
                  </a:lnTo>
                  <a:lnTo>
                    <a:pt x="0" y="68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453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Р</a:t>
              </a:r>
              <a:r>
                <a:rPr lang="en-US" dirty="0"/>
                <a:t>азработка и ведение общероссийских классификаторов</a:t>
              </a: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398979" y="5520710"/>
              <a:ext cx="5759978" cy="702302"/>
            </a:xfrm>
            <a:custGeom>
              <a:avLst/>
              <a:gdLst>
                <a:gd name="connsiteX0" fmla="*/ 0 w 5759978"/>
                <a:gd name="connsiteY0" fmla="*/ 0 h 702302"/>
                <a:gd name="connsiteX1" fmla="*/ 5759978 w 5759978"/>
                <a:gd name="connsiteY1" fmla="*/ 0 h 702302"/>
                <a:gd name="connsiteX2" fmla="*/ 5759978 w 5759978"/>
                <a:gd name="connsiteY2" fmla="*/ 702302 h 702302"/>
                <a:gd name="connsiteX3" fmla="*/ 0 w 5759978"/>
                <a:gd name="connsiteY3" fmla="*/ 702302 h 702302"/>
                <a:gd name="connsiteX4" fmla="*/ 0 w 5759978"/>
                <a:gd name="connsiteY4" fmla="*/ 0 h 70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9978" h="702302">
                  <a:moveTo>
                    <a:pt x="0" y="0"/>
                  </a:moveTo>
                  <a:lnTo>
                    <a:pt x="5759978" y="0"/>
                  </a:lnTo>
                  <a:lnTo>
                    <a:pt x="5759978" y="702302"/>
                  </a:lnTo>
                  <a:lnTo>
                    <a:pt x="0" y="702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7453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Предоставление</a:t>
              </a:r>
              <a:r>
                <a:rPr lang="en-US" dirty="0"/>
                <a:t> статистической информации</a:t>
              </a:r>
              <a:r>
                <a:rPr lang="ru-RU" dirty="0"/>
                <a:t> </a:t>
              </a:r>
              <a:r>
                <a:rPr lang="en-US" dirty="0"/>
                <a:t>Правительству </a:t>
              </a:r>
              <a:r>
                <a:rPr lang="ru-RU" dirty="0"/>
                <a:t>РФ, СМИ</a:t>
              </a:r>
              <a:r>
                <a:rPr lang="en-US" dirty="0"/>
                <a:t>, организациям и гражданам</a:t>
              </a:r>
              <a:endParaRPr lang="ru-RU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124144"/>
            <a:ext cx="1728192" cy="17281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76320" y="411432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годовой производственный план работ Росстата включено около </a:t>
            </a:r>
            <a:r>
              <a:rPr lang="ru-RU" b="1" dirty="0"/>
              <a:t>300</a:t>
            </a:r>
            <a:r>
              <a:rPr lang="ru-RU" dirty="0"/>
              <a:t> форм стат наблюдения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91344" y="3162685"/>
            <a:ext cx="2376264" cy="1551800"/>
            <a:chOff x="7608168" y="2420888"/>
            <a:chExt cx="1960984" cy="124090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608168" y="2420888"/>
              <a:ext cx="1656184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ТОГС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760568" y="2573288"/>
              <a:ext cx="1656184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ТОГС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912968" y="2725688"/>
              <a:ext cx="1656184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Территориальные органы статистики</a:t>
              </a:r>
            </a:p>
            <a:p>
              <a:pPr algn="ctr"/>
              <a:r>
                <a:rPr lang="en-US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85</a:t>
              </a:r>
              <a:r>
                <a:rPr lang="ru-RU" dirty="0" smtClean="0"/>
                <a:t> </a:t>
              </a:r>
              <a:r>
                <a:rPr lang="ru-RU" sz="1600" dirty="0" smtClean="0"/>
                <a:t>подразделений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16546" y="4894674"/>
            <a:ext cx="2351062" cy="1502754"/>
            <a:chOff x="7608168" y="2420888"/>
            <a:chExt cx="1960984" cy="124090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608168" y="2420888"/>
              <a:ext cx="1656184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ТОГС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760568" y="2573288"/>
              <a:ext cx="1656184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ТОГС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912968" y="2725688"/>
              <a:ext cx="1656184" cy="9361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Районные органы </a:t>
              </a:r>
              <a:r>
                <a:rPr lang="ru-RU" dirty="0" smtClean="0"/>
                <a:t>статистики</a:t>
              </a:r>
            </a:p>
            <a:p>
              <a:pPr algn="ctr"/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&gt;</a:t>
              </a:r>
              <a:r>
                <a:rPr lang="ru-RU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2 000 </a:t>
              </a:r>
              <a:r>
                <a:rPr lang="ru-RU" sz="1400" dirty="0" smtClean="0"/>
                <a:t>подразделений</a:t>
              </a:r>
              <a:endParaRPr lang="ru-RU" sz="1400" dirty="0"/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191344" y="1628533"/>
            <a:ext cx="2376264" cy="1193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Центральный аппарат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Росстата</a:t>
            </a:r>
            <a:endParaRPr lang="en-US" dirty="0" smtClean="0"/>
          </a:p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&gt;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000 </a:t>
            </a:r>
            <a:r>
              <a:rPr lang="ru-RU" dirty="0" smtClean="0"/>
              <a:t>сотрудников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2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11" y="1099901"/>
            <a:ext cx="10094671" cy="57854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00" y="208552"/>
            <a:ext cx="10143612" cy="700168"/>
          </a:xfrm>
        </p:spPr>
        <p:txBody>
          <a:bodyPr>
            <a:noAutofit/>
          </a:bodyPr>
          <a:lstStyle/>
          <a:p>
            <a:r>
              <a:rPr lang="ru-RU" sz="3000" b="1" dirty="0"/>
              <a:t>Централизация и автоматизация обработки данных Росстата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5" y="3081045"/>
            <a:ext cx="1613935" cy="1721563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10410203" y="2931617"/>
            <a:ext cx="1609857" cy="1267678"/>
            <a:chOff x="8319136" y="1861113"/>
            <a:chExt cx="3042560" cy="226105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4392" y="1863425"/>
              <a:ext cx="1737304" cy="173730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136" y="1861113"/>
              <a:ext cx="1737304" cy="173730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320" y="2384861"/>
              <a:ext cx="1737304" cy="1737304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10140156" y="423386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Потребители статистической информации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9790095" y="3580554"/>
            <a:ext cx="504056" cy="352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лево/вправо 45"/>
          <p:cNvSpPr/>
          <p:nvPr/>
        </p:nvSpPr>
        <p:spPr>
          <a:xfrm>
            <a:off x="1632286" y="3908213"/>
            <a:ext cx="714191" cy="381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5600" y="5132349"/>
            <a:ext cx="1937237" cy="9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НСИ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43872" y="3074304"/>
            <a:ext cx="1903597" cy="9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Электронные </a:t>
            </a:r>
          </a:p>
          <a:p>
            <a:pPr algn="ctr"/>
            <a:r>
              <a:rPr lang="ru-RU" dirty="0"/>
              <a:t>экономические описания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95600" y="3764197"/>
            <a:ext cx="1937237" cy="9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Сбор</a:t>
            </a:r>
          </a:p>
          <a:p>
            <a:pPr algn="ctr"/>
            <a:r>
              <a:rPr lang="ru-RU" dirty="0"/>
              <a:t> отчётности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56333" y="4370448"/>
            <a:ext cx="2247779" cy="1265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Централизованная обработка данных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92144" y="3074304"/>
            <a:ext cx="2019108" cy="9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Хранилище данных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92143" y="4370448"/>
            <a:ext cx="2019109" cy="9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Распространение результатов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495600" y="2395210"/>
            <a:ext cx="1937237" cy="97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Совокупность объектов наблюдения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0218" y="1303637"/>
            <a:ext cx="744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ИНФОРМАЦИОННО-ВЫЧИСЛИТЕЛЬНАЯ СИСТЕМА </a:t>
            </a:r>
            <a:r>
              <a:rPr lang="ru-RU" sz="2000" b="1" dirty="0" smtClean="0"/>
              <a:t>РОССТАТА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07994" y="1755213"/>
            <a:ext cx="7440008" cy="4338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atin typeface="+mn-lt"/>
              </a:rPr>
              <a:t>Централизация процесса обработки данных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17779" y="2276872"/>
            <a:ext cx="9433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</a:rPr>
              <a:t>Повысить</a:t>
            </a:r>
            <a:r>
              <a:rPr lang="ru-RU" sz="2400" dirty="0">
                <a:solidFill>
                  <a:srgbClr val="00CC00"/>
                </a:solidFill>
              </a:rPr>
              <a:t> </a:t>
            </a:r>
            <a:r>
              <a:rPr lang="ru-RU" sz="2400" dirty="0"/>
              <a:t>скорость реакции на изменения в методологии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endParaRPr lang="ru-RU" dirty="0"/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</a:rPr>
              <a:t>Сократить</a:t>
            </a: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dirty="0"/>
              <a:t>временные затраты на сбор отчётов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</a:rPr>
              <a:t>Повысить</a:t>
            </a: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dirty="0"/>
              <a:t>качество сбора статистической отчётности</a:t>
            </a:r>
            <a:endParaRPr lang="en-US" sz="2400" dirty="0"/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marL="285750" lvl="0" indent="-285750" defTabSz="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</a:rPr>
              <a:t>Повысить</a:t>
            </a: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dirty="0"/>
              <a:t>управляемость и прозрачность процесса сбора и обработки данных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marL="284400" indent="-284400" defTabSz="4572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chemeClr val="accent5"/>
                </a:solidFill>
              </a:rPr>
              <a:t>Упростить</a:t>
            </a:r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dirty="0"/>
              <a:t>технологическую поддержку и содержание программного продукта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7779" y="1089610"/>
            <a:ext cx="9704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ЦЕЛИ ЦЕНТРАЛИЗАЦИИ ПРОЦЕССА ОБРАБОТКИ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54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505298"/>
            <a:ext cx="9306003" cy="515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74174" cy="700168"/>
          </a:xfrm>
        </p:spPr>
        <p:txBody>
          <a:bodyPr>
            <a:noAutofit/>
          </a:bodyPr>
          <a:lstStyle/>
          <a:p>
            <a:r>
              <a:rPr lang="ru-RU" sz="2400" b="1" dirty="0"/>
              <a:t>Автоматизированная система ведения генеральной совокупности объектов Федерального статистического наблюдения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35560" y="3068960"/>
            <a:ext cx="7882850" cy="2862322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2800" b="1" dirty="0">
                <a:solidFill>
                  <a:schemeClr val="accent5"/>
                </a:solidFill>
                <a:latin typeface="+mn-lt"/>
              </a:rPr>
              <a:t>Централизация данных </a:t>
            </a:r>
            <a:r>
              <a:rPr lang="ru-RU" altLang="ru-RU" sz="2800" b="1" dirty="0">
                <a:latin typeface="+mn-lt"/>
              </a:rPr>
              <a:t>о респондентах</a:t>
            </a: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2800" b="1" dirty="0">
                <a:solidFill>
                  <a:schemeClr val="accent5"/>
                </a:solidFill>
                <a:latin typeface="+mn-lt"/>
              </a:rPr>
              <a:t>Оптимизация процесса </a:t>
            </a:r>
            <a:r>
              <a:rPr lang="ru-RU" altLang="ru-RU" sz="2800" b="1" dirty="0">
                <a:latin typeface="+mn-lt"/>
              </a:rPr>
              <a:t>формирования перечней предприятий </a:t>
            </a:r>
          </a:p>
          <a:p>
            <a:pPr marL="285750" marR="0" lvl="0" indent="-285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ru-RU" sz="2800" b="1" dirty="0">
                <a:latin typeface="+mn-lt"/>
              </a:rPr>
              <a:t>Обеспечение </a:t>
            </a:r>
            <a:r>
              <a:rPr lang="ru-RU" altLang="ru-RU" sz="2800" b="1" dirty="0">
                <a:solidFill>
                  <a:schemeClr val="accent5"/>
                </a:solidFill>
                <a:latin typeface="+mn-lt"/>
              </a:rPr>
              <a:t>формирования выборок</a:t>
            </a:r>
            <a:r>
              <a:rPr lang="ru-RU" altLang="ru-RU" sz="2800" b="1" dirty="0">
                <a:latin typeface="+mn-lt"/>
              </a:rPr>
              <a:t> для </a:t>
            </a:r>
            <a:r>
              <a:rPr lang="ru-RU" altLang="ru-RU" sz="2800" b="1" dirty="0" smtClean="0">
                <a:latin typeface="+mn-lt"/>
              </a:rPr>
              <a:t>обследований</a:t>
            </a:r>
            <a:endParaRPr lang="ru-RU" altLang="ru-RU" sz="28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3715" y="1774557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98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EDAMBR~1\AppData\Local\Temp\SNAGHTML8836486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33" y="1308028"/>
            <a:ext cx="10393610" cy="52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034080" cy="109947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+mn-lt"/>
              </a:rPr>
              <a:t>Единая система сбора, обработки, хранения и предоставления статистической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1210" y="2636912"/>
            <a:ext cx="7704856" cy="3170099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4400" lvl="1" indent="-2844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800" b="1" dirty="0"/>
              <a:t>Заполнение отчётности </a:t>
            </a:r>
            <a:r>
              <a:rPr lang="ru-RU" sz="2800" b="1" dirty="0">
                <a:solidFill>
                  <a:schemeClr val="accent5"/>
                </a:solidFill>
              </a:rPr>
              <a:t>в электронном виде</a:t>
            </a:r>
          </a:p>
          <a:p>
            <a:pPr marL="284400" lvl="1" indent="-2844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5"/>
                </a:solidFill>
              </a:rPr>
              <a:t>Планирование </a:t>
            </a:r>
            <a:r>
              <a:rPr lang="ru-RU" sz="2800" b="1" dirty="0">
                <a:solidFill>
                  <a:schemeClr val="accent5"/>
                </a:solidFill>
              </a:rPr>
              <a:t>сбора </a:t>
            </a:r>
            <a:r>
              <a:rPr lang="ru-RU" sz="2800" b="1" dirty="0"/>
              <a:t>отчётности </a:t>
            </a:r>
          </a:p>
          <a:p>
            <a:pPr marL="284400" lvl="1" indent="-2844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/>
                </a:solidFill>
              </a:rPr>
              <a:t>Мониторинг процесса </a:t>
            </a:r>
            <a:r>
              <a:rPr lang="ru-RU" sz="2800" b="1" dirty="0"/>
              <a:t>сбора отчётности</a:t>
            </a:r>
          </a:p>
          <a:p>
            <a:pPr marL="284400" lvl="1" indent="-2844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accent5"/>
                </a:solidFill>
              </a:rPr>
              <a:t>Контроль сбора </a:t>
            </a:r>
            <a:r>
              <a:rPr lang="ru-RU" sz="2800" b="1" dirty="0"/>
              <a:t>отчётности в территориальных органах </a:t>
            </a:r>
            <a:r>
              <a:rPr lang="ru-RU" sz="2800" b="1" dirty="0" smtClean="0"/>
              <a:t>Росстата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40521" y="1633848"/>
            <a:ext cx="4301434" cy="646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/>
              <a:t>РЕШАЕМЫЕ ЗАДАЧИ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croc"/>
  <p:tag name="OFFISYNC_CONTAIN_GUIDS" val="TRUE"/>
  <p:tag name="ISPRING_RESOURCE_PATHS_HASH_2" val="f153b9e8ffea6b34c42be2f8b65519b1765a45e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8d20230-7da9-4f3d-b888-18949ab5a5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0f177cc-66eb-4c48-ad1f-a8d4e5f3b87d"/>
</p:tagLst>
</file>

<file path=ppt/theme/theme1.xml><?xml version="1.0" encoding="utf-8"?>
<a:theme xmlns:a="http://schemas.openxmlformats.org/drawingml/2006/main" name="main">
  <a:themeElements>
    <a:clrScheme name="Крок">
      <a:dk1>
        <a:srgbClr val="000000"/>
      </a:dk1>
      <a:lt1>
        <a:srgbClr val="FEE4C9"/>
      </a:lt1>
      <a:dk2>
        <a:srgbClr val="FFFFFF"/>
      </a:dk2>
      <a:lt2>
        <a:srgbClr val="99FE98"/>
      </a:lt2>
      <a:accent1>
        <a:srgbClr val="007800"/>
      </a:accent1>
      <a:accent2>
        <a:srgbClr val="FD8900"/>
      </a:accent2>
      <a:accent3>
        <a:srgbClr val="0BC2D4"/>
      </a:accent3>
      <a:accent4>
        <a:srgbClr val="0A808A"/>
      </a:accent4>
      <a:accent5>
        <a:srgbClr val="00A651"/>
      </a:accent5>
      <a:accent6>
        <a:srgbClr val="104F09"/>
      </a:accent6>
      <a:hlink>
        <a:srgbClr val="F36F21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21681</TotalTime>
  <Words>1992</Words>
  <Application>Microsoft Office PowerPoint</Application>
  <PresentationFormat>Широкоэкранный</PresentationFormat>
  <Paragraphs>357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Wingdings</vt:lpstr>
      <vt:lpstr>main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служба государственной статистики (Росстат)</vt:lpstr>
      <vt:lpstr>Централизация и автоматизация обработки данных Росстата</vt:lpstr>
      <vt:lpstr>Централизация процесса обработки данных</vt:lpstr>
      <vt:lpstr>Автоматизированная система ведения генеральной совокупности объектов Федерального статистического наблюдения</vt:lpstr>
      <vt:lpstr>Единая система сбора, обработки, хранения и предоставления статистической информации</vt:lpstr>
      <vt:lpstr>Система подготовки электронных экономических описаний</vt:lpstr>
      <vt:lpstr>Централизованная система обработки данных</vt:lpstr>
      <vt:lpstr>Подсистема нормативно-справочной информации</vt:lpstr>
      <vt:lpstr>Единое хранилище данных</vt:lpstr>
      <vt:lpstr>Система распространения результатов</vt:lpstr>
      <vt:lpstr>Статистическая информация</vt:lpstr>
      <vt:lpstr>Основные технологические подходы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Sidorin Alexey</dc:creator>
  <cp:lastModifiedBy>Shvareva Elena</cp:lastModifiedBy>
  <cp:revision>674</cp:revision>
  <cp:lastPrinted>2018-09-14T09:30:26Z</cp:lastPrinted>
  <dcterms:created xsi:type="dcterms:W3CDTF">2012-06-18T15:33:33Z</dcterms:created>
  <dcterms:modified xsi:type="dcterms:W3CDTF">2018-10-05T13:29:28Z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d81fa5fc-e6d4-4a02-91a9-ab1e2c1de9ed</vt:lpwstr>
  </property>
  <property fmtid="{D5CDD505-2E9C-101B-9397-08002B2CF9AE}" pid="3" name="Offisync_ProviderInitializationData">
    <vt:lpwstr>https://jive.croc.ru</vt:lpwstr>
  </property>
  <property fmtid="{D5CDD505-2E9C-101B-9397-08002B2CF9AE}" pid="4" name="Offisync_UpdateToken">
    <vt:lpwstr>2</vt:lpwstr>
  </property>
  <property fmtid="{D5CDD505-2E9C-101B-9397-08002B2CF9AE}" pid="5" name="Jive_PrevVersionNumber">
    <vt:lpwstr/>
  </property>
  <property fmtid="{D5CDD505-2E9C-101B-9397-08002B2CF9AE}" pid="6" name="Jive_LatestUserAccountName">
    <vt:lpwstr>SGulakov</vt:lpwstr>
  </property>
  <property fmtid="{D5CDD505-2E9C-101B-9397-08002B2CF9AE}" pid="7" name="Jive_LatestFileFullName">
    <vt:lpwstr/>
  </property>
  <property fmtid="{D5CDD505-2E9C-101B-9397-08002B2CF9AE}" pid="8" name="Jive_ModifiedButNotPublished">
    <vt:lpwstr>True</vt:lpwstr>
  </property>
  <property fmtid="{D5CDD505-2E9C-101B-9397-08002B2CF9AE}" pid="9" name="Offisync_UniqueId">
    <vt:lpwstr>111267</vt:lpwstr>
  </property>
  <property fmtid="{D5CDD505-2E9C-101B-9397-08002B2CF9AE}" pid="10" name="Jive_VersionGuid_v2.5">
    <vt:lpwstr/>
  </property>
  <property fmtid="{D5CDD505-2E9C-101B-9397-08002B2CF9AE}" pid="11" name="Jive_VersionGuid">
    <vt:lpwstr>d590fb6ba85d4d0e8fce95fd6d50657d</vt:lpwstr>
  </property>
</Properties>
</file>