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9" r:id="rId2"/>
    <p:sldId id="270" r:id="rId3"/>
    <p:sldId id="279" r:id="rId4"/>
    <p:sldId id="271" r:id="rId5"/>
    <p:sldId id="272" r:id="rId6"/>
    <p:sldId id="273" r:id="rId7"/>
    <p:sldId id="274" r:id="rId8"/>
    <p:sldId id="275" r:id="rId9"/>
    <p:sldId id="280" r:id="rId10"/>
    <p:sldId id="276" r:id="rId11"/>
    <p:sldId id="281" r:id="rId12"/>
    <p:sldId id="282" r:id="rId13"/>
    <p:sldId id="277" r:id="rId14"/>
    <p:sldId id="291" r:id="rId15"/>
    <p:sldId id="283" r:id="rId16"/>
    <p:sldId id="293" r:id="rId17"/>
    <p:sldId id="292" r:id="rId18"/>
    <p:sldId id="284" r:id="rId19"/>
    <p:sldId id="285" r:id="rId20"/>
    <p:sldId id="294" r:id="rId21"/>
    <p:sldId id="286" r:id="rId22"/>
    <p:sldId id="290" r:id="rId23"/>
    <p:sldId id="25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21" autoAdjust="0"/>
    <p:restoredTop sz="94660"/>
  </p:normalViewPr>
  <p:slideViewPr>
    <p:cSldViewPr>
      <p:cViewPr>
        <p:scale>
          <a:sx n="75" d="100"/>
          <a:sy n="75" d="100"/>
        </p:scale>
        <p:origin x="-1906" y="-25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F1598E-CFD9-49C3-A369-FA9DA4C6F7D6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3F405-FF38-4077-BD95-FB38892468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381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3F405-FF38-4077-BD95-FB388924685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677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3F405-FF38-4077-BD95-FB3889246852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600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1DAB-0A47-49DC-8716-C0E2408E0694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8D33-D36C-4B4E-A30C-7BCE23748A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944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1DAB-0A47-49DC-8716-C0E2408E0694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8D33-D36C-4B4E-A30C-7BCE23748A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581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1DAB-0A47-49DC-8716-C0E2408E0694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8D33-D36C-4B4E-A30C-7BCE23748A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75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1DAB-0A47-49DC-8716-C0E2408E0694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8D33-D36C-4B4E-A30C-7BCE23748A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483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1DAB-0A47-49DC-8716-C0E2408E0694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8D33-D36C-4B4E-A30C-7BCE23748A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516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1DAB-0A47-49DC-8716-C0E2408E0694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8D33-D36C-4B4E-A30C-7BCE23748A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982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1DAB-0A47-49DC-8716-C0E2408E0694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8D33-D36C-4B4E-A30C-7BCE23748A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974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1DAB-0A47-49DC-8716-C0E2408E0694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8D33-D36C-4B4E-A30C-7BCE23748A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883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1DAB-0A47-49DC-8716-C0E2408E0694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8D33-D36C-4B4E-A30C-7BCE23748A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508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1DAB-0A47-49DC-8716-C0E2408E0694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8D33-D36C-4B4E-A30C-7BCE23748A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662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1DAB-0A47-49DC-8716-C0E2408E0694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8D33-D36C-4B4E-A30C-7BCE23748A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537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01DAB-0A47-49DC-8716-C0E2408E0694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D8D33-D36C-4B4E-A30C-7BCE23748A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871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youtu.be/xtUFD5lEzU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1"/>
          <p:cNvSpPr/>
          <p:nvPr/>
        </p:nvSpPr>
        <p:spPr>
          <a:xfrm>
            <a:off x="259696" y="5229200"/>
            <a:ext cx="3304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Конырев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Владимир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66115"/>
            <a:ext cx="9144000" cy="191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55576" y="1628800"/>
            <a:ext cx="76328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СКУД:АВТОВЕСОВАЯ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8522"/>
            <a:ext cx="1440160" cy="60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809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6" y="59192"/>
            <a:ext cx="8495088" cy="677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540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800" y="2852936"/>
            <a:ext cx="4248472" cy="1008111"/>
          </a:xfrm>
        </p:spPr>
        <p:txBody>
          <a:bodyPr/>
          <a:lstStyle/>
          <a:p>
            <a:pPr marL="0" indent="0">
              <a:buNone/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3.  Инструменты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8522"/>
            <a:ext cx="1440160" cy="60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273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92696"/>
            <a:ext cx="91440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24000" fontAlgn="base">
              <a:spcBef>
                <a:spcPts val="1200"/>
              </a:spcBef>
              <a:spcAft>
                <a:spcPct val="0"/>
              </a:spcAft>
              <a:buClr>
                <a:srgbClr val="92D050"/>
              </a:buCl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355957"/>
                </a:solidFill>
              </a:rPr>
              <a:t>Учетно-аналитическая </a:t>
            </a:r>
            <a:r>
              <a:rPr lang="en-US" sz="2400" b="1" dirty="0" smtClean="0">
                <a:solidFill>
                  <a:srgbClr val="355957"/>
                </a:solidFill>
              </a:rPr>
              <a:t>ERP </a:t>
            </a:r>
            <a:r>
              <a:rPr lang="ru-RU" sz="2400" b="1" dirty="0" smtClean="0">
                <a:solidFill>
                  <a:srgbClr val="355957"/>
                </a:solidFill>
              </a:rPr>
              <a:t>система (2 ИБ) - ИАС «</a:t>
            </a:r>
            <a:r>
              <a:rPr lang="ru-RU" sz="2400" b="1" dirty="0" err="1" smtClean="0">
                <a:solidFill>
                  <a:srgbClr val="355957"/>
                </a:solidFill>
              </a:rPr>
              <a:t>АгроХолдинг</a:t>
            </a:r>
            <a:r>
              <a:rPr lang="ru-RU" sz="2400" b="1" dirty="0" smtClean="0">
                <a:solidFill>
                  <a:srgbClr val="355957"/>
                </a:solidFill>
              </a:rPr>
              <a:t>» на базе </a:t>
            </a:r>
            <a:r>
              <a:rPr lang="ru-RU" sz="3200" b="1" dirty="0" smtClean="0">
                <a:solidFill>
                  <a:srgbClr val="355957"/>
                </a:solidFill>
              </a:rPr>
              <a:t>1С:УПП 1.3 (8.3.11</a:t>
            </a:r>
            <a:r>
              <a:rPr lang="ru-RU" sz="3200" b="1" dirty="0">
                <a:solidFill>
                  <a:srgbClr val="355957"/>
                </a:solidFill>
              </a:rPr>
              <a:t>). </a:t>
            </a:r>
            <a:r>
              <a:rPr lang="ru-RU" sz="3200" dirty="0" smtClean="0">
                <a:solidFill>
                  <a:srgbClr val="355957"/>
                </a:solidFill>
              </a:rPr>
              <a:t>Можно и </a:t>
            </a:r>
            <a:r>
              <a:rPr lang="en-US" sz="3200" dirty="0" smtClean="0">
                <a:solidFill>
                  <a:srgbClr val="355957"/>
                </a:solidFill>
              </a:rPr>
              <a:t>ERP</a:t>
            </a:r>
            <a:r>
              <a:rPr lang="ru-RU" sz="3200" dirty="0" smtClean="0">
                <a:solidFill>
                  <a:srgbClr val="355957"/>
                </a:solidFill>
              </a:rPr>
              <a:t>.</a:t>
            </a:r>
            <a:r>
              <a:rPr lang="ru-RU" sz="3200" b="1" dirty="0" smtClean="0">
                <a:solidFill>
                  <a:srgbClr val="355957"/>
                </a:solidFill>
              </a:rPr>
              <a:t> </a:t>
            </a:r>
          </a:p>
          <a:p>
            <a:pPr marL="800100" lvl="1" indent="-324000" fontAlgn="base">
              <a:spcBef>
                <a:spcPts val="1200"/>
              </a:spcBef>
              <a:spcAft>
                <a:spcPct val="0"/>
              </a:spcAft>
              <a:buClr>
                <a:srgbClr val="92D050"/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355957"/>
                </a:solidFill>
              </a:rPr>
              <a:t>http</a:t>
            </a:r>
            <a:r>
              <a:rPr lang="ru-RU" sz="2000" dirty="0" smtClean="0">
                <a:solidFill>
                  <a:srgbClr val="355957"/>
                </a:solidFill>
              </a:rPr>
              <a:t>-сервисы</a:t>
            </a:r>
          </a:p>
          <a:p>
            <a:pPr marL="800100" lvl="1" indent="-324000" fontAlgn="base">
              <a:spcBef>
                <a:spcPts val="1200"/>
              </a:spcBef>
              <a:spcAft>
                <a:spcPct val="0"/>
              </a:spcAft>
              <a:buClr>
                <a:srgbClr val="92D050"/>
              </a:buCl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355957"/>
                </a:solidFill>
              </a:rPr>
              <a:t>Рабочий стол</a:t>
            </a:r>
          </a:p>
          <a:p>
            <a:pPr marL="342900" indent="-324000" fontAlgn="base">
              <a:spcBef>
                <a:spcPts val="1200"/>
              </a:spcBef>
              <a:spcAft>
                <a:spcPct val="0"/>
              </a:spcAft>
              <a:buClr>
                <a:srgbClr val="92D050"/>
              </a:buClr>
              <a:buFont typeface="Wingdings" pitchFamily="2" charset="2"/>
              <a:buChar char="Ø"/>
            </a:pPr>
            <a:r>
              <a:rPr lang="ru-RU" sz="2400" dirty="0">
                <a:solidFill>
                  <a:srgbClr val="355957"/>
                </a:solidFill>
              </a:rPr>
              <a:t>Контролеры (</a:t>
            </a:r>
            <a:r>
              <a:rPr lang="en-US" sz="2400" dirty="0">
                <a:solidFill>
                  <a:srgbClr val="355957"/>
                </a:solidFill>
              </a:rPr>
              <a:t>Assembler</a:t>
            </a:r>
            <a:r>
              <a:rPr lang="en-US" sz="2400" dirty="0" smtClean="0">
                <a:solidFill>
                  <a:srgbClr val="355957"/>
                </a:solidFill>
              </a:rPr>
              <a:t>)</a:t>
            </a:r>
            <a:endParaRPr lang="ru-RU" sz="2400" dirty="0" smtClean="0">
              <a:solidFill>
                <a:srgbClr val="355957"/>
              </a:solidFill>
            </a:endParaRPr>
          </a:p>
          <a:p>
            <a:pPr marL="342900" indent="-324000" fontAlgn="base">
              <a:spcBef>
                <a:spcPts val="1200"/>
              </a:spcBef>
              <a:spcAft>
                <a:spcPct val="0"/>
              </a:spcAft>
              <a:buClr>
                <a:srgbClr val="92D050"/>
              </a:buClr>
              <a:buFont typeface="Wingdings" pitchFamily="2" charset="2"/>
              <a:buChar char="Ø"/>
            </a:pPr>
            <a:r>
              <a:rPr lang="ru-RU" sz="2400" dirty="0" err="1" smtClean="0">
                <a:solidFill>
                  <a:srgbClr val="355957"/>
                </a:solidFill>
              </a:rPr>
              <a:t>Микросервисы</a:t>
            </a:r>
            <a:r>
              <a:rPr lang="ru-RU" sz="2400" dirty="0" smtClean="0">
                <a:solidFill>
                  <a:srgbClr val="355957"/>
                </a:solidFill>
              </a:rPr>
              <a:t> на </a:t>
            </a:r>
            <a:r>
              <a:rPr lang="en-US" sz="2400" b="1" dirty="0" smtClean="0">
                <a:solidFill>
                  <a:srgbClr val="355957"/>
                </a:solidFill>
              </a:rPr>
              <a:t>JavaScript</a:t>
            </a:r>
            <a:r>
              <a:rPr lang="ru-RU" sz="2400" b="1" dirty="0" smtClean="0">
                <a:solidFill>
                  <a:srgbClr val="355957"/>
                </a:solidFill>
              </a:rPr>
              <a:t> (</a:t>
            </a:r>
            <a:r>
              <a:rPr lang="en-US" sz="2400" b="1" dirty="0" smtClean="0">
                <a:solidFill>
                  <a:srgbClr val="355957"/>
                </a:solidFill>
              </a:rPr>
              <a:t>Node.js)</a:t>
            </a:r>
            <a:r>
              <a:rPr lang="ru-RU" sz="2400" dirty="0" smtClean="0">
                <a:solidFill>
                  <a:srgbClr val="355957"/>
                </a:solidFill>
              </a:rPr>
              <a:t> – 3 шт.</a:t>
            </a:r>
          </a:p>
          <a:p>
            <a:pPr marL="800100" lvl="1" indent="-324000" fontAlgn="base">
              <a:spcBef>
                <a:spcPts val="1200"/>
              </a:spcBef>
              <a:spcAft>
                <a:spcPct val="0"/>
              </a:spcAft>
              <a:buClr>
                <a:srgbClr val="92D050"/>
              </a:buClr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355957"/>
                </a:solidFill>
              </a:rPr>
              <a:t>T-SKUD</a:t>
            </a:r>
            <a:r>
              <a:rPr lang="en-US" sz="2400" dirty="0" smtClean="0">
                <a:solidFill>
                  <a:srgbClr val="355957"/>
                </a:solidFill>
              </a:rPr>
              <a:t>: </a:t>
            </a:r>
            <a:r>
              <a:rPr lang="ru-RU" sz="2400" dirty="0" err="1" smtClean="0">
                <a:solidFill>
                  <a:srgbClr val="355957"/>
                </a:solidFill>
              </a:rPr>
              <a:t>микросервис</a:t>
            </a:r>
            <a:r>
              <a:rPr lang="ru-RU" sz="2400" dirty="0" smtClean="0">
                <a:solidFill>
                  <a:srgbClr val="355957"/>
                </a:solidFill>
              </a:rPr>
              <a:t> для контролеров</a:t>
            </a:r>
            <a:endParaRPr lang="en-US" sz="2400" dirty="0" smtClean="0">
              <a:solidFill>
                <a:srgbClr val="355957"/>
              </a:solidFill>
            </a:endParaRPr>
          </a:p>
          <a:p>
            <a:pPr marL="800100" lvl="1" indent="-324000" fontAlgn="base">
              <a:spcBef>
                <a:spcPts val="1200"/>
              </a:spcBef>
              <a:spcAft>
                <a:spcPct val="0"/>
              </a:spcAft>
              <a:buClr>
                <a:srgbClr val="92D050"/>
              </a:buClr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355957"/>
                </a:solidFill>
              </a:rPr>
              <a:t>T-</a:t>
            </a:r>
            <a:r>
              <a:rPr lang="en-US" sz="2400" b="1" dirty="0" err="1" smtClean="0">
                <a:solidFill>
                  <a:srgbClr val="355957"/>
                </a:solidFill>
              </a:rPr>
              <a:t>WiApp</a:t>
            </a:r>
            <a:r>
              <a:rPr lang="en-US" sz="2400" dirty="0" smtClean="0">
                <a:solidFill>
                  <a:srgbClr val="355957"/>
                </a:solidFill>
              </a:rPr>
              <a:t>: </a:t>
            </a:r>
            <a:r>
              <a:rPr lang="ru-RU" sz="2400" dirty="0" err="1">
                <a:solidFill>
                  <a:srgbClr val="355957"/>
                </a:solidFill>
              </a:rPr>
              <a:t>микросервис</a:t>
            </a:r>
            <a:r>
              <a:rPr lang="ru-RU" sz="2400" dirty="0" smtClean="0">
                <a:solidFill>
                  <a:srgbClr val="355957"/>
                </a:solidFill>
              </a:rPr>
              <a:t> для СМТ (система мониторинга техники)</a:t>
            </a:r>
          </a:p>
          <a:p>
            <a:pPr marL="800100" lvl="1" indent="-324000" fontAlgn="base">
              <a:spcBef>
                <a:spcPts val="1200"/>
              </a:spcBef>
              <a:spcAft>
                <a:spcPct val="0"/>
              </a:spcAft>
              <a:buClr>
                <a:srgbClr val="92D050"/>
              </a:buClr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355957"/>
                </a:solidFill>
              </a:rPr>
              <a:t>T-</a:t>
            </a:r>
            <a:r>
              <a:rPr lang="en-US" sz="2400" b="1" dirty="0" err="1" smtClean="0">
                <a:solidFill>
                  <a:srgbClr val="355957"/>
                </a:solidFill>
              </a:rPr>
              <a:t>GStr</a:t>
            </a:r>
            <a:r>
              <a:rPr lang="en-US" sz="2400" dirty="0" smtClean="0">
                <a:solidFill>
                  <a:srgbClr val="355957"/>
                </a:solidFill>
              </a:rPr>
              <a:t>: </a:t>
            </a:r>
            <a:r>
              <a:rPr lang="ru-RU" sz="2400" dirty="0" err="1">
                <a:solidFill>
                  <a:srgbClr val="355957"/>
                </a:solidFill>
              </a:rPr>
              <a:t>микросервис</a:t>
            </a:r>
            <a:r>
              <a:rPr lang="ru-RU" sz="2400" dirty="0">
                <a:solidFill>
                  <a:srgbClr val="355957"/>
                </a:solidFill>
              </a:rPr>
              <a:t> </a:t>
            </a:r>
            <a:r>
              <a:rPr lang="ru-RU" sz="2400" dirty="0" smtClean="0">
                <a:solidFill>
                  <a:srgbClr val="355957"/>
                </a:solidFill>
              </a:rPr>
              <a:t>для автоматического пробоотборника</a:t>
            </a:r>
          </a:p>
          <a:p>
            <a:pPr marL="342900" indent="-324000" fontAlgn="base">
              <a:spcBef>
                <a:spcPts val="1200"/>
              </a:spcBef>
              <a:spcAft>
                <a:spcPct val="0"/>
              </a:spcAft>
              <a:buClr>
                <a:srgbClr val="92D050"/>
              </a:buCl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355957"/>
                </a:solidFill>
              </a:rPr>
              <a:t>Интеграционная шина </a:t>
            </a:r>
            <a:r>
              <a:rPr lang="en-US" sz="2400" b="1" dirty="0" smtClean="0">
                <a:solidFill>
                  <a:srgbClr val="355957"/>
                </a:solidFill>
              </a:rPr>
              <a:t>2IS</a:t>
            </a:r>
            <a:r>
              <a:rPr lang="ru-RU" sz="2400" b="1" dirty="0" smtClean="0">
                <a:solidFill>
                  <a:srgbClr val="355957"/>
                </a:solidFill>
              </a:rPr>
              <a:t>:Интеграция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8522"/>
            <a:ext cx="1440160" cy="60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937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0" y="569040"/>
            <a:ext cx="9001000" cy="10081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Чуть-чуть механики, остальное завтра…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57248"/>
            <a:ext cx="8274496" cy="52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8522"/>
            <a:ext cx="1440160" cy="60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908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2776"/>
            <a:ext cx="7289254" cy="5055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7504" y="885964"/>
            <a:ext cx="5535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24000" fontAlgn="base">
              <a:spcBef>
                <a:spcPts val="1200"/>
              </a:spcBef>
              <a:spcAft>
                <a:spcPct val="0"/>
              </a:spcAft>
              <a:buClr>
                <a:srgbClr val="92D050"/>
              </a:buCl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355957"/>
                </a:solidFill>
              </a:rPr>
              <a:t>Если ТС прибыло с поля, и СМТ это показало, то документ автоматически создается и привязывается к </a:t>
            </a:r>
            <a:r>
              <a:rPr lang="en-US" sz="2400" b="1" dirty="0" smtClean="0">
                <a:solidFill>
                  <a:srgbClr val="355957"/>
                </a:solidFill>
              </a:rPr>
              <a:t>RFID </a:t>
            </a:r>
            <a:r>
              <a:rPr lang="ru-RU" sz="2400" b="1" dirty="0" smtClean="0">
                <a:solidFill>
                  <a:srgbClr val="355957"/>
                </a:solidFill>
              </a:rPr>
              <a:t>карте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8522"/>
            <a:ext cx="1440160" cy="60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387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9"/>
          <a:stretch/>
        </p:blipFill>
        <p:spPr bwMode="auto">
          <a:xfrm>
            <a:off x="32008" y="3501008"/>
            <a:ext cx="911860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19"/>
          <a:stretch/>
        </p:blipFill>
        <p:spPr bwMode="auto">
          <a:xfrm>
            <a:off x="5580112" y="764703"/>
            <a:ext cx="3456384" cy="341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4624" y="1052736"/>
            <a:ext cx="553548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24000" fontAlgn="base">
              <a:spcBef>
                <a:spcPts val="1200"/>
              </a:spcBef>
              <a:spcAft>
                <a:spcPct val="0"/>
              </a:spcAft>
              <a:buClr>
                <a:srgbClr val="92D050"/>
              </a:buCl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355957"/>
                </a:solidFill>
              </a:rPr>
              <a:t>РС: Фиксация событий (</a:t>
            </a:r>
            <a:r>
              <a:rPr lang="en-US" sz="2400" b="1" dirty="0" smtClean="0">
                <a:solidFill>
                  <a:srgbClr val="355957"/>
                </a:solidFill>
              </a:rPr>
              <a:t>EVENT)</a:t>
            </a:r>
            <a:endParaRPr lang="ru-RU" sz="2400" b="1" dirty="0" smtClean="0">
              <a:solidFill>
                <a:srgbClr val="355957"/>
              </a:solidFill>
            </a:endParaRPr>
          </a:p>
          <a:p>
            <a:pPr marL="342900" indent="-324000" fontAlgn="base">
              <a:spcBef>
                <a:spcPts val="1200"/>
              </a:spcBef>
              <a:spcAft>
                <a:spcPct val="0"/>
              </a:spcAft>
              <a:buClr>
                <a:srgbClr val="92D050"/>
              </a:buCl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355957"/>
                </a:solidFill>
              </a:rPr>
              <a:t>Запись </a:t>
            </a:r>
            <a:r>
              <a:rPr lang="en-US" sz="2400" b="1" dirty="0" smtClean="0">
                <a:solidFill>
                  <a:srgbClr val="355957"/>
                </a:solidFill>
              </a:rPr>
              <a:t>EVENT </a:t>
            </a:r>
            <a:r>
              <a:rPr lang="ru-RU" sz="2400" b="1" dirty="0" smtClean="0">
                <a:solidFill>
                  <a:srgbClr val="355957"/>
                </a:solidFill>
              </a:rPr>
              <a:t>в РС</a:t>
            </a:r>
          </a:p>
          <a:p>
            <a:pPr marL="342900" indent="-324000" fontAlgn="base">
              <a:spcBef>
                <a:spcPts val="1200"/>
              </a:spcBef>
              <a:spcAft>
                <a:spcPct val="0"/>
              </a:spcAft>
              <a:buClr>
                <a:srgbClr val="92D050"/>
              </a:buCl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355957"/>
                </a:solidFill>
              </a:rPr>
              <a:t>+ доп. </a:t>
            </a:r>
            <a:r>
              <a:rPr lang="ru-RU" sz="2400" b="1" dirty="0" err="1" smtClean="0">
                <a:solidFill>
                  <a:srgbClr val="355957"/>
                </a:solidFill>
              </a:rPr>
              <a:t>Алгоритмика</a:t>
            </a:r>
            <a:r>
              <a:rPr lang="ru-RU" sz="2400" b="1" dirty="0" smtClean="0">
                <a:solidFill>
                  <a:srgbClr val="355957"/>
                </a:solidFill>
              </a:rPr>
              <a:t> (проверка </a:t>
            </a:r>
            <a:r>
              <a:rPr lang="en-US" sz="2400" b="1" dirty="0" smtClean="0">
                <a:solidFill>
                  <a:srgbClr val="355957"/>
                </a:solidFill>
              </a:rPr>
              <a:t>RFID </a:t>
            </a:r>
            <a:r>
              <a:rPr lang="ru-RU" sz="2400" b="1" dirty="0" smtClean="0">
                <a:solidFill>
                  <a:srgbClr val="355957"/>
                </a:solidFill>
              </a:rPr>
              <a:t>карты, запрос веса ТС)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8522"/>
            <a:ext cx="1440160" cy="60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107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8522"/>
            <a:ext cx="1440160" cy="60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8680"/>
            <a:ext cx="7019925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317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97255" y="1455475"/>
            <a:ext cx="5613230" cy="4231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764704"/>
            <a:ext cx="4824535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24000" fontAlgn="base">
              <a:spcBef>
                <a:spcPts val="1200"/>
              </a:spcBef>
              <a:spcAft>
                <a:spcPct val="0"/>
              </a:spcAft>
              <a:buClr>
                <a:srgbClr val="92D050"/>
              </a:buCl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355957"/>
                </a:solidFill>
              </a:rPr>
              <a:t>Сделано: </a:t>
            </a:r>
            <a:r>
              <a:rPr lang="ru-RU" sz="2400" dirty="0" smtClean="0">
                <a:solidFill>
                  <a:srgbClr val="355957"/>
                </a:solidFill>
              </a:rPr>
              <a:t>Контроллер (</a:t>
            </a:r>
            <a:r>
              <a:rPr lang="en-US" sz="2400" dirty="0" smtClean="0">
                <a:solidFill>
                  <a:srgbClr val="355957"/>
                </a:solidFill>
              </a:rPr>
              <a:t>Assembler)</a:t>
            </a:r>
            <a:r>
              <a:rPr lang="ru-RU" sz="2400" dirty="0" smtClean="0">
                <a:solidFill>
                  <a:srgbClr val="355957"/>
                </a:solidFill>
              </a:rPr>
              <a:t> и </a:t>
            </a:r>
            <a:r>
              <a:rPr lang="en-US" sz="2400" dirty="0" smtClean="0">
                <a:solidFill>
                  <a:srgbClr val="355957"/>
                </a:solidFill>
              </a:rPr>
              <a:t>TCP/IP </a:t>
            </a:r>
            <a:r>
              <a:rPr lang="ru-RU" sz="2400" dirty="0" smtClean="0">
                <a:solidFill>
                  <a:srgbClr val="355957"/>
                </a:solidFill>
              </a:rPr>
              <a:t>для взаимодействия с внешними системами</a:t>
            </a:r>
            <a:endParaRPr lang="en-US" sz="2400" dirty="0" smtClean="0">
              <a:solidFill>
                <a:srgbClr val="355957"/>
              </a:solidFill>
            </a:endParaRPr>
          </a:p>
          <a:p>
            <a:pPr marL="342900" indent="-324000" fontAlgn="base">
              <a:spcBef>
                <a:spcPts val="1200"/>
              </a:spcBef>
              <a:spcAft>
                <a:spcPct val="0"/>
              </a:spcAft>
              <a:buClr>
                <a:srgbClr val="92D050"/>
              </a:buCl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355957"/>
                </a:solidFill>
              </a:rPr>
              <a:t>Переделывается: </a:t>
            </a:r>
            <a:r>
              <a:rPr lang="ru-RU" sz="2400" dirty="0" smtClean="0">
                <a:solidFill>
                  <a:srgbClr val="355957"/>
                </a:solidFill>
              </a:rPr>
              <a:t>Контролер (</a:t>
            </a:r>
            <a:r>
              <a:rPr lang="en-US" sz="2400" dirty="0" smtClean="0">
                <a:solidFill>
                  <a:srgbClr val="355957"/>
                </a:solidFill>
              </a:rPr>
              <a:t>Linux) </a:t>
            </a:r>
            <a:r>
              <a:rPr lang="ru-RU" sz="2400" dirty="0" smtClean="0">
                <a:solidFill>
                  <a:srgbClr val="355957"/>
                </a:solidFill>
              </a:rPr>
              <a:t>и </a:t>
            </a:r>
            <a:r>
              <a:rPr lang="en-US" sz="2400" dirty="0" smtClean="0">
                <a:solidFill>
                  <a:srgbClr val="355957"/>
                </a:solidFill>
              </a:rPr>
              <a:t>MQTT </a:t>
            </a:r>
            <a:r>
              <a:rPr lang="ru-RU" sz="2400" dirty="0" smtClean="0">
                <a:solidFill>
                  <a:srgbClr val="355957"/>
                </a:solidFill>
              </a:rPr>
              <a:t>для взаимодействия с внешними системами</a:t>
            </a:r>
            <a:endParaRPr lang="en-US" sz="2400" dirty="0" smtClean="0">
              <a:solidFill>
                <a:srgbClr val="355957"/>
              </a:solidFill>
            </a:endParaRPr>
          </a:p>
          <a:p>
            <a:pPr marL="342900" indent="-324000" fontAlgn="base">
              <a:spcBef>
                <a:spcPts val="1200"/>
              </a:spcBef>
              <a:spcAft>
                <a:spcPct val="0"/>
              </a:spcAft>
              <a:buClr>
                <a:srgbClr val="92D050"/>
              </a:buClr>
              <a:buFont typeface="Wingdings" pitchFamily="2" charset="2"/>
              <a:buChar char="Ø"/>
            </a:pPr>
            <a:endParaRPr lang="en-US" sz="2400" b="1" dirty="0">
              <a:solidFill>
                <a:srgbClr val="355957"/>
              </a:solidFill>
            </a:endParaRPr>
          </a:p>
          <a:p>
            <a:pPr marL="342900" indent="-324000" fontAlgn="base">
              <a:spcBef>
                <a:spcPts val="1200"/>
              </a:spcBef>
              <a:spcAft>
                <a:spcPct val="0"/>
              </a:spcAft>
              <a:buClr>
                <a:srgbClr val="92D050"/>
              </a:buCl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355957"/>
                </a:solidFill>
              </a:rPr>
              <a:t>Причина перехода:</a:t>
            </a:r>
            <a:r>
              <a:rPr lang="en-US" sz="2400" b="1" dirty="0" smtClean="0">
                <a:solidFill>
                  <a:srgbClr val="355957"/>
                </a:solidFill>
              </a:rPr>
              <a:t> </a:t>
            </a:r>
            <a:r>
              <a:rPr lang="ru-RU" sz="2400" dirty="0" smtClean="0">
                <a:solidFill>
                  <a:srgbClr val="355957"/>
                </a:solidFill>
              </a:rPr>
              <a:t>функциональные возможности контролера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8522"/>
            <a:ext cx="1440160" cy="60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916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4624" y="764704"/>
            <a:ext cx="8991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24000" fontAlgn="base">
              <a:spcBef>
                <a:spcPts val="1200"/>
              </a:spcBef>
              <a:spcAft>
                <a:spcPct val="0"/>
              </a:spcAft>
              <a:buClr>
                <a:srgbClr val="92D050"/>
              </a:buCl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355957"/>
                </a:solidFill>
              </a:rPr>
              <a:t>При входе в 1С, выбор АРМ-а. Всё оборудование «облачное»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7992889" cy="3445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53"/>
          <a:stretch/>
        </p:blipFill>
        <p:spPr bwMode="auto">
          <a:xfrm>
            <a:off x="6084168" y="4437112"/>
            <a:ext cx="2887347" cy="213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8522"/>
            <a:ext cx="1440160" cy="60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691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74" y="913034"/>
            <a:ext cx="8443317" cy="380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9138"/>
            <a:ext cx="8420563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80928"/>
            <a:ext cx="8424625" cy="3807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691680" y="66396"/>
            <a:ext cx="7641232" cy="576064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IP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камеры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Picture 5" descr="D:\Облако\SaaS\Агроуправление 2017\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3552"/>
            <a:ext cx="4664447" cy="257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D:\Облако\SaaS\Агроуправление 2017\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169" y="1619453"/>
            <a:ext cx="4672831" cy="257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D:\Облако\SaaS\Агроуправление 2017\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3" y="4005064"/>
            <a:ext cx="4463016" cy="246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D:\Облако\SaaS\Агроуправление 2017\7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732" y="4005063"/>
            <a:ext cx="4616772" cy="254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8522"/>
            <a:ext cx="1440160" cy="60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803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75856" y="642460"/>
            <a:ext cx="2232248" cy="576064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Содержание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124744"/>
            <a:ext cx="64807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24000" fontAlgn="base">
              <a:spcBef>
                <a:spcPts val="1800"/>
              </a:spcBef>
              <a:spcAft>
                <a:spcPct val="0"/>
              </a:spcAft>
              <a:buClr>
                <a:srgbClr val="92D050"/>
              </a:buClr>
              <a:buFont typeface="Wingdings" pitchFamily="2" charset="2"/>
              <a:buChar char="Ø"/>
            </a:pPr>
            <a:r>
              <a:rPr lang="ru-RU" sz="2400" b="1" dirty="0" err="1" smtClean="0">
                <a:solidFill>
                  <a:srgbClr val="355957"/>
                </a:solidFill>
              </a:rPr>
              <a:t>Автовесовая</a:t>
            </a:r>
            <a:endParaRPr lang="ru-RU" sz="2400" b="1" dirty="0" smtClean="0">
              <a:solidFill>
                <a:srgbClr val="355957"/>
              </a:solidFill>
            </a:endParaRPr>
          </a:p>
          <a:p>
            <a:pPr marL="800100" lvl="1" indent="-324000" fontAlgn="base">
              <a:spcBef>
                <a:spcPts val="1800"/>
              </a:spcBef>
              <a:spcAft>
                <a:spcPct val="0"/>
              </a:spcAft>
              <a:buClr>
                <a:srgbClr val="92D050"/>
              </a:buCl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355957"/>
                </a:solidFill>
              </a:rPr>
              <a:t>Как было</a:t>
            </a:r>
          </a:p>
          <a:p>
            <a:pPr marL="800100" lvl="1" indent="-324000" fontAlgn="base">
              <a:spcBef>
                <a:spcPts val="1800"/>
              </a:spcBef>
              <a:spcAft>
                <a:spcPct val="0"/>
              </a:spcAft>
              <a:buClr>
                <a:srgbClr val="92D050"/>
              </a:buCl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355957"/>
                </a:solidFill>
              </a:rPr>
              <a:t>Как стало</a:t>
            </a:r>
          </a:p>
          <a:p>
            <a:pPr marL="342900" indent="-324000" fontAlgn="base">
              <a:spcBef>
                <a:spcPts val="1800"/>
              </a:spcBef>
              <a:spcAft>
                <a:spcPct val="0"/>
              </a:spcAft>
              <a:buClr>
                <a:srgbClr val="92D050"/>
              </a:buCl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355957"/>
                </a:solidFill>
              </a:rPr>
              <a:t>Архитектура</a:t>
            </a:r>
            <a:endParaRPr lang="ru-RU" sz="2400" b="1" dirty="0">
              <a:solidFill>
                <a:srgbClr val="355957"/>
              </a:solidFill>
            </a:endParaRPr>
          </a:p>
          <a:p>
            <a:pPr marL="342900" indent="-324000" fontAlgn="base">
              <a:spcBef>
                <a:spcPts val="1800"/>
              </a:spcBef>
              <a:spcAft>
                <a:spcPct val="0"/>
              </a:spcAft>
              <a:buClr>
                <a:srgbClr val="92D050"/>
              </a:buCl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355957"/>
                </a:solidFill>
              </a:rPr>
              <a:t>Инструменты</a:t>
            </a:r>
          </a:p>
          <a:p>
            <a:pPr marL="800100" lvl="1" indent="-324000" fontAlgn="base">
              <a:spcBef>
                <a:spcPts val="1800"/>
              </a:spcBef>
              <a:spcAft>
                <a:spcPct val="0"/>
              </a:spcAft>
              <a:buClr>
                <a:srgbClr val="92D050"/>
              </a:buClr>
              <a:buFont typeface="Wingdings" pitchFamily="2" charset="2"/>
              <a:buChar char="Ø"/>
            </a:pPr>
            <a:r>
              <a:rPr lang="ru-RU" sz="2400" dirty="0" err="1">
                <a:solidFill>
                  <a:srgbClr val="355957"/>
                </a:solidFill>
              </a:rPr>
              <a:t>Микросервисы</a:t>
            </a:r>
            <a:r>
              <a:rPr lang="ru-RU" sz="2400" dirty="0">
                <a:solidFill>
                  <a:srgbClr val="355957"/>
                </a:solidFill>
              </a:rPr>
              <a:t> (</a:t>
            </a:r>
            <a:r>
              <a:rPr lang="en-US" sz="2400" dirty="0">
                <a:solidFill>
                  <a:srgbClr val="355957"/>
                </a:solidFill>
              </a:rPr>
              <a:t>Node.js</a:t>
            </a:r>
            <a:r>
              <a:rPr lang="ru-RU" sz="2400" dirty="0">
                <a:solidFill>
                  <a:srgbClr val="355957"/>
                </a:solidFill>
              </a:rPr>
              <a:t>)</a:t>
            </a:r>
          </a:p>
          <a:p>
            <a:pPr marL="800100" lvl="1" indent="-324000" fontAlgn="base">
              <a:spcBef>
                <a:spcPts val="1800"/>
              </a:spcBef>
              <a:spcAft>
                <a:spcPct val="0"/>
              </a:spcAft>
              <a:buClr>
                <a:srgbClr val="92D050"/>
              </a:buClr>
              <a:buFont typeface="Wingdings" pitchFamily="2" charset="2"/>
              <a:buChar char="Ø"/>
            </a:pPr>
            <a:r>
              <a:rPr lang="ru-RU" sz="2400" dirty="0">
                <a:solidFill>
                  <a:srgbClr val="355957"/>
                </a:solidFill>
              </a:rPr>
              <a:t>Рабочие столы</a:t>
            </a:r>
          </a:p>
          <a:p>
            <a:pPr marL="800100" lvl="1" indent="-324000" fontAlgn="base">
              <a:spcBef>
                <a:spcPts val="1800"/>
              </a:spcBef>
              <a:spcAft>
                <a:spcPct val="0"/>
              </a:spcAft>
              <a:buClr>
                <a:srgbClr val="92D050"/>
              </a:buClr>
              <a:buFont typeface="Wingdings" pitchFamily="2" charset="2"/>
              <a:buChar char="Ø"/>
            </a:pPr>
            <a:r>
              <a:rPr lang="ru-RU" sz="2400" dirty="0">
                <a:solidFill>
                  <a:srgbClr val="355957"/>
                </a:solidFill>
              </a:rPr>
              <a:t>Интеграционная шина (</a:t>
            </a:r>
            <a:r>
              <a:rPr lang="en-US" sz="2400" dirty="0">
                <a:solidFill>
                  <a:srgbClr val="355957"/>
                </a:solidFill>
              </a:rPr>
              <a:t>2is:</a:t>
            </a:r>
            <a:r>
              <a:rPr lang="ru-RU" sz="2400" dirty="0">
                <a:solidFill>
                  <a:srgbClr val="355957"/>
                </a:solidFill>
              </a:rPr>
              <a:t>интеграция)</a:t>
            </a:r>
          </a:p>
          <a:p>
            <a:pPr marL="342900" indent="-324000" fontAlgn="base">
              <a:spcBef>
                <a:spcPts val="1800"/>
              </a:spcBef>
              <a:spcAft>
                <a:spcPct val="0"/>
              </a:spcAft>
              <a:buClr>
                <a:srgbClr val="92D050"/>
              </a:buClr>
              <a:buFont typeface="Wingdings" pitchFamily="2" charset="2"/>
              <a:buChar char="Ø"/>
            </a:pPr>
            <a:endParaRPr lang="ru-RU" sz="2400" b="1" dirty="0">
              <a:solidFill>
                <a:srgbClr val="355957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8522"/>
            <a:ext cx="1440160" cy="60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211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Облако\SaaS\Агроуправление 2017\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96" y="908720"/>
            <a:ext cx="8605647" cy="475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8522"/>
            <a:ext cx="1440160" cy="60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655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1331640" y="548368"/>
            <a:ext cx="7092280" cy="10081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Архитектурные решения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340768"/>
            <a:ext cx="8784976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24000" fontAlgn="base">
              <a:spcBef>
                <a:spcPts val="1200"/>
              </a:spcBef>
              <a:spcAft>
                <a:spcPct val="0"/>
              </a:spcAft>
              <a:buClr>
                <a:srgbClr val="92D050"/>
              </a:buCl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355957"/>
                </a:solidFill>
              </a:rPr>
              <a:t>Все события с контроллеров фиксируются </a:t>
            </a:r>
            <a:r>
              <a:rPr lang="ru-RU" sz="2400" b="1" dirty="0" err="1" smtClean="0">
                <a:solidFill>
                  <a:srgbClr val="355957"/>
                </a:solidFill>
              </a:rPr>
              <a:t>микросервисами</a:t>
            </a:r>
            <a:endParaRPr lang="ru-RU" sz="2400" b="1" dirty="0" smtClean="0">
              <a:solidFill>
                <a:srgbClr val="355957"/>
              </a:solidFill>
            </a:endParaRPr>
          </a:p>
          <a:p>
            <a:pPr marL="342900" indent="-324000" fontAlgn="base">
              <a:spcBef>
                <a:spcPts val="1200"/>
              </a:spcBef>
              <a:spcAft>
                <a:spcPct val="0"/>
              </a:spcAft>
              <a:buClr>
                <a:srgbClr val="92D050"/>
              </a:buCl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355957"/>
                </a:solidFill>
              </a:rPr>
              <a:t>Событие записывается через </a:t>
            </a:r>
            <a:r>
              <a:rPr lang="en-US" sz="2400" b="1" dirty="0" smtClean="0">
                <a:solidFill>
                  <a:srgbClr val="355957"/>
                </a:solidFill>
              </a:rPr>
              <a:t>http </a:t>
            </a:r>
            <a:r>
              <a:rPr lang="ru-RU" sz="2400" b="1" dirty="0" smtClean="0">
                <a:solidFill>
                  <a:srgbClr val="355957"/>
                </a:solidFill>
              </a:rPr>
              <a:t>в РС (1С)</a:t>
            </a:r>
          </a:p>
          <a:p>
            <a:pPr marL="342900" indent="-324000" fontAlgn="base">
              <a:spcBef>
                <a:spcPts val="1200"/>
              </a:spcBef>
              <a:spcAft>
                <a:spcPct val="0"/>
              </a:spcAft>
              <a:buClr>
                <a:srgbClr val="92D050"/>
              </a:buCl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355957"/>
                </a:solidFill>
              </a:rPr>
              <a:t>В 1С определены рабочие места = набор оборудования для прослушивания</a:t>
            </a:r>
          </a:p>
          <a:p>
            <a:pPr marL="342900" indent="-324000" fontAlgn="base">
              <a:spcBef>
                <a:spcPts val="1200"/>
              </a:spcBef>
              <a:spcAft>
                <a:spcPct val="0"/>
              </a:spcAft>
              <a:buClr>
                <a:srgbClr val="92D050"/>
              </a:buCl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355957"/>
                </a:solidFill>
              </a:rPr>
              <a:t>Обработчик ожидания слушает РС</a:t>
            </a:r>
          </a:p>
          <a:p>
            <a:pPr marL="342900" indent="-324000" fontAlgn="base">
              <a:spcBef>
                <a:spcPts val="1200"/>
              </a:spcBef>
              <a:spcAft>
                <a:spcPct val="0"/>
              </a:spcAft>
              <a:buClr>
                <a:srgbClr val="92D050"/>
              </a:buCl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355957"/>
                </a:solidFill>
              </a:rPr>
              <a:t>Бизнес-логика определяет категорию </a:t>
            </a:r>
            <a:r>
              <a:rPr lang="en-US" sz="2400" b="1" dirty="0" smtClean="0">
                <a:solidFill>
                  <a:srgbClr val="355957"/>
                </a:solidFill>
              </a:rPr>
              <a:t>EVENT</a:t>
            </a:r>
            <a:r>
              <a:rPr lang="ru-RU" sz="2400" b="1" dirty="0" smtClean="0">
                <a:solidFill>
                  <a:srgbClr val="355957"/>
                </a:solidFill>
              </a:rPr>
              <a:t>а, в результате:</a:t>
            </a:r>
          </a:p>
          <a:p>
            <a:pPr marL="800100" lvl="1" indent="-324000" fontAlgn="base">
              <a:spcBef>
                <a:spcPts val="1200"/>
              </a:spcBef>
              <a:spcAft>
                <a:spcPct val="0"/>
              </a:spcAft>
              <a:buClr>
                <a:srgbClr val="92D050"/>
              </a:buCl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355957"/>
                </a:solidFill>
              </a:rPr>
              <a:t>Событие фиксируется без пользователя</a:t>
            </a:r>
          </a:p>
          <a:p>
            <a:pPr marL="800100" lvl="1" indent="-324000" fontAlgn="base">
              <a:spcBef>
                <a:spcPts val="1200"/>
              </a:spcBef>
              <a:spcAft>
                <a:spcPct val="0"/>
              </a:spcAft>
              <a:buClr>
                <a:srgbClr val="92D050"/>
              </a:buCl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355957"/>
                </a:solidFill>
              </a:rPr>
              <a:t>Определяются границы действий для пользователя</a:t>
            </a:r>
          </a:p>
          <a:p>
            <a:pPr marL="342900" indent="-324000" fontAlgn="base">
              <a:spcBef>
                <a:spcPts val="1200"/>
              </a:spcBef>
              <a:spcAft>
                <a:spcPct val="0"/>
              </a:spcAft>
              <a:buClr>
                <a:srgbClr val="92D050"/>
              </a:buCl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355957"/>
                </a:solidFill>
              </a:rPr>
              <a:t>1С имеет возможность отправлять команды на оборудование</a:t>
            </a:r>
            <a:endParaRPr lang="ru-RU" sz="2400" b="1" dirty="0">
              <a:solidFill>
                <a:srgbClr val="355957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8522"/>
            <a:ext cx="1440160" cy="60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379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2552" y="692696"/>
            <a:ext cx="856895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24000" fontAlgn="base">
              <a:spcAft>
                <a:spcPct val="0"/>
              </a:spcAft>
              <a:buClr>
                <a:srgbClr val="92D050"/>
              </a:buCl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355957"/>
                </a:solidFill>
              </a:rPr>
              <a:t>Использованное ПО:</a:t>
            </a:r>
          </a:p>
          <a:p>
            <a:pPr marL="800100" lvl="1" indent="-324000" fontAlgn="base">
              <a:spcAft>
                <a:spcPct val="0"/>
              </a:spcAft>
              <a:buClr>
                <a:srgbClr val="92D050"/>
              </a:buClr>
              <a:buFont typeface="Wingdings" pitchFamily="2" charset="2"/>
              <a:buChar char="Ø"/>
            </a:pPr>
            <a:r>
              <a:rPr lang="en-US" sz="2000" b="1" dirty="0" err="1">
                <a:solidFill>
                  <a:srgbClr val="355957"/>
                </a:solidFill>
              </a:rPr>
              <a:t>Gestar</a:t>
            </a:r>
            <a:endParaRPr lang="en-US" sz="2000" b="1" dirty="0">
              <a:solidFill>
                <a:srgbClr val="355957"/>
              </a:solidFill>
            </a:endParaRPr>
          </a:p>
          <a:p>
            <a:pPr marL="800100" lvl="1" indent="-324000" fontAlgn="base">
              <a:spcAft>
                <a:spcPct val="0"/>
              </a:spcAft>
              <a:buClr>
                <a:srgbClr val="92D050"/>
              </a:buClr>
              <a:buFont typeface="Wingdings" pitchFamily="2" charset="2"/>
              <a:buChar char="Ø"/>
            </a:pPr>
            <a:r>
              <a:rPr lang="en-US" sz="2000" b="1" dirty="0">
                <a:solidFill>
                  <a:srgbClr val="355957"/>
                </a:solidFill>
              </a:rPr>
              <a:t>T-SKUD</a:t>
            </a:r>
          </a:p>
          <a:p>
            <a:pPr marL="800100" lvl="1" indent="-324000" fontAlgn="base">
              <a:spcAft>
                <a:spcPct val="0"/>
              </a:spcAft>
              <a:buClr>
                <a:srgbClr val="92D050"/>
              </a:buClr>
              <a:buFont typeface="Wingdings" pitchFamily="2" charset="2"/>
              <a:buChar char="Ø"/>
            </a:pPr>
            <a:r>
              <a:rPr lang="en-US" sz="2000" b="1" dirty="0">
                <a:solidFill>
                  <a:srgbClr val="355957"/>
                </a:solidFill>
              </a:rPr>
              <a:t>2iS </a:t>
            </a:r>
            <a:r>
              <a:rPr lang="ru-RU" sz="2000" b="1" dirty="0">
                <a:solidFill>
                  <a:srgbClr val="355957"/>
                </a:solidFill>
              </a:rPr>
              <a:t>Интеграция</a:t>
            </a:r>
          </a:p>
          <a:p>
            <a:pPr marL="800100" lvl="1" indent="-324000" fontAlgn="base">
              <a:spcAft>
                <a:spcPct val="0"/>
              </a:spcAft>
              <a:buClr>
                <a:srgbClr val="92D050"/>
              </a:buClr>
              <a:buFont typeface="Wingdings" pitchFamily="2" charset="2"/>
              <a:buChar char="Ø"/>
            </a:pPr>
            <a:r>
              <a:rPr lang="en-US" sz="2000" b="1" dirty="0" err="1">
                <a:solidFill>
                  <a:srgbClr val="355957"/>
                </a:solidFill>
              </a:rPr>
              <a:t>iAPR</a:t>
            </a:r>
            <a:r>
              <a:rPr lang="en-US" sz="2000" b="1" dirty="0">
                <a:solidFill>
                  <a:srgbClr val="355957"/>
                </a:solidFill>
              </a:rPr>
              <a:t> SDK</a:t>
            </a:r>
          </a:p>
          <a:p>
            <a:pPr marL="800100" lvl="1" indent="-324000" fontAlgn="base">
              <a:spcAft>
                <a:spcPct val="0"/>
              </a:spcAft>
              <a:buClr>
                <a:srgbClr val="92D050"/>
              </a:buClr>
              <a:buFont typeface="Wingdings" pitchFamily="2" charset="2"/>
              <a:buChar char="Ø"/>
            </a:pPr>
            <a:r>
              <a:rPr lang="en-US" sz="2000" b="1" dirty="0" err="1">
                <a:solidFill>
                  <a:srgbClr val="355957"/>
                </a:solidFill>
              </a:rPr>
              <a:t>Wialon</a:t>
            </a:r>
            <a:endParaRPr lang="en-US" sz="2000" b="1" dirty="0">
              <a:solidFill>
                <a:srgbClr val="355957"/>
              </a:solidFill>
            </a:endParaRPr>
          </a:p>
          <a:p>
            <a:pPr marL="800100" lvl="1" indent="-324000" fontAlgn="base">
              <a:spcAft>
                <a:spcPct val="0"/>
              </a:spcAft>
              <a:buClr>
                <a:srgbClr val="92D050"/>
              </a:buClr>
              <a:buFont typeface="Wingdings" pitchFamily="2" charset="2"/>
              <a:buChar char="Ø"/>
            </a:pPr>
            <a:r>
              <a:rPr lang="en-US" sz="2000" b="1" dirty="0">
                <a:solidFill>
                  <a:srgbClr val="355957"/>
                </a:solidFill>
              </a:rPr>
              <a:t>NAIS</a:t>
            </a:r>
          </a:p>
          <a:p>
            <a:pPr marL="342900" indent="-324000" fontAlgn="base">
              <a:spcAft>
                <a:spcPct val="0"/>
              </a:spcAft>
              <a:buClr>
                <a:srgbClr val="92D050"/>
              </a:buClr>
              <a:buFont typeface="Wingdings" pitchFamily="2" charset="2"/>
              <a:buChar char="Ø"/>
            </a:pPr>
            <a:r>
              <a:rPr lang="ru-RU" sz="2400" b="1" dirty="0">
                <a:solidFill>
                  <a:srgbClr val="355957"/>
                </a:solidFill>
              </a:rPr>
              <a:t>Оборудование</a:t>
            </a:r>
            <a:r>
              <a:rPr lang="ru-RU" sz="2400" dirty="0" smtClean="0"/>
              <a:t>:</a:t>
            </a:r>
          </a:p>
          <a:p>
            <a:pPr marL="800100" lvl="1" indent="-324000" fontAlgn="base">
              <a:spcAft>
                <a:spcPct val="0"/>
              </a:spcAft>
              <a:buClr>
                <a:srgbClr val="92D050"/>
              </a:buClr>
              <a:buFont typeface="Wingdings" pitchFamily="2" charset="2"/>
              <a:buChar char="Ø"/>
            </a:pPr>
            <a:r>
              <a:rPr lang="ru-RU" sz="2000" b="1" dirty="0">
                <a:solidFill>
                  <a:srgbClr val="355957"/>
                </a:solidFill>
              </a:rPr>
              <a:t>Автоматическая система отбора проб - S.A.R.A.</a:t>
            </a:r>
          </a:p>
          <a:p>
            <a:pPr marL="800100" lvl="1" indent="-324000" fontAlgn="base">
              <a:spcAft>
                <a:spcPct val="0"/>
              </a:spcAft>
              <a:buClr>
                <a:srgbClr val="92D050"/>
              </a:buClr>
              <a:buFont typeface="Wingdings" pitchFamily="2" charset="2"/>
              <a:buChar char="Ø"/>
            </a:pPr>
            <a:r>
              <a:rPr lang="ru-RU" sz="2000" b="1" dirty="0">
                <a:solidFill>
                  <a:srgbClr val="355957"/>
                </a:solidFill>
              </a:rPr>
              <a:t>Автомобильные весы (НАИС)</a:t>
            </a:r>
          </a:p>
          <a:p>
            <a:pPr marL="800100" lvl="1" indent="-324000" fontAlgn="base">
              <a:spcAft>
                <a:spcPct val="0"/>
              </a:spcAft>
              <a:buClr>
                <a:srgbClr val="92D050"/>
              </a:buClr>
              <a:buFont typeface="Wingdings" pitchFamily="2" charset="2"/>
              <a:buChar char="Ø"/>
            </a:pPr>
            <a:r>
              <a:rPr lang="ru-RU" sz="2000" b="1" dirty="0">
                <a:solidFill>
                  <a:srgbClr val="355957"/>
                </a:solidFill>
              </a:rPr>
              <a:t>ЖД весы (НАИС)</a:t>
            </a:r>
          </a:p>
          <a:p>
            <a:pPr marL="800100" lvl="1" indent="-324000" fontAlgn="base">
              <a:spcAft>
                <a:spcPct val="0"/>
              </a:spcAft>
              <a:buClr>
                <a:srgbClr val="92D050"/>
              </a:buClr>
              <a:buFont typeface="Wingdings" pitchFamily="2" charset="2"/>
              <a:buChar char="Ø"/>
            </a:pPr>
            <a:r>
              <a:rPr lang="ru-RU" sz="2000" b="1" dirty="0">
                <a:solidFill>
                  <a:srgbClr val="355957"/>
                </a:solidFill>
              </a:rPr>
              <a:t>Принтер чеков</a:t>
            </a:r>
          </a:p>
          <a:p>
            <a:pPr marL="800100" lvl="1" indent="-324000" fontAlgn="base">
              <a:spcAft>
                <a:spcPct val="0"/>
              </a:spcAft>
              <a:buClr>
                <a:srgbClr val="92D050"/>
              </a:buClr>
              <a:buFont typeface="Wingdings" pitchFamily="2" charset="2"/>
              <a:buChar char="Ø"/>
            </a:pPr>
            <a:r>
              <a:rPr lang="ru-RU" sz="2000" b="1" dirty="0">
                <a:solidFill>
                  <a:srgbClr val="355957"/>
                </a:solidFill>
              </a:rPr>
              <a:t>IP камеры</a:t>
            </a:r>
          </a:p>
          <a:p>
            <a:pPr marL="800100" lvl="1" indent="-324000" fontAlgn="base">
              <a:spcAft>
                <a:spcPct val="0"/>
              </a:spcAft>
              <a:buClr>
                <a:srgbClr val="92D050"/>
              </a:buClr>
              <a:buFont typeface="Wingdings" pitchFamily="2" charset="2"/>
              <a:buChar char="Ø"/>
            </a:pPr>
            <a:r>
              <a:rPr lang="ru-RU" sz="2000" b="1" dirty="0">
                <a:solidFill>
                  <a:srgbClr val="355957"/>
                </a:solidFill>
              </a:rPr>
              <a:t>Шлагбаумы</a:t>
            </a:r>
          </a:p>
          <a:p>
            <a:pPr marL="800100" lvl="1" indent="-324000" fontAlgn="base">
              <a:spcAft>
                <a:spcPct val="0"/>
              </a:spcAft>
              <a:buClr>
                <a:srgbClr val="92D050"/>
              </a:buClr>
              <a:buFont typeface="Wingdings" pitchFamily="2" charset="2"/>
              <a:buChar char="Ø"/>
            </a:pPr>
            <a:r>
              <a:rPr lang="ru-RU" sz="2000" b="1" dirty="0">
                <a:solidFill>
                  <a:srgbClr val="355957"/>
                </a:solidFill>
              </a:rPr>
              <a:t>Считыватели </a:t>
            </a:r>
            <a:r>
              <a:rPr lang="ru-RU" sz="2000" b="1" dirty="0" err="1">
                <a:solidFill>
                  <a:srgbClr val="355957"/>
                </a:solidFill>
              </a:rPr>
              <a:t>RFid</a:t>
            </a:r>
            <a:r>
              <a:rPr lang="ru-RU" sz="2000" b="1" dirty="0">
                <a:solidFill>
                  <a:srgbClr val="355957"/>
                </a:solidFill>
              </a:rPr>
              <a:t> карт</a:t>
            </a:r>
          </a:p>
          <a:p>
            <a:pPr marL="800100" lvl="1" indent="-324000" fontAlgn="base">
              <a:spcAft>
                <a:spcPct val="0"/>
              </a:spcAft>
              <a:buClr>
                <a:srgbClr val="92D050"/>
              </a:buClr>
              <a:buFont typeface="Wingdings" pitchFamily="2" charset="2"/>
              <a:buChar char="Ø"/>
            </a:pPr>
            <a:r>
              <a:rPr lang="ru-RU" sz="2000" b="1" dirty="0">
                <a:solidFill>
                  <a:srgbClr val="355957"/>
                </a:solidFill>
              </a:rPr>
              <a:t>Информационное табло</a:t>
            </a:r>
          </a:p>
          <a:p>
            <a:pPr marL="800100" lvl="1" indent="-324000" fontAlgn="base">
              <a:spcAft>
                <a:spcPct val="0"/>
              </a:spcAft>
              <a:buClr>
                <a:srgbClr val="92D050"/>
              </a:buClr>
              <a:buFont typeface="Wingdings" pitchFamily="2" charset="2"/>
              <a:buChar char="Ø"/>
            </a:pPr>
            <a:r>
              <a:rPr lang="ru-RU" sz="2000" b="1" dirty="0">
                <a:solidFill>
                  <a:srgbClr val="355957"/>
                </a:solidFill>
              </a:rPr>
              <a:t>ИК-датчики </a:t>
            </a:r>
            <a:r>
              <a:rPr lang="ru-RU" sz="2000" b="1" dirty="0" smtClean="0">
                <a:solidFill>
                  <a:srgbClr val="355957"/>
                </a:solidFill>
              </a:rPr>
              <a:t>местоположения</a:t>
            </a:r>
            <a:endParaRPr lang="ru-RU" sz="2000" b="1" dirty="0">
              <a:solidFill>
                <a:srgbClr val="355957"/>
              </a:solidFill>
            </a:endParaRPr>
          </a:p>
        </p:txBody>
      </p:sp>
      <p:pic>
        <p:nvPicPr>
          <p:cNvPr id="6146" name="Picture 2" descr="https://www.bay20.education/wp-content/uploads/2017/10/javascript-course-1024x68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836712"/>
            <a:ext cx="2033224" cy="135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images.photodoska.ru/25-09-15/82ab67956bb3b1781d5588034cdbecb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584" y="836712"/>
            <a:ext cx="1356672" cy="135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7gis.ru/assets/gallery/8/6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0" t="24448" r="8257" b="25739"/>
          <a:stretch/>
        </p:blipFill>
        <p:spPr bwMode="auto">
          <a:xfrm>
            <a:off x="5652120" y="2193384"/>
            <a:ext cx="2987824" cy="85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8522"/>
            <a:ext cx="1440160" cy="60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66115"/>
            <a:ext cx="9144000" cy="191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55576" y="1628800"/>
            <a:ext cx="76328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Спасибо за внимание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8522"/>
            <a:ext cx="1440160" cy="60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508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7784" y="908720"/>
            <a:ext cx="4248472" cy="2520280"/>
          </a:xfrm>
        </p:spPr>
        <p:txBody>
          <a:bodyPr/>
          <a:lstStyle/>
          <a:p>
            <a:pPr marL="0" indent="0">
              <a:buNone/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1. </a:t>
            </a:r>
            <a:r>
              <a:rPr lang="ru-RU" sz="4000" b="1" dirty="0" err="1" smtClean="0">
                <a:solidFill>
                  <a:schemeClr val="accent6">
                    <a:lumMod val="50000"/>
                  </a:schemeClr>
                </a:solidFill>
              </a:rPr>
              <a:t>Автовесовая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  <a:p>
            <a:pPr marL="800100" lvl="1" indent="-324000" fontAlgn="base">
              <a:spcBef>
                <a:spcPts val="1800"/>
              </a:spcBef>
              <a:spcAft>
                <a:spcPct val="0"/>
              </a:spcAft>
              <a:buClr>
                <a:srgbClr val="92D050"/>
              </a:buClr>
              <a:buFont typeface="Wingdings" pitchFamily="2" charset="2"/>
              <a:buChar char="Ø"/>
            </a:pPr>
            <a:r>
              <a:rPr lang="ru-RU" sz="3600" dirty="0">
                <a:solidFill>
                  <a:srgbClr val="355957"/>
                </a:solidFill>
              </a:rPr>
              <a:t>Как было</a:t>
            </a:r>
          </a:p>
          <a:p>
            <a:pPr marL="800100" lvl="1" indent="-324000" fontAlgn="base">
              <a:spcBef>
                <a:spcPts val="1800"/>
              </a:spcBef>
              <a:spcAft>
                <a:spcPct val="0"/>
              </a:spcAft>
              <a:buClr>
                <a:srgbClr val="92D050"/>
              </a:buClr>
              <a:buFont typeface="Wingdings" pitchFamily="2" charset="2"/>
              <a:buChar char="Ø"/>
            </a:pPr>
            <a:r>
              <a:rPr lang="ru-RU" sz="3600" dirty="0">
                <a:solidFill>
                  <a:srgbClr val="355957"/>
                </a:solidFill>
              </a:rPr>
              <a:t>Как </a:t>
            </a:r>
            <a:r>
              <a:rPr lang="ru-RU" sz="3600" dirty="0" smtClean="0">
                <a:solidFill>
                  <a:srgbClr val="355957"/>
                </a:solidFill>
              </a:rPr>
              <a:t>стало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3645024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/>
              <a:t>ЦЕЛИ ПРОЕКТА</a:t>
            </a:r>
            <a:endParaRPr lang="ru-RU" dirty="0"/>
          </a:p>
          <a:p>
            <a:pPr marL="800100" lvl="1" indent="-324000" fontAlgn="base">
              <a:spcAft>
                <a:spcPct val="0"/>
              </a:spcAft>
              <a:buClr>
                <a:srgbClr val="92D050"/>
              </a:buClr>
              <a:buFont typeface="Wingdings" pitchFamily="2" charset="2"/>
              <a:buChar char="Ø"/>
            </a:pPr>
            <a:r>
              <a:rPr lang="ru-RU" sz="2400" dirty="0">
                <a:solidFill>
                  <a:srgbClr val="355957"/>
                </a:solidFill>
              </a:rPr>
              <a:t>Ускорение процесса приемки и отгрузки зерна;</a:t>
            </a:r>
          </a:p>
          <a:p>
            <a:pPr marL="800100" lvl="1" indent="-324000" fontAlgn="base">
              <a:spcAft>
                <a:spcPct val="0"/>
              </a:spcAft>
              <a:buClr>
                <a:srgbClr val="92D050"/>
              </a:buClr>
              <a:buFont typeface="Wingdings" pitchFamily="2" charset="2"/>
              <a:buChar char="Ø"/>
            </a:pPr>
            <a:r>
              <a:rPr lang="ru-RU" sz="2400" dirty="0">
                <a:solidFill>
                  <a:srgbClr val="355957"/>
                </a:solidFill>
              </a:rPr>
              <a:t>Проведение лабораторных анализов качества СХ продукции в автоматическом режиме;</a:t>
            </a:r>
          </a:p>
          <a:p>
            <a:pPr marL="800100" lvl="1" indent="-324000" fontAlgn="base">
              <a:spcAft>
                <a:spcPct val="0"/>
              </a:spcAft>
              <a:buClr>
                <a:srgbClr val="92D050"/>
              </a:buClr>
              <a:buFont typeface="Wingdings" pitchFamily="2" charset="2"/>
              <a:buChar char="Ø"/>
            </a:pPr>
            <a:r>
              <a:rPr lang="ru-RU" sz="2400" dirty="0">
                <a:solidFill>
                  <a:srgbClr val="355957"/>
                </a:solidFill>
              </a:rPr>
              <a:t>Повышение экономической безопасности;</a:t>
            </a:r>
          </a:p>
          <a:p>
            <a:pPr marL="800100" lvl="1" indent="-324000" fontAlgn="base">
              <a:spcAft>
                <a:spcPct val="0"/>
              </a:spcAft>
              <a:buClr>
                <a:srgbClr val="92D050"/>
              </a:buClr>
              <a:buFont typeface="Wingdings" pitchFamily="2" charset="2"/>
              <a:buChar char="Ø"/>
            </a:pPr>
            <a:r>
              <a:rPr lang="ru-RU" sz="2400" dirty="0">
                <a:solidFill>
                  <a:srgbClr val="355957"/>
                </a:solidFill>
              </a:rPr>
              <a:t>Снижение влияния человеческого фактора на всех стадиях процесса приемки, хранения и отгрузки СХ продукции.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8522"/>
            <a:ext cx="1440160" cy="60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988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8032" y="836712"/>
            <a:ext cx="8289304" cy="86409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КАК БЫЛО: Классический процесс приема СХ продукции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700808"/>
            <a:ext cx="8424936" cy="4199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150000"/>
              </a:lnSpc>
              <a:spcAft>
                <a:spcPct val="0"/>
              </a:spcAft>
              <a:buClr>
                <a:srgbClr val="92D050"/>
              </a:buClr>
              <a:buAutoNum type="arabicPeriod"/>
            </a:pPr>
            <a:r>
              <a:rPr lang="ru-RU" sz="2000" b="1" dirty="0" smtClean="0">
                <a:solidFill>
                  <a:srgbClr val="355957"/>
                </a:solidFill>
              </a:rPr>
              <a:t>ТС поступает на пункт приема. Водитель сдает документы.</a:t>
            </a:r>
          </a:p>
          <a:p>
            <a:pPr marL="342900" indent="-342900" fontAlgn="base">
              <a:lnSpc>
                <a:spcPct val="150000"/>
              </a:lnSpc>
              <a:spcAft>
                <a:spcPct val="0"/>
              </a:spcAft>
              <a:buClr>
                <a:srgbClr val="92D050"/>
              </a:buClr>
              <a:buAutoNum type="arabicPeriod"/>
            </a:pPr>
            <a:r>
              <a:rPr lang="ru-RU" sz="2000" b="1" dirty="0" smtClean="0">
                <a:solidFill>
                  <a:srgbClr val="355957"/>
                </a:solidFill>
              </a:rPr>
              <a:t>Делается отбор проб, проводятся анализы, фиксируется результат в журнал.</a:t>
            </a:r>
          </a:p>
          <a:p>
            <a:pPr marL="342900" indent="-342900" fontAlgn="base">
              <a:lnSpc>
                <a:spcPct val="150000"/>
              </a:lnSpc>
              <a:spcAft>
                <a:spcPct val="0"/>
              </a:spcAft>
              <a:buClr>
                <a:srgbClr val="92D050"/>
              </a:buClr>
              <a:buAutoNum type="arabicPeriod"/>
            </a:pPr>
            <a:r>
              <a:rPr lang="ru-RU" sz="2000" b="1" dirty="0" smtClean="0">
                <a:solidFill>
                  <a:srgbClr val="355957"/>
                </a:solidFill>
              </a:rPr>
              <a:t>Водитель получает направление на выгрузку.</a:t>
            </a:r>
          </a:p>
          <a:p>
            <a:pPr marL="342900" indent="-342900" fontAlgn="base">
              <a:lnSpc>
                <a:spcPct val="150000"/>
              </a:lnSpc>
              <a:spcAft>
                <a:spcPct val="0"/>
              </a:spcAft>
              <a:buClr>
                <a:srgbClr val="92D050"/>
              </a:buClr>
              <a:buAutoNum type="arabicPeriod"/>
            </a:pPr>
            <a:r>
              <a:rPr lang="ru-RU" sz="2000" b="1" dirty="0" smtClean="0">
                <a:solidFill>
                  <a:srgbClr val="355957"/>
                </a:solidFill>
              </a:rPr>
              <a:t>ТЗ поступает на весовую. Выходит из авто, сдает документы.</a:t>
            </a:r>
          </a:p>
          <a:p>
            <a:pPr marL="342900" indent="-342900" fontAlgn="base">
              <a:lnSpc>
                <a:spcPct val="150000"/>
              </a:lnSpc>
              <a:spcAft>
                <a:spcPct val="0"/>
              </a:spcAft>
              <a:buClr>
                <a:srgbClr val="92D050"/>
              </a:buClr>
              <a:buAutoNum type="arabicPeriod"/>
            </a:pPr>
            <a:r>
              <a:rPr lang="ru-RU" sz="2000" b="1" dirty="0" smtClean="0">
                <a:solidFill>
                  <a:srgbClr val="355957"/>
                </a:solidFill>
              </a:rPr>
              <a:t>Взвешивается БРУТТО</a:t>
            </a:r>
          </a:p>
          <a:p>
            <a:pPr marL="342900" indent="-342900" fontAlgn="base">
              <a:lnSpc>
                <a:spcPct val="150000"/>
              </a:lnSpc>
              <a:spcAft>
                <a:spcPct val="0"/>
              </a:spcAft>
              <a:buClr>
                <a:srgbClr val="92D050"/>
              </a:buClr>
              <a:buAutoNum type="arabicPeriod"/>
            </a:pPr>
            <a:r>
              <a:rPr lang="ru-RU" sz="2000" b="1" dirty="0" smtClean="0">
                <a:solidFill>
                  <a:srgbClr val="355957"/>
                </a:solidFill>
              </a:rPr>
              <a:t>ТС выгружает продукцию.</a:t>
            </a:r>
          </a:p>
          <a:p>
            <a:pPr marL="342900" indent="-342900" fontAlgn="base">
              <a:lnSpc>
                <a:spcPct val="150000"/>
              </a:lnSpc>
              <a:spcAft>
                <a:spcPct val="0"/>
              </a:spcAft>
              <a:buClr>
                <a:srgbClr val="92D050"/>
              </a:buClr>
              <a:buAutoNum type="arabicPeriod"/>
            </a:pPr>
            <a:r>
              <a:rPr lang="ru-RU" sz="2000" b="1" dirty="0" smtClean="0">
                <a:solidFill>
                  <a:srgbClr val="355957"/>
                </a:solidFill>
              </a:rPr>
              <a:t>Возвращается на весовую, взвешивается ТАРА.</a:t>
            </a:r>
          </a:p>
          <a:p>
            <a:pPr marL="342900" indent="-342900" fontAlgn="base">
              <a:lnSpc>
                <a:spcPct val="150000"/>
              </a:lnSpc>
              <a:spcAft>
                <a:spcPct val="0"/>
              </a:spcAft>
              <a:buClr>
                <a:srgbClr val="92D050"/>
              </a:buClr>
              <a:buAutoNum type="arabicPeriod"/>
            </a:pPr>
            <a:r>
              <a:rPr lang="ru-RU" sz="2000" b="1" dirty="0" smtClean="0">
                <a:solidFill>
                  <a:srgbClr val="355957"/>
                </a:solidFill>
              </a:rPr>
              <a:t>Водитель забирает документы. Покидает весовую.</a:t>
            </a:r>
            <a:endParaRPr lang="ru-RU" sz="2000" b="1" dirty="0">
              <a:solidFill>
                <a:srgbClr val="355957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8522"/>
            <a:ext cx="1440160" cy="60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851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8522"/>
            <a:ext cx="1440160" cy="60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358"/>
            <a:ext cx="7045771" cy="675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816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92760" y="836712"/>
            <a:ext cx="8289304" cy="576064"/>
          </a:xfrm>
        </p:spPr>
        <p:txBody>
          <a:bodyPr>
            <a:normAutofit fontScale="90000"/>
          </a:bodyPr>
          <a:lstStyle/>
          <a:p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IoT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процесс приема СХ продукции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6288" y="1700808"/>
            <a:ext cx="842493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150000"/>
              </a:lnSpc>
              <a:spcAft>
                <a:spcPct val="0"/>
              </a:spcAft>
              <a:buClr>
                <a:srgbClr val="92D050"/>
              </a:buClr>
              <a:buAutoNum type="arabicPeriod"/>
            </a:pPr>
            <a:r>
              <a:rPr lang="ru-RU" sz="2000" b="1" dirty="0" smtClean="0">
                <a:solidFill>
                  <a:srgbClr val="355957"/>
                </a:solidFill>
              </a:rPr>
              <a:t>Система сама знает КТО приехал и ОТ КУДА</a:t>
            </a:r>
          </a:p>
          <a:p>
            <a:pPr marL="342900" indent="-342900" fontAlgn="base">
              <a:lnSpc>
                <a:spcPct val="150000"/>
              </a:lnSpc>
              <a:spcAft>
                <a:spcPct val="0"/>
              </a:spcAft>
              <a:buClr>
                <a:srgbClr val="92D050"/>
              </a:buClr>
              <a:buAutoNum type="arabicPeriod"/>
            </a:pPr>
            <a:r>
              <a:rPr lang="ru-RU" sz="2000" b="1" dirty="0" smtClean="0">
                <a:solidFill>
                  <a:srgbClr val="355957"/>
                </a:solidFill>
              </a:rPr>
              <a:t>Событие автоматически генерируется в БД.</a:t>
            </a:r>
          </a:p>
          <a:p>
            <a:pPr marL="342900" indent="-342900" fontAlgn="base">
              <a:lnSpc>
                <a:spcPct val="150000"/>
              </a:lnSpc>
              <a:spcAft>
                <a:spcPct val="0"/>
              </a:spcAft>
              <a:buClr>
                <a:srgbClr val="92D050"/>
              </a:buClr>
              <a:buAutoNum type="arabicPeriod"/>
            </a:pPr>
            <a:r>
              <a:rPr lang="ru-RU" sz="2000" b="1" dirty="0" smtClean="0">
                <a:solidFill>
                  <a:srgbClr val="355957"/>
                </a:solidFill>
              </a:rPr>
              <a:t>Отбор проб и независимый анализ зерна.</a:t>
            </a:r>
          </a:p>
          <a:p>
            <a:pPr marL="342900" indent="-342900" fontAlgn="base">
              <a:lnSpc>
                <a:spcPct val="150000"/>
              </a:lnSpc>
              <a:spcAft>
                <a:spcPct val="0"/>
              </a:spcAft>
              <a:buClr>
                <a:srgbClr val="92D050"/>
              </a:buClr>
              <a:buAutoNum type="arabicPeriod"/>
            </a:pPr>
            <a:r>
              <a:rPr lang="ru-RU" sz="2000" b="1" dirty="0" smtClean="0">
                <a:solidFill>
                  <a:srgbClr val="355957"/>
                </a:solidFill>
              </a:rPr>
              <a:t>Направление на выгрузку.</a:t>
            </a:r>
          </a:p>
          <a:p>
            <a:pPr marL="342900" indent="-342900" fontAlgn="base">
              <a:lnSpc>
                <a:spcPct val="150000"/>
              </a:lnSpc>
              <a:spcAft>
                <a:spcPct val="0"/>
              </a:spcAft>
              <a:buClr>
                <a:srgbClr val="92D050"/>
              </a:buClr>
              <a:buAutoNum type="arabicPeriod"/>
            </a:pPr>
            <a:r>
              <a:rPr lang="ru-RU" sz="2000" b="1" dirty="0" smtClean="0">
                <a:solidFill>
                  <a:srgbClr val="355957"/>
                </a:solidFill>
              </a:rPr>
              <a:t>Системы фото-видео фиксации и распознавание ГН на всех стадиях.</a:t>
            </a:r>
          </a:p>
          <a:p>
            <a:pPr marL="342900" indent="-342900" fontAlgn="base">
              <a:lnSpc>
                <a:spcPct val="150000"/>
              </a:lnSpc>
              <a:spcAft>
                <a:spcPct val="0"/>
              </a:spcAft>
              <a:buClr>
                <a:srgbClr val="92D050"/>
              </a:buClr>
              <a:buAutoNum type="arabicPeriod"/>
            </a:pPr>
            <a:r>
              <a:rPr lang="ru-RU" sz="2000" b="1" dirty="0" smtClean="0">
                <a:solidFill>
                  <a:srgbClr val="355957"/>
                </a:solidFill>
              </a:rPr>
              <a:t>Система проверят прохождение ТС по всем пунктам и «не пускает» в случае отклонений.</a:t>
            </a:r>
          </a:p>
          <a:p>
            <a:pPr marL="342900" indent="-342900" fontAlgn="base">
              <a:lnSpc>
                <a:spcPct val="150000"/>
              </a:lnSpc>
              <a:spcAft>
                <a:spcPct val="0"/>
              </a:spcAft>
              <a:buClr>
                <a:srgbClr val="92D050"/>
              </a:buClr>
              <a:buAutoNum type="arabicPeriod"/>
            </a:pPr>
            <a:r>
              <a:rPr lang="ru-RU" sz="2000" b="1" dirty="0" smtClean="0">
                <a:solidFill>
                  <a:srgbClr val="355957"/>
                </a:solidFill>
              </a:rPr>
              <a:t>Взвешивание происходит без участия человека.</a:t>
            </a:r>
          </a:p>
          <a:p>
            <a:pPr marL="342900" indent="-342900" fontAlgn="base">
              <a:lnSpc>
                <a:spcPct val="150000"/>
              </a:lnSpc>
              <a:spcAft>
                <a:spcPct val="0"/>
              </a:spcAft>
              <a:buClr>
                <a:srgbClr val="92D050"/>
              </a:buClr>
              <a:buAutoNum type="arabicPeriod"/>
            </a:pPr>
            <a:r>
              <a:rPr lang="ru-RU" sz="2000" b="1" dirty="0" smtClean="0">
                <a:solidFill>
                  <a:srgbClr val="355957"/>
                </a:solidFill>
              </a:rPr>
              <a:t>Автоматическая печать документов или ЭДО.</a:t>
            </a:r>
            <a:endParaRPr lang="ru-RU" sz="2000" b="1" dirty="0">
              <a:solidFill>
                <a:srgbClr val="355957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8522"/>
            <a:ext cx="1440160" cy="60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62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8522"/>
            <a:ext cx="1440160" cy="60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7636"/>
            <a:ext cx="7604845" cy="6649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853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289304" cy="72008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Практический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пример реализации в РАВ Агрохолдинге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2" descr="D:\Облако\SaaS\Агроуправление 2017\Автовесвоая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36" y="1511501"/>
            <a:ext cx="8493968" cy="472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50820"/>
            <a:ext cx="1944216" cy="1865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8522"/>
            <a:ext cx="1440160" cy="60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423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800" y="2852936"/>
            <a:ext cx="4248472" cy="1008111"/>
          </a:xfrm>
        </p:spPr>
        <p:txBody>
          <a:bodyPr/>
          <a:lstStyle/>
          <a:p>
            <a:pPr marL="0" indent="0">
              <a:buNone/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2. Архитектура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8522"/>
            <a:ext cx="1440160" cy="60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193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1</Template>
  <TotalTime>3761</TotalTime>
  <Words>483</Words>
  <Application>Microsoft Office PowerPoint</Application>
  <PresentationFormat>Экран (4:3)</PresentationFormat>
  <Paragraphs>89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Шаблон 1</vt:lpstr>
      <vt:lpstr>Презентация PowerPoint</vt:lpstr>
      <vt:lpstr>Содержание</vt:lpstr>
      <vt:lpstr>Презентация PowerPoint</vt:lpstr>
      <vt:lpstr>КАК БЫЛО: Классический процесс приема СХ продукции</vt:lpstr>
      <vt:lpstr>Презентация PowerPoint</vt:lpstr>
      <vt:lpstr>IoT процесс приема СХ продукции</vt:lpstr>
      <vt:lpstr>Презентация PowerPoint</vt:lpstr>
      <vt:lpstr>Практический пример реализации в РАВ Агрохолдинге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IP камеры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Интеграция с 1С:Документооборот</dc:title>
  <dc:creator>Vladimir Konyrev</dc:creator>
  <cp:lastModifiedBy>Пользователь Windows</cp:lastModifiedBy>
  <cp:revision>67</cp:revision>
  <dcterms:created xsi:type="dcterms:W3CDTF">2015-07-19T12:56:56Z</dcterms:created>
  <dcterms:modified xsi:type="dcterms:W3CDTF">2018-11-02T17:50:05Z</dcterms:modified>
</cp:coreProperties>
</file>