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48" r:id="rId2"/>
    <p:sldMasterId id="2147483660" r:id="rId3"/>
  </p:sldMasterIdLst>
  <p:sldIdLst>
    <p:sldId id="258" r:id="rId4"/>
    <p:sldId id="256" r:id="rId5"/>
    <p:sldId id="257" r:id="rId6"/>
    <p:sldId id="260" r:id="rId7"/>
    <p:sldId id="262" r:id="rId8"/>
    <p:sldId id="261" r:id="rId9"/>
    <p:sldId id="25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205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134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478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2837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62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info@resourcetrans.ru" TargetMode="Externa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647" b="62"/>
          <a:stretch/>
        </p:blipFill>
        <p:spPr bwMode="auto">
          <a:xfrm>
            <a:off x="0" y="8546"/>
            <a:ext cx="4494363" cy="6849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4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 userDrawn="1"/>
        </p:nvSpPr>
        <p:spPr>
          <a:xfrm>
            <a:off x="-542835" y="0"/>
            <a:ext cx="9143315" cy="697778"/>
          </a:xfrm>
          <a:prstGeom prst="parallelogram">
            <a:avLst>
              <a:gd name="adj" fmla="val 26589"/>
            </a:avLst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353550" y="59603"/>
            <a:ext cx="200025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4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3"/>
          <a:srcRect l="28610"/>
          <a:stretch/>
        </p:blipFill>
        <p:spPr>
          <a:xfrm>
            <a:off x="5572084" y="-17093"/>
            <a:ext cx="6603900" cy="68708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 userDrawn="1"/>
        </p:nvPicPr>
        <p:blipFill rotWithShape="1">
          <a:blip r:embed="rId4"/>
          <a:srcRect l="47088" t="13027" r="42568" b="7981"/>
          <a:stretch/>
        </p:blipFill>
        <p:spPr>
          <a:xfrm>
            <a:off x="0" y="2570"/>
            <a:ext cx="5783224" cy="6863976"/>
          </a:xfrm>
          <a:prstGeom prst="rect">
            <a:avLst/>
          </a:prstGeom>
        </p:spPr>
      </p:pic>
      <p:sp>
        <p:nvSpPr>
          <p:cNvPr id="8" name="Текст 2"/>
          <p:cNvSpPr txBox="1">
            <a:spLocks/>
          </p:cNvSpPr>
          <p:nvPr userDrawn="1"/>
        </p:nvSpPr>
        <p:spPr>
          <a:xfrm>
            <a:off x="500137" y="4577459"/>
            <a:ext cx="325262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ru-RU" sz="1600" dirty="0" smtClean="0">
                <a:solidFill>
                  <a:prstClr val="white"/>
                </a:solidFill>
                <a:latin typeface="PT Sans Caption"/>
              </a:rPr>
              <a:t>Контактная информация</a:t>
            </a:r>
          </a:p>
        </p:txBody>
      </p:sp>
      <p:sp>
        <p:nvSpPr>
          <p:cNvPr id="9" name="Текст 2"/>
          <p:cNvSpPr txBox="1">
            <a:spLocks/>
          </p:cNvSpPr>
          <p:nvPr userDrawn="1"/>
        </p:nvSpPr>
        <p:spPr>
          <a:xfrm>
            <a:off x="500137" y="5009259"/>
            <a:ext cx="3252623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T Sans Caption"/>
                <a:ea typeface="+mn-ea"/>
                <a:cs typeface="+mn-cs"/>
              </a:rPr>
              <a:t>127287, Россия, г. Москва,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T Sans Caption"/>
                <a:ea typeface="+mn-ea"/>
                <a:cs typeface="+mn-cs"/>
              </a:rPr>
              <a:t>2-я Хуторская ул., д. 38А, стр. 14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T Sans Caption"/>
                <a:ea typeface="+mn-ea"/>
                <a:cs typeface="+mn-cs"/>
              </a:rPr>
              <a:t>Тел. +7 (495) 646-08-39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  <a:hlinkClick r:id="rId5"/>
              </a:rPr>
              <a:t>u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/>
            </a:r>
            <a:b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</a:b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www.resourcetrans.ru</a:t>
            </a: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T Sans Captio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47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57004" y="6048543"/>
            <a:ext cx="3232505" cy="184666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668938">
              <a:defRPr/>
            </a:pPr>
            <a:r>
              <a:rPr lang="ru-RU" sz="1200" dirty="0">
                <a:latin typeface="PT Sans Caption" pitchFamily="34" charset="-52"/>
              </a:rPr>
              <a:t>Москва, </a:t>
            </a:r>
            <a:r>
              <a:rPr lang="ru-RU" sz="1200" dirty="0" smtClean="0">
                <a:latin typeface="PT Sans Caption" pitchFamily="34" charset="-52"/>
              </a:rPr>
              <a:t>2018</a:t>
            </a:r>
            <a:endParaRPr lang="ru-RU" sz="1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57004" y="2634242"/>
            <a:ext cx="5567231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ru-RU" sz="3200" b="1" dirty="0" smtClean="0">
                <a:latin typeface="PT Sans Caption" pitchFamily="34" charset="-52"/>
              </a:rPr>
              <a:t>Система печати документов </a:t>
            </a:r>
            <a:r>
              <a:rPr lang="en-US" sz="3200" b="1" dirty="0" err="1" smtClean="0">
                <a:latin typeface="PT Sans Caption" pitchFamily="34" charset="-52"/>
              </a:rPr>
              <a:t>MyQ</a:t>
            </a:r>
            <a:endParaRPr lang="ru-RU" sz="3200" b="1" dirty="0">
              <a:latin typeface="PT Sans Caption" pitchFamily="34" charset="-52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44860" y="4479892"/>
            <a:ext cx="52498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Леонид Кушнир </a:t>
            </a:r>
            <a:endParaRPr lang="ru-RU" i="1" dirty="0" smtClean="0"/>
          </a:p>
          <a:p>
            <a:endParaRPr lang="ru-RU" i="1" dirty="0" smtClean="0"/>
          </a:p>
          <a:p>
            <a:r>
              <a:rPr lang="ru-RU" i="1" dirty="0" smtClean="0"/>
              <a:t>Заместитель генерального директора по ИТ</a:t>
            </a:r>
          </a:p>
          <a:p>
            <a:r>
              <a:rPr lang="ru-RU" i="1" dirty="0" smtClean="0"/>
              <a:t>ООО </a:t>
            </a:r>
            <a:r>
              <a:rPr lang="ru-RU" i="1" dirty="0"/>
              <a:t>«</a:t>
            </a:r>
            <a:r>
              <a:rPr lang="ru-RU" i="1" dirty="0" err="1"/>
              <a:t>РесурсТранс</a:t>
            </a:r>
            <a:r>
              <a:rPr lang="ru-RU" i="1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13577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27170" y="46440"/>
            <a:ext cx="7246822" cy="60490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bg1"/>
                </a:solidFill>
              </a:rPr>
              <a:t>ПРОБЛЕМЫ ПЕЧАТИ В ОФИСАХ</a:t>
            </a:r>
          </a:p>
          <a:p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668165" y="1517960"/>
            <a:ext cx="3907382" cy="44781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00000"/>
              </a:lnSpc>
              <a:spcBef>
                <a:spcPts val="600"/>
              </a:spcBef>
              <a:buClr>
                <a:srgbClr val="00539F"/>
              </a:buClr>
              <a:buSzPct val="100000"/>
            </a:pPr>
            <a:r>
              <a:rPr lang="ru-RU" sz="1400" b="1" dirty="0" smtClean="0">
                <a:solidFill>
                  <a:schemeClr val="accent1"/>
                </a:solidFill>
              </a:rPr>
              <a:t>Путаница. </a:t>
            </a:r>
            <a:r>
              <a:rPr lang="ru-RU" sz="1400" dirty="0" smtClean="0">
                <a:solidFill>
                  <a:prstClr val="black"/>
                </a:solidFill>
              </a:rPr>
              <a:t>При большом количестве принтеров и МФУ в офисе пользователи путаются в наименованиях принтеров, иногда обходят несколько разных в поисках своего задания.</a:t>
            </a:r>
            <a:endParaRPr lang="ru-RU" sz="1400" dirty="0">
              <a:solidFill>
                <a:prstClr val="black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  <a:buClr>
                <a:srgbClr val="00539F"/>
              </a:buClr>
              <a:buSzPct val="100000"/>
            </a:pPr>
            <a:r>
              <a:rPr lang="ru-RU" sz="1400" b="1" dirty="0" smtClean="0">
                <a:solidFill>
                  <a:schemeClr val="accent1"/>
                </a:solidFill>
              </a:rPr>
              <a:t>Отсутствие прозрачности. </a:t>
            </a:r>
            <a:r>
              <a:rPr lang="ru-RU" sz="1400" dirty="0" smtClean="0">
                <a:solidFill>
                  <a:prstClr val="black"/>
                </a:solidFill>
              </a:rPr>
              <a:t>Нет истории и количества напечатанных документов, пользователи могут печатать объемные личные файлы.</a:t>
            </a:r>
          </a:p>
          <a:p>
            <a:pPr lvl="0">
              <a:lnSpc>
                <a:spcPct val="100000"/>
              </a:lnSpc>
              <a:spcBef>
                <a:spcPts val="600"/>
              </a:spcBef>
              <a:buClr>
                <a:srgbClr val="00539F"/>
              </a:buClr>
              <a:buSzPct val="100000"/>
            </a:pPr>
            <a:endParaRPr lang="ru-RU" sz="1400" dirty="0" smtClean="0">
              <a:solidFill>
                <a:prstClr val="black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  <a:buClr>
                <a:srgbClr val="00539F"/>
              </a:buClr>
              <a:buSzPct val="100000"/>
            </a:pPr>
            <a:r>
              <a:rPr lang="ru-RU" sz="1400" b="1" dirty="0" smtClean="0">
                <a:solidFill>
                  <a:schemeClr val="accent1"/>
                </a:solidFill>
              </a:rPr>
              <a:t>Отсутствие удобного распознавания. </a:t>
            </a:r>
            <a:r>
              <a:rPr lang="ru-RU" sz="1400" dirty="0" smtClean="0">
                <a:solidFill>
                  <a:prstClr val="black"/>
                </a:solidFill>
              </a:rPr>
              <a:t>Распознавание текста представляет собой задачу из многих пунктов.</a:t>
            </a:r>
            <a:endParaRPr lang="ru-RU" sz="1400" dirty="0">
              <a:solidFill>
                <a:prstClr val="black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  <a:buClr>
                <a:srgbClr val="00539F"/>
              </a:buClr>
              <a:buSzPct val="100000"/>
            </a:pPr>
            <a:endParaRPr lang="ru-RU" sz="1400" dirty="0" smtClean="0">
              <a:solidFill>
                <a:prstClr val="black"/>
              </a:solidFill>
            </a:endParaRPr>
          </a:p>
          <a:p>
            <a:pPr lvl="0">
              <a:lnSpc>
                <a:spcPct val="100000"/>
              </a:lnSpc>
              <a:spcBef>
                <a:spcPts val="600"/>
              </a:spcBef>
              <a:buClr>
                <a:srgbClr val="00539F"/>
              </a:buClr>
              <a:buSzPct val="100000"/>
            </a:pPr>
            <a:r>
              <a:rPr lang="ru-RU" sz="1400" b="1" dirty="0" smtClean="0">
                <a:solidFill>
                  <a:schemeClr val="accent1"/>
                </a:solidFill>
              </a:rPr>
              <a:t>Потеря времени на настройку. </a:t>
            </a:r>
            <a:r>
              <a:rPr lang="ru-RU" sz="1400" dirty="0" smtClean="0">
                <a:solidFill>
                  <a:prstClr val="black"/>
                </a:solidFill>
              </a:rPr>
              <a:t>Изменение параметров или сканирования печати на МФУ – сложная задача, если распечатывать или сканировать много документов, то это отнимает слишком много времени.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7966" y="873723"/>
            <a:ext cx="3165894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49F"/>
                </a:solidFill>
                <a:effectLst/>
                <a:uLnTx/>
                <a:uFillTx/>
                <a:latin typeface="PT Sans Caption"/>
                <a:ea typeface="+mn-ea"/>
                <a:cs typeface="+mn-cs"/>
              </a:rPr>
              <a:t>ПРОБЛЕМЫ: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549F"/>
              </a:solidFill>
              <a:effectLst/>
              <a:uLnTx/>
              <a:uFillTx/>
              <a:latin typeface="PT Sans Caption"/>
              <a:ea typeface="+mn-ea"/>
              <a:cs typeface="+mn-cs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263" y="1452285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539F"/>
                </a:solidFill>
              </a:rPr>
              <a:t>1. 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263" y="2655219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539F"/>
                </a:solidFill>
              </a:rPr>
              <a:t>2. 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022828" y="1386970"/>
            <a:ext cx="5466439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1"/>
                </a:solidFill>
              </a:rPr>
              <a:t>Защита данных. </a:t>
            </a:r>
            <a:r>
              <a:rPr lang="ru-RU" sz="1400" dirty="0" smtClean="0"/>
              <a:t>Приватность напечатанных бумаг отсутствует, есть риск направить на печать приватные документы, а взять их может другой подошедший сотрудник.</a:t>
            </a:r>
          </a:p>
          <a:p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  <a:p>
            <a:r>
              <a:rPr lang="ru-RU" sz="1400" b="1" dirty="0" smtClean="0">
                <a:solidFill>
                  <a:schemeClr val="accent1"/>
                </a:solidFill>
              </a:rPr>
              <a:t>Защита от внешнего вмешательства. </a:t>
            </a:r>
            <a:r>
              <a:rPr lang="ru-RU" sz="1400" dirty="0" smtClean="0"/>
              <a:t>Есть вероятность пользования печатью посторонних людей, не имеющих права пользоваться принтером (с помощью </a:t>
            </a:r>
            <a:r>
              <a:rPr lang="ru-RU" sz="1400" dirty="0" err="1" smtClean="0"/>
              <a:t>флеш</a:t>
            </a:r>
            <a:r>
              <a:rPr lang="ru-RU" sz="1400" dirty="0" smtClean="0"/>
              <a:t>-накопителей, либо несанкционированного подключения к сети).</a:t>
            </a:r>
          </a:p>
          <a:p>
            <a:endParaRPr lang="ru-RU" sz="1400" dirty="0" smtClean="0"/>
          </a:p>
          <a:p>
            <a:r>
              <a:rPr lang="ru-RU" sz="1400" b="1" dirty="0" smtClean="0">
                <a:solidFill>
                  <a:schemeClr val="accent1"/>
                </a:solidFill>
              </a:rPr>
              <a:t>Сложность децентрализованного администрирования. </a:t>
            </a:r>
            <a:r>
              <a:rPr lang="ru-RU" sz="1400" dirty="0" smtClean="0"/>
              <a:t>Разрозненное администрирование принтеров и МФУ, большое количество операций для управления настройками большого количества принтеров.</a:t>
            </a:r>
            <a:endParaRPr lang="ru-RU" sz="1400" dirty="0"/>
          </a:p>
          <a:p>
            <a:endParaRPr lang="ru-RU" sz="1400" dirty="0" smtClean="0"/>
          </a:p>
          <a:p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9198" y="3858153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539F"/>
                </a:solidFill>
              </a:rPr>
              <a:t>3</a:t>
            </a:r>
            <a:r>
              <a:rPr lang="ru-RU" sz="2800" b="1" dirty="0" smtClean="0">
                <a:solidFill>
                  <a:srgbClr val="00539F"/>
                </a:solidFill>
              </a:rPr>
              <a:t>. 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5263" y="5061087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539F"/>
                </a:solidFill>
              </a:rPr>
              <a:t>4</a:t>
            </a:r>
            <a:r>
              <a:rPr lang="ru-RU" sz="2800" b="1" dirty="0" smtClean="0">
                <a:solidFill>
                  <a:srgbClr val="00539F"/>
                </a:solidFill>
              </a:rPr>
              <a:t>. </a:t>
            </a:r>
            <a:endParaRPr lang="ru-RU" sz="28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522777" y="1368841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539F"/>
                </a:solidFill>
              </a:rPr>
              <a:t>5</a:t>
            </a:r>
            <a:r>
              <a:rPr lang="ru-RU" sz="2800" b="1" dirty="0" smtClean="0">
                <a:solidFill>
                  <a:srgbClr val="00539F"/>
                </a:solidFill>
              </a:rPr>
              <a:t>.</a:t>
            </a:r>
            <a:endParaRPr lang="ru-RU" sz="28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517875" y="2609557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539F"/>
                </a:solidFill>
              </a:rPr>
              <a:t>6.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517875" y="3762174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539F"/>
                </a:solidFill>
              </a:rPr>
              <a:t>7.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389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327170" y="46440"/>
            <a:ext cx="7246822" cy="60490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bg1"/>
                </a:solidFill>
              </a:rPr>
              <a:t>РЕАЛИЗАЦИЯ И ЗАПУСК</a:t>
            </a:r>
          </a:p>
          <a:p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7744" y="772728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accent1"/>
                </a:solidFill>
              </a:rPr>
              <a:t>1.</a:t>
            </a:r>
            <a:r>
              <a:rPr lang="ru-RU" sz="2800" b="1" dirty="0">
                <a:solidFill>
                  <a:schemeClr val="bg1"/>
                </a:solidFill>
              </a:rPr>
              <a:t>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66453" y="778088"/>
            <a:ext cx="1071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Был создан специальный отдельный сервер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MyQ</a:t>
            </a:r>
            <a:r>
              <a:rPr lang="ru-RU" dirty="0" smtClean="0">
                <a:solidFill>
                  <a:schemeClr val="accent1"/>
                </a:solidFill>
              </a:rPr>
              <a:t>, принимающий запросы от пользователей, и направляющий задание на принтеры. 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7744" y="3841627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1"/>
                </a:solidFill>
              </a:rPr>
              <a:t>2. 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6453" y="3780072"/>
            <a:ext cx="1071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Заведение в систему всех сотрудников, подключение МФУ к системе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MyQ</a:t>
            </a:r>
            <a:r>
              <a:rPr lang="ru-RU" dirty="0" smtClean="0">
                <a:solidFill>
                  <a:schemeClr val="accent1"/>
                </a:solidFill>
              </a:rPr>
              <a:t>, установка на МФУ программного приложения для работы с системой </a:t>
            </a:r>
            <a:r>
              <a:rPr lang="en-US" dirty="0" err="1" smtClean="0">
                <a:solidFill>
                  <a:schemeClr val="accent1"/>
                </a:solidFill>
              </a:rPr>
              <a:t>MyQ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170" y="4447687"/>
            <a:ext cx="9284592" cy="2207251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600" y="1424419"/>
            <a:ext cx="7704137" cy="229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53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5"/>
          <p:cNvSpPr txBox="1">
            <a:spLocks/>
          </p:cNvSpPr>
          <p:nvPr/>
        </p:nvSpPr>
        <p:spPr>
          <a:xfrm>
            <a:off x="373696" y="114841"/>
            <a:ext cx="5910343" cy="60490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solidFill>
                  <a:schemeClr val="bg1"/>
                </a:solidFill>
              </a:rPr>
              <a:t>РЕАЛИЗАЦИЯ И ЗАПУСК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11299" y="771389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accent1"/>
                </a:solidFill>
              </a:rPr>
              <a:t>3</a:t>
            </a:r>
            <a:r>
              <a:rPr lang="ru-RU" sz="2800" b="1" dirty="0" smtClean="0">
                <a:solidFill>
                  <a:schemeClr val="accent1"/>
                </a:solidFill>
              </a:rPr>
              <a:t>. 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11299" y="3711870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</a:rPr>
              <a:t>4</a:t>
            </a:r>
            <a:r>
              <a:rPr lang="ru-RU" sz="2800" b="1" dirty="0" smtClean="0">
                <a:solidFill>
                  <a:schemeClr val="accent1"/>
                </a:solidFill>
              </a:rPr>
              <a:t>. 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28612" y="841067"/>
            <a:ext cx="107162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Реализация основных функций нажатием одной кнопки, в </a:t>
            </a:r>
            <a:r>
              <a:rPr lang="ru-RU" dirty="0" err="1" smtClean="0">
                <a:solidFill>
                  <a:schemeClr val="accent1"/>
                </a:solidFill>
              </a:rPr>
              <a:t>т.ч</a:t>
            </a:r>
            <a:r>
              <a:rPr lang="ru-RU" dirty="0" smtClean="0">
                <a:solidFill>
                  <a:schemeClr val="accent1"/>
                </a:solidFill>
              </a:rPr>
              <a:t>. «Сканирование и распознавание в </a:t>
            </a:r>
            <a:r>
              <a:rPr lang="en-US" dirty="0" smtClean="0">
                <a:solidFill>
                  <a:schemeClr val="accent1"/>
                </a:solidFill>
              </a:rPr>
              <a:t>Word\Excel</a:t>
            </a:r>
            <a:r>
              <a:rPr lang="ru-RU" dirty="0" smtClean="0">
                <a:solidFill>
                  <a:schemeClr val="accent1"/>
                </a:solidFill>
              </a:rPr>
              <a:t>» посредством </a:t>
            </a:r>
            <a:r>
              <a:rPr lang="en-US" dirty="0" err="1" smtClean="0">
                <a:solidFill>
                  <a:schemeClr val="accent1"/>
                </a:solidFill>
              </a:rPr>
              <a:t>FineReader</a:t>
            </a:r>
            <a:r>
              <a:rPr lang="ru-RU" dirty="0" smtClean="0">
                <a:solidFill>
                  <a:schemeClr val="accent1"/>
                </a:solidFill>
              </a:rPr>
              <a:t> в автоматическом режиме</a:t>
            </a:r>
            <a:r>
              <a:rPr lang="en-US" dirty="0" smtClean="0">
                <a:solidFill>
                  <a:schemeClr val="accent1"/>
                </a:solidFill>
              </a:rPr>
              <a:t> c </a:t>
            </a:r>
            <a:r>
              <a:rPr lang="ru-RU" dirty="0" smtClean="0">
                <a:solidFill>
                  <a:schemeClr val="accent1"/>
                </a:solidFill>
              </a:rPr>
              <a:t>отправкой распознанного файла на почту.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2955" y="1560631"/>
            <a:ext cx="5706168" cy="2253258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168" y="4443268"/>
            <a:ext cx="9995741" cy="20856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28611" y="3824960"/>
            <a:ext cx="1071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/>
                </a:solidFill>
              </a:rPr>
              <a:t>Удобный мониторинг состояния картриджей, а так же ошибок в принтере. Все устройства собраны в одном месте</a:t>
            </a:r>
            <a:endParaRPr lang="ru-RU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10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flipH="1">
            <a:off x="373696" y="2451323"/>
            <a:ext cx="176836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5"/>
          <p:cNvSpPr txBox="1">
            <a:spLocks/>
          </p:cNvSpPr>
          <p:nvPr/>
        </p:nvSpPr>
        <p:spPr>
          <a:xfrm>
            <a:off x="373696" y="114841"/>
            <a:ext cx="5910343" cy="60490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bg1"/>
                </a:solidFill>
              </a:rPr>
              <a:t>РЕАЛИЗАЦИЯ И ЗАПУСК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8735" y="887692"/>
            <a:ext cx="10110196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ru-RU" dirty="0">
                <a:solidFill>
                  <a:schemeClr val="accent1"/>
                </a:solidFill>
              </a:rPr>
              <a:t>Периодические обновления, запуск новых функций в работу, таких как управление заданиями через мобильное приложение, запуск на печать из мобильного приложения, и т.д.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94921" y="903081"/>
            <a:ext cx="583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accent1"/>
                </a:solidFill>
              </a:rPr>
              <a:t>5</a:t>
            </a:r>
            <a:r>
              <a:rPr lang="ru-RU" sz="2800" b="1" dirty="0" smtClean="0">
                <a:solidFill>
                  <a:schemeClr val="accent1"/>
                </a:solidFill>
              </a:rPr>
              <a:t>. </a:t>
            </a:r>
            <a:endParaRPr lang="ru-RU" sz="2800" dirty="0">
              <a:solidFill>
                <a:schemeClr val="accent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236" y="1609636"/>
            <a:ext cx="2718258" cy="4832458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8618" y="1609636"/>
            <a:ext cx="2718258" cy="483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4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 flipH="1">
            <a:off x="373696" y="2451323"/>
            <a:ext cx="176836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Заголовок 5"/>
          <p:cNvSpPr txBox="1">
            <a:spLocks/>
          </p:cNvSpPr>
          <p:nvPr/>
        </p:nvSpPr>
        <p:spPr>
          <a:xfrm>
            <a:off x="373696" y="114841"/>
            <a:ext cx="5910343" cy="60490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bg1"/>
                </a:solidFill>
              </a:rPr>
              <a:t>ВЫВОДЫ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9408" y="1046246"/>
            <a:ext cx="9457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Внедрение системы </a:t>
            </a:r>
            <a:r>
              <a:rPr lang="en-US" dirty="0" err="1" smtClean="0"/>
              <a:t>MyQ</a:t>
            </a:r>
            <a:r>
              <a:rPr lang="en-US" dirty="0" smtClean="0"/>
              <a:t> </a:t>
            </a:r>
            <a:r>
              <a:rPr lang="ru-RU" dirty="0" smtClean="0"/>
              <a:t>значительно упростила печать для </a:t>
            </a:r>
            <a:r>
              <a:rPr lang="ru-RU" dirty="0" smtClean="0"/>
              <a:t>пользователей</a:t>
            </a:r>
            <a:r>
              <a:rPr lang="ru-RU" dirty="0" smtClean="0"/>
              <a:t>, при этом значительно повысив приватность печатаемых данных.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99408" y="2210262"/>
            <a:ext cx="92371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Запуск системы </a:t>
            </a:r>
            <a:r>
              <a:rPr lang="en-US" dirty="0" err="1" smtClean="0"/>
              <a:t>MyQ</a:t>
            </a:r>
            <a:r>
              <a:rPr lang="ru-RU" dirty="0" smtClean="0"/>
              <a:t> позволил контролировать работу и состояние принтеров, в </a:t>
            </a:r>
            <a:r>
              <a:rPr lang="ru-RU" dirty="0" err="1" smtClean="0"/>
              <a:t>т.ч</a:t>
            </a:r>
            <a:r>
              <a:rPr lang="ru-RU" dirty="0" smtClean="0"/>
              <a:t>. по </a:t>
            </a:r>
            <a:r>
              <a:rPr lang="en-US" dirty="0" smtClean="0"/>
              <a:t>SNMP</a:t>
            </a:r>
            <a:r>
              <a:rPr lang="ru-RU" dirty="0" smtClean="0"/>
              <a:t> позволяя это делать из любой точки в мире с помощью обыкновенного браузера.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99408" y="3582736"/>
            <a:ext cx="9882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Функция отслеживания заданий и состояний позволяет быстро реагировать в случае неисправностей, обнаруживать проблемы и устранять их, а так же отслеживать подозрительные задания, распечатки большого количества заданий, экономя время и ресурсы компании.</a:t>
            </a:r>
            <a:endParaRPr lang="ru-RU" dirty="0"/>
          </a:p>
        </p:txBody>
      </p:sp>
      <p:sp>
        <p:nvSpPr>
          <p:cNvPr id="12" name="Параллелограмм 11"/>
          <p:cNvSpPr/>
          <p:nvPr/>
        </p:nvSpPr>
        <p:spPr>
          <a:xfrm>
            <a:off x="-702557" y="5284523"/>
            <a:ext cx="5689238" cy="1573477"/>
          </a:xfrm>
          <a:prstGeom prst="parallelogram">
            <a:avLst/>
          </a:prstGeom>
          <a:solidFill>
            <a:srgbClr val="005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араллелограмм 12"/>
          <p:cNvSpPr/>
          <p:nvPr/>
        </p:nvSpPr>
        <p:spPr>
          <a:xfrm>
            <a:off x="4986681" y="5295361"/>
            <a:ext cx="7599258" cy="1573477"/>
          </a:xfrm>
          <a:prstGeom prst="parallelogram">
            <a:avLst/>
          </a:prstGeom>
          <a:solidFill>
            <a:srgbClr val="69BE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3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/>
          </p:cNvSpPr>
          <p:nvPr/>
        </p:nvSpPr>
        <p:spPr>
          <a:xfrm>
            <a:off x="500137" y="1012354"/>
            <a:ext cx="7697834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bg1"/>
                </a:solidFill>
              </a:rPr>
              <a:t>СПАСИБО ЗА ВНИМАНИЕ!</a:t>
            </a:r>
          </a:p>
        </p:txBody>
      </p:sp>
      <p:sp>
        <p:nvSpPr>
          <p:cNvPr id="3" name="Текст 2"/>
          <p:cNvSpPr txBox="1">
            <a:spLocks/>
          </p:cNvSpPr>
          <p:nvPr/>
        </p:nvSpPr>
        <p:spPr>
          <a:xfrm>
            <a:off x="3752295" y="4612443"/>
            <a:ext cx="3631915" cy="21544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bg1"/>
                </a:solidFill>
              </a:rPr>
              <a:t>Леонид Кушнир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b="1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bg1"/>
                </a:solidFill>
              </a:rPr>
              <a:t>Заместитель генерального директора по ИТ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b="1" dirty="0">
                <a:solidFill>
                  <a:schemeClr val="bg1"/>
                </a:solidFill>
              </a:rPr>
              <a:t>ООО «</a:t>
            </a:r>
            <a:r>
              <a:rPr lang="ru-RU" sz="1400" b="1" dirty="0" err="1">
                <a:solidFill>
                  <a:schemeClr val="bg1"/>
                </a:solidFill>
              </a:rPr>
              <a:t>РесурсТранс</a:t>
            </a:r>
            <a:r>
              <a:rPr lang="ru-RU" sz="1400" b="1" dirty="0">
                <a:solidFill>
                  <a:schemeClr val="bg1"/>
                </a:solidFill>
              </a:rPr>
              <a:t>»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400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solidFill>
                  <a:schemeClr val="bg1"/>
                </a:solidFill>
              </a:rPr>
              <a:t>тел</a:t>
            </a:r>
            <a:r>
              <a:rPr lang="ru-RU" sz="1400" dirty="0">
                <a:solidFill>
                  <a:schemeClr val="bg1"/>
                </a:solidFill>
              </a:rPr>
              <a:t>. +</a:t>
            </a:r>
            <a:r>
              <a:rPr lang="ru-RU" sz="1400" dirty="0" smtClean="0">
                <a:solidFill>
                  <a:schemeClr val="bg1"/>
                </a:solidFill>
              </a:rPr>
              <a:t>7 (</a:t>
            </a:r>
            <a:r>
              <a:rPr lang="ru-RU" sz="1400" dirty="0">
                <a:solidFill>
                  <a:schemeClr val="bg1"/>
                </a:solidFill>
              </a:rPr>
              <a:t>495</a:t>
            </a:r>
            <a:r>
              <a:rPr lang="ru-RU" sz="1400" dirty="0" smtClean="0">
                <a:solidFill>
                  <a:schemeClr val="bg1"/>
                </a:solidFill>
              </a:rPr>
              <a:t>) 646-08-39 </a:t>
            </a:r>
            <a:r>
              <a:rPr lang="ru-RU" sz="1400" dirty="0">
                <a:solidFill>
                  <a:schemeClr val="bg1"/>
                </a:solidFill>
              </a:rPr>
              <a:t>доб. 160;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 smtClean="0">
                <a:solidFill>
                  <a:schemeClr val="bg1"/>
                </a:solidFill>
              </a:rPr>
              <a:t>моб</a:t>
            </a:r>
            <a:r>
              <a:rPr lang="ru-RU" sz="1400" dirty="0">
                <a:solidFill>
                  <a:schemeClr val="bg1"/>
                </a:solidFill>
              </a:rPr>
              <a:t>. +</a:t>
            </a:r>
            <a:r>
              <a:rPr lang="ru-RU" sz="1400" dirty="0" smtClean="0">
                <a:solidFill>
                  <a:schemeClr val="bg1"/>
                </a:solidFill>
              </a:rPr>
              <a:t>7(963) 684-55-33</a:t>
            </a:r>
            <a:endParaRPr lang="ru-RU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400" dirty="0">
                <a:solidFill>
                  <a:schemeClr val="bg1"/>
                </a:solidFill>
              </a:rPr>
              <a:t>E-</a:t>
            </a:r>
            <a:r>
              <a:rPr lang="ru-RU" sz="1400" dirty="0" err="1">
                <a:solidFill>
                  <a:schemeClr val="bg1"/>
                </a:solidFill>
              </a:rPr>
              <a:t>mail</a:t>
            </a:r>
            <a:r>
              <a:rPr lang="ru-RU" sz="1400" dirty="0">
                <a:solidFill>
                  <a:schemeClr val="bg1"/>
                </a:solidFill>
              </a:rPr>
              <a:t>: cio@rt24.ru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78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Специальное оформление">
  <a:themeElements>
    <a:clrScheme name="РесурсТран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49F"/>
      </a:accent1>
      <a:accent2>
        <a:srgbClr val="69BE28"/>
      </a:accent2>
      <a:accent3>
        <a:srgbClr val="58595B"/>
      </a:accent3>
      <a:accent4>
        <a:srgbClr val="BCBEC0"/>
      </a:accent4>
      <a:accent5>
        <a:srgbClr val="000000"/>
      </a:accent5>
      <a:accent6>
        <a:srgbClr val="FFFFFF"/>
      </a:accent6>
      <a:hlink>
        <a:srgbClr val="00549F"/>
      </a:hlink>
      <a:folHlink>
        <a:srgbClr val="BCBEC0"/>
      </a:folHlink>
    </a:clrScheme>
    <a:fontScheme name="РесурсТранс">
      <a:majorFont>
        <a:latin typeface="PT Sans Caption"/>
        <a:ea typeface=""/>
        <a:cs typeface=""/>
      </a:majorFont>
      <a:minorFont>
        <a:latin typeface="PT Sans Captio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РесурсТран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49F"/>
      </a:accent1>
      <a:accent2>
        <a:srgbClr val="69BE28"/>
      </a:accent2>
      <a:accent3>
        <a:srgbClr val="58595B"/>
      </a:accent3>
      <a:accent4>
        <a:srgbClr val="BCBEC0"/>
      </a:accent4>
      <a:accent5>
        <a:srgbClr val="000000"/>
      </a:accent5>
      <a:accent6>
        <a:srgbClr val="FFFFFF"/>
      </a:accent6>
      <a:hlink>
        <a:srgbClr val="00549F"/>
      </a:hlink>
      <a:folHlink>
        <a:srgbClr val="BCBEC0"/>
      </a:folHlink>
    </a:clrScheme>
    <a:fontScheme name="РесурсТранс">
      <a:majorFont>
        <a:latin typeface="PT Sans Caption"/>
        <a:ea typeface=""/>
        <a:cs typeface=""/>
      </a:majorFont>
      <a:minorFont>
        <a:latin typeface="PT Sans Captio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446</Words>
  <Application>Microsoft Office PowerPoint</Application>
  <PresentationFormat>Широкоэкранный</PresentationFormat>
  <Paragraphs>55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PT Sans Caption</vt:lpstr>
      <vt:lpstr>1_Специальное оформление</vt:lpstr>
      <vt:lpstr>Тема Office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Богатикова Анастасия Владимировна</dc:creator>
  <cp:lastModifiedBy>Кушнир Леонид Григорьевич</cp:lastModifiedBy>
  <cp:revision>38</cp:revision>
  <dcterms:created xsi:type="dcterms:W3CDTF">2018-10-23T11:45:50Z</dcterms:created>
  <dcterms:modified xsi:type="dcterms:W3CDTF">2018-11-01T21:15:22Z</dcterms:modified>
</cp:coreProperties>
</file>