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0" r:id="rId3"/>
    <p:sldId id="263" r:id="rId4"/>
    <p:sldId id="265" r:id="rId5"/>
    <p:sldId id="264" r:id="rId6"/>
    <p:sldId id="268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амотейкин Владислав Эдуардович" initials="СВЭ" lastIdx="1" clrIdx="0">
    <p:extLst>
      <p:ext uri="{19B8F6BF-5375-455C-9EA6-DF929625EA0E}">
        <p15:presenceInfo xmlns:p15="http://schemas.microsoft.com/office/powerpoint/2012/main" userId="S-1-5-21-824102875-169362764-4138337634-146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Абонентская плата за Интернет в месяц, в руб. (с НДС)</a:t>
            </a:r>
            <a:endParaRPr lang="ru-RU" sz="1800" b="1" dirty="0"/>
          </a:p>
        </c:rich>
      </c:tx>
      <c:layout>
        <c:manualLayout>
          <c:xMode val="edge"/>
          <c:yMode val="edge"/>
          <c:x val="0.2201609486931443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936148084476033E-2"/>
          <c:y val="8.6263422601087436E-2"/>
          <c:w val="0.91779432493012558"/>
          <c:h val="0.837934798506731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Лист1!$C$2</c:f>
              <c:strCache>
                <c:ptCount val="1"/>
                <c:pt idx="0">
                  <c:v>до оптимизации пропускной способности канала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471173482982469E-2"/>
                  <c:y val="-1.6129028844079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696-46BF-8046-06E38E3FA1A2}"/>
                </c:ext>
              </c:extLst>
            </c:dLbl>
            <c:dLbl>
              <c:idx val="1"/>
              <c:layout>
                <c:manualLayout>
                  <c:x val="8.6033801122367987E-3"/>
                  <c:y val="-1.8817200318093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696-46BF-8046-06E38E3FA1A2}"/>
                </c:ext>
              </c:extLst>
            </c:dLbl>
            <c:dLbl>
              <c:idx val="2"/>
              <c:layout>
                <c:manualLayout>
                  <c:x val="1.2905070168355277E-2"/>
                  <c:y val="-8.06451442204005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696-46BF-8046-06E38E3FA1A2}"/>
                </c:ext>
              </c:extLst>
            </c:dLbl>
            <c:dLbl>
              <c:idx val="3"/>
              <c:layout>
                <c:manualLayout>
                  <c:x val="2.8677933707456174E-3"/>
                  <c:y val="-1.8883452103240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696-46BF-8046-06E38E3FA1A2}"/>
                </c:ext>
              </c:extLst>
            </c:dLbl>
            <c:dLbl>
              <c:idx val="4"/>
              <c:layout>
                <c:manualLayout>
                  <c:x val="-2.8677933707456174E-3"/>
                  <c:y val="-2.1505371792106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696-46BF-8046-06E38E3FA1A2}"/>
                </c:ext>
              </c:extLst>
            </c:dLbl>
            <c:dLbl>
              <c:idx val="5"/>
              <c:layout>
                <c:manualLayout>
                  <c:x val="1.5743265200880631E-2"/>
                  <c:y val="-6.21004566210046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696-46BF-8046-06E38E3FA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Лист1!$B$3:$B$8</c:f>
              <c:strCache>
                <c:ptCount val="6"/>
                <c:pt idx="0">
                  <c:v>Горьковский</c:v>
                </c:pt>
                <c:pt idx="1">
                  <c:v>Московский</c:v>
                </c:pt>
                <c:pt idx="2">
                  <c:v>Привожский</c:v>
                </c:pt>
                <c:pt idx="3">
                  <c:v>Западно-Сибирский</c:v>
                </c:pt>
                <c:pt idx="4">
                  <c:v>Южно-Уральский</c:v>
                </c:pt>
                <c:pt idx="5">
                  <c:v>Всего по 5 филиалам</c:v>
                </c:pt>
              </c:strCache>
            </c:strRef>
          </c:cat>
          <c:val>
            <c:numRef>
              <c:f>Лист1!$C$3:$C$8</c:f>
              <c:numCache>
                <c:formatCode>#,##0</c:formatCode>
                <c:ptCount val="6"/>
                <c:pt idx="0">
                  <c:v>326336.8</c:v>
                </c:pt>
                <c:pt idx="1">
                  <c:v>512308.8000000001</c:v>
                </c:pt>
                <c:pt idx="2">
                  <c:v>305077.2</c:v>
                </c:pt>
                <c:pt idx="3">
                  <c:v>576180.67000000016</c:v>
                </c:pt>
                <c:pt idx="4">
                  <c:v>314862.35000000003</c:v>
                </c:pt>
                <c:pt idx="5">
                  <c:v>2034765.8200000003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96-46BF-8046-06E38E3FA1A2}"/>
            </c:ext>
          </c:extLst>
        </c:ser>
        <c:ser>
          <c:idx val="1"/>
          <c:order val="1"/>
          <c:tx>
            <c:strRef>
              <c:f>Лист1!$D$2</c:f>
              <c:strCache>
                <c:ptCount val="1"/>
                <c:pt idx="0">
                  <c:v>после оптимизации пропускной способности канала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949235870689042E-2"/>
                  <c:y val="-2.4613005476129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696-46BF-8046-06E38E3FA1A2}"/>
                </c:ext>
              </c:extLst>
            </c:dLbl>
            <c:dLbl>
              <c:idx val="1"/>
              <c:layout>
                <c:manualLayout>
                  <c:x val="2.2942346965964939E-2"/>
                  <c:y val="-1.3440857370066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696-46BF-8046-06E38E3FA1A2}"/>
                </c:ext>
              </c:extLst>
            </c:dLbl>
            <c:dLbl>
              <c:idx val="2"/>
              <c:layout>
                <c:manualLayout>
                  <c:x val="2.4376243651337746E-2"/>
                  <c:y val="-8.06451442203995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696-46BF-8046-06E38E3FA1A2}"/>
                </c:ext>
              </c:extLst>
            </c:dLbl>
            <c:dLbl>
              <c:idx val="3"/>
              <c:layout>
                <c:manualLayout>
                  <c:x val="3.3095922274902385E-2"/>
                  <c:y val="-2.7503134447809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696-46BF-8046-06E38E3FA1A2}"/>
                </c:ext>
              </c:extLst>
            </c:dLbl>
            <c:dLbl>
              <c:idx val="4"/>
              <c:layout>
                <c:manualLayout>
                  <c:x val="2.2922939468797407E-2"/>
                  <c:y val="-1.62301083692512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631069020359096E-2"/>
                      <c:h val="4.06715940455524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5696-46BF-8046-06E38E3FA1A2}"/>
                </c:ext>
              </c:extLst>
            </c:dLbl>
            <c:dLbl>
              <c:idx val="5"/>
              <c:layout>
                <c:manualLayout>
                  <c:x val="4.2454241820978733E-2"/>
                  <c:y val="-3.2876585238347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696-46BF-8046-06E38E3FA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Лист1!$B$3:$B$8</c:f>
              <c:strCache>
                <c:ptCount val="6"/>
                <c:pt idx="0">
                  <c:v>Горьковский</c:v>
                </c:pt>
                <c:pt idx="1">
                  <c:v>Московский</c:v>
                </c:pt>
                <c:pt idx="2">
                  <c:v>Привожский</c:v>
                </c:pt>
                <c:pt idx="3">
                  <c:v>Западно-Сибирский</c:v>
                </c:pt>
                <c:pt idx="4">
                  <c:v>Южно-Уральский</c:v>
                </c:pt>
                <c:pt idx="5">
                  <c:v>Всего по 5 филиалам</c:v>
                </c:pt>
              </c:strCache>
            </c:strRef>
          </c:cat>
          <c:val>
            <c:numRef>
              <c:f>Лист1!$D$3:$D$8</c:f>
              <c:numCache>
                <c:formatCode>#,##0</c:formatCode>
                <c:ptCount val="6"/>
                <c:pt idx="0">
                  <c:v>252166</c:v>
                </c:pt>
                <c:pt idx="1">
                  <c:v>333869.2</c:v>
                </c:pt>
                <c:pt idx="2">
                  <c:v>203797.8</c:v>
                </c:pt>
                <c:pt idx="3">
                  <c:v>305490.19999999984</c:v>
                </c:pt>
                <c:pt idx="4">
                  <c:v>230517.60000000003</c:v>
                </c:pt>
                <c:pt idx="5">
                  <c:v>1325840.7999999998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96-46BF-8046-06E38E3FA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14314895"/>
        <c:axId val="1614315311"/>
        <c:axId val="0"/>
      </c:bar3DChart>
      <c:catAx>
        <c:axId val="1614314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4315311"/>
        <c:crosses val="autoZero"/>
        <c:auto val="1"/>
        <c:lblAlgn val="ctr"/>
        <c:lblOffset val="100"/>
        <c:noMultiLvlLbl val="0"/>
      </c:catAx>
      <c:valAx>
        <c:axId val="161431531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614314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8-22T11:59:29.073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F47A1-DB38-45A3-8C65-ACDF52480854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0156-92BA-4957-9DCA-A4D97243AF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79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EAF8DA-EF77-4465-85D6-F474E2B0E566}" type="slidenum">
              <a:rPr kumimoji="0"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kumimoji="0"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55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91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199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254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23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51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068960"/>
            <a:ext cx="5760640" cy="2232248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589240"/>
            <a:ext cx="6400800" cy="72008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D0210-A02E-4CAE-B365-1AEC395AC8C0}" type="datetime1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0247-DCEF-4596-9A4D-3ABBD880E2E1}" type="datetime1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B6FDE-A272-45E3-AB47-CD191B8E03F5}" type="datetime1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E02A-C503-4488-9714-44161BD58015}" type="datetime1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984" y="34290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F2F41-6548-44BE-867E-563D15AE0694}" type="datetime1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C1D7-434F-471C-966A-65C52C2F997A}" type="datetime1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35113"/>
            <a:ext cx="424586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51520" y="2174875"/>
            <a:ext cx="424586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474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4745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9FEF-6802-4582-9F9B-8FA54E118DF7}" type="datetime1">
              <a:rPr lang="ru-RU" smtClean="0"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97ED-FA98-4449-941E-0CEDA2F7E2AE}" type="datetime1">
              <a:rPr lang="ru-RU" smtClean="0"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E49F-7920-44A3-8626-656D44D37E85}" type="datetime1">
              <a:rPr lang="ru-RU" smtClean="0"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3050"/>
            <a:ext cx="321399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3174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435100"/>
            <a:ext cx="321399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18F0-D509-4B03-BF6B-4A59982FABFF}" type="datetime1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BDC8-6BB5-420C-B17B-E3C96BF86075}" type="datetime1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980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600200"/>
            <a:ext cx="86409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1520" y="6597352"/>
            <a:ext cx="2133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5373D02-DF2E-4954-912B-D290C0DE045C}" type="datetime1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97352"/>
            <a:ext cx="289560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РесурсТранс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597352"/>
            <a:ext cx="2133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68BD160-2F2A-44F3-AA74-B41751412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 уменьшения стоимости</a:t>
            </a:r>
            <a:br>
              <a:rPr lang="ru-RU" dirty="0" smtClean="0"/>
            </a:br>
            <a:r>
              <a:rPr lang="ru-RU" dirty="0" smtClean="0"/>
              <a:t>услуг предоставления</a:t>
            </a:r>
            <a:br>
              <a:rPr lang="ru-RU" dirty="0" smtClean="0"/>
            </a:br>
            <a:r>
              <a:rPr lang="ru-RU" dirty="0" smtClean="0"/>
              <a:t>связи (Интернета)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877272"/>
            <a:ext cx="6400800" cy="432048"/>
          </a:xfrm>
        </p:spPr>
        <p:txBody>
          <a:bodyPr/>
          <a:lstStyle/>
          <a:p>
            <a:pPr algn="ctr"/>
            <a:r>
              <a:rPr lang="ru-RU" smtClean="0"/>
              <a:t>Февраль</a:t>
            </a:r>
            <a:r>
              <a:rPr lang="ru-RU" smtClean="0"/>
              <a:t> 2018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35"/>
          <p:cNvGrpSpPr>
            <a:grpSpLocks/>
          </p:cNvGrpSpPr>
          <p:nvPr/>
        </p:nvGrpSpPr>
        <p:grpSpPr bwMode="auto">
          <a:xfrm>
            <a:off x="534988" y="2420938"/>
            <a:ext cx="8429625" cy="3914775"/>
            <a:chOff x="333375" y="1752600"/>
            <a:chExt cx="8429625" cy="3914775"/>
          </a:xfrm>
        </p:grpSpPr>
        <p:pic>
          <p:nvPicPr>
            <p:cNvPr id="6174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375" y="1752600"/>
              <a:ext cx="8429625" cy="391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75" name="Group 34"/>
            <p:cNvGrpSpPr>
              <a:grpSpLocks/>
            </p:cNvGrpSpPr>
            <p:nvPr/>
          </p:nvGrpSpPr>
          <p:grpSpPr bwMode="auto">
            <a:xfrm>
              <a:off x="1344612" y="3078162"/>
              <a:ext cx="2646363" cy="1246188"/>
              <a:chOff x="1344612" y="3078162"/>
              <a:chExt cx="2646363" cy="1246188"/>
            </a:xfrm>
          </p:grpSpPr>
          <p:sp>
            <p:nvSpPr>
              <p:cNvPr id="7" name="Овал 6"/>
              <p:cNvSpPr>
                <a:spLocks noChangeArrowheads="1"/>
              </p:cNvSpPr>
              <p:nvPr/>
            </p:nvSpPr>
            <p:spPr bwMode="auto">
              <a:xfrm>
                <a:off x="2619375" y="4048125"/>
                <a:ext cx="142875" cy="142875"/>
              </a:xfrm>
              <a:prstGeom prst="ellipse">
                <a:avLst/>
              </a:prstGeom>
              <a:solidFill>
                <a:srgbClr val="C000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635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en-US">
                  <a:solidFill>
                    <a:srgbClr val="FFFFFF"/>
                  </a:solidFill>
                  <a:cs typeface="MS PGothic" pitchFamily="34" charset="-128"/>
                </a:endParaRPr>
              </a:p>
            </p:txBody>
          </p:sp>
          <p:sp>
            <p:nvSpPr>
              <p:cNvPr id="8" name="Овал 7"/>
              <p:cNvSpPr>
                <a:spLocks noChangeArrowheads="1"/>
              </p:cNvSpPr>
              <p:nvPr/>
            </p:nvSpPr>
            <p:spPr bwMode="auto">
              <a:xfrm>
                <a:off x="1476375" y="3395662"/>
                <a:ext cx="142875" cy="142875"/>
              </a:xfrm>
              <a:prstGeom prst="ellipse">
                <a:avLst/>
              </a:prstGeom>
              <a:solidFill>
                <a:srgbClr val="C000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635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en-US">
                  <a:solidFill>
                    <a:srgbClr val="FFFFFF"/>
                  </a:solidFill>
                  <a:cs typeface="MS PGothic" pitchFamily="34" charset="-128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344612" y="3078162"/>
                <a:ext cx="746125" cy="27622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ru-RU" sz="1200" b="1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Москва</a:t>
                </a:r>
                <a:endParaRPr lang="ru-RU" sz="12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763837" y="3962400"/>
                <a:ext cx="1227138" cy="27622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ru-RU" sz="1200" b="1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Екатеринбург</a:t>
                </a:r>
                <a:endParaRPr lang="ru-RU" sz="12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000250" y="4048125"/>
                <a:ext cx="681037" cy="27622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ru-RU" sz="1200" b="1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Пермь</a:t>
                </a:r>
                <a:endParaRPr lang="ru-RU" sz="1200" b="1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endParaRPr>
              </a:p>
            </p:txBody>
          </p:sp>
        </p:grpSp>
      </p:grpSp>
      <p:sp>
        <p:nvSpPr>
          <p:cNvPr id="26" name="Овал 9"/>
          <p:cNvSpPr>
            <a:spLocks noChangeArrowheads="1"/>
          </p:cNvSpPr>
          <p:nvPr/>
        </p:nvSpPr>
        <p:spPr bwMode="auto">
          <a:xfrm>
            <a:off x="2667000" y="4462463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27" name="Овал 9"/>
          <p:cNvSpPr>
            <a:spLocks noChangeArrowheads="1"/>
          </p:cNvSpPr>
          <p:nvPr/>
        </p:nvSpPr>
        <p:spPr bwMode="auto">
          <a:xfrm>
            <a:off x="3357563" y="4500563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2738438" y="4248150"/>
            <a:ext cx="73501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Нижний</a:t>
            </a:r>
          </a:p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Тагил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3430588" y="4462463"/>
            <a:ext cx="7127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Тюмень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3714750" y="3867150"/>
            <a:ext cx="6080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Сургут</a:t>
            </a:r>
          </a:p>
        </p:txBody>
      </p:sp>
      <p:sp>
        <p:nvSpPr>
          <p:cNvPr id="27657" name="TextBox 34"/>
          <p:cNvSpPr txBox="1">
            <a:spLocks noChangeArrowheads="1"/>
          </p:cNvSpPr>
          <p:nvPr/>
        </p:nvSpPr>
        <p:spPr bwMode="auto">
          <a:xfrm>
            <a:off x="251520" y="1237570"/>
            <a:ext cx="864393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Сотрудники – более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00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человек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Интернет точки – 231 единица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Провайдеры: ООО «Престиж-Интернет», </a:t>
            </a:r>
            <a:r>
              <a:rPr lang="ru-RU" dirty="0"/>
              <a:t>ЗАО «Компания ТрансТелеКом</a:t>
            </a:r>
            <a:r>
              <a:rPr lang="ru-RU" dirty="0" smtClean="0"/>
              <a:t>»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и др.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Овал 9"/>
          <p:cNvSpPr>
            <a:spLocks noChangeArrowheads="1"/>
          </p:cNvSpPr>
          <p:nvPr/>
        </p:nvSpPr>
        <p:spPr bwMode="auto">
          <a:xfrm>
            <a:off x="3643313" y="4000500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33" name="Овал 9"/>
          <p:cNvSpPr>
            <a:spLocks noChangeArrowheads="1"/>
          </p:cNvSpPr>
          <p:nvPr/>
        </p:nvSpPr>
        <p:spPr bwMode="auto">
          <a:xfrm>
            <a:off x="2143125" y="4581525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32" name="Овал 31"/>
          <p:cNvSpPr>
            <a:spLocks noChangeArrowheads="1"/>
          </p:cNvSpPr>
          <p:nvPr/>
        </p:nvSpPr>
        <p:spPr bwMode="auto">
          <a:xfrm>
            <a:off x="1547813" y="4724400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1403350" y="4868863"/>
            <a:ext cx="823913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Саратов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2268538" y="2636838"/>
            <a:ext cx="814387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Кировск</a:t>
            </a:r>
          </a:p>
        </p:txBody>
      </p:sp>
      <p:sp>
        <p:nvSpPr>
          <p:cNvPr id="43" name="Овал 9"/>
          <p:cNvSpPr>
            <a:spLocks noChangeArrowheads="1"/>
          </p:cNvSpPr>
          <p:nvPr/>
        </p:nvSpPr>
        <p:spPr bwMode="auto">
          <a:xfrm>
            <a:off x="2124075" y="2636838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6160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7010400" y="6537324"/>
            <a:ext cx="2133600" cy="32067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260319-A78E-4239-B79C-C50249D50D92}" type="slidenum">
              <a:rPr lang="ru-RU" altLang="ru-RU" sz="800">
                <a:solidFill>
                  <a:schemeClr val="tx1">
                    <a:tint val="75000"/>
                  </a:schemeClr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8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>
          <a:xfrm>
            <a:off x="3125689" y="6537324"/>
            <a:ext cx="2895600" cy="3222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www.resourcetrans.ru</a:t>
            </a:r>
            <a:endParaRPr lang="ru-RU" dirty="0"/>
          </a:p>
        </p:txBody>
      </p:sp>
      <p:sp>
        <p:nvSpPr>
          <p:cNvPr id="28" name="Овал 27"/>
          <p:cNvSpPr>
            <a:spLocks noChangeArrowheads="1"/>
          </p:cNvSpPr>
          <p:nvPr/>
        </p:nvSpPr>
        <p:spPr bwMode="auto">
          <a:xfrm>
            <a:off x="468685" y="3059113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63538" y="2847975"/>
            <a:ext cx="1179512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Калининград</a:t>
            </a:r>
          </a:p>
        </p:txBody>
      </p:sp>
      <p:sp>
        <p:nvSpPr>
          <p:cNvPr id="36" name="Овал 35"/>
          <p:cNvSpPr>
            <a:spLocks noChangeArrowheads="1"/>
          </p:cNvSpPr>
          <p:nvPr/>
        </p:nvSpPr>
        <p:spPr bwMode="auto">
          <a:xfrm>
            <a:off x="1984375" y="4078288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2101850" y="3719513"/>
            <a:ext cx="101441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Нижний Новгород</a:t>
            </a:r>
          </a:p>
        </p:txBody>
      </p:sp>
      <p:sp>
        <p:nvSpPr>
          <p:cNvPr id="38" name="Овал 37"/>
          <p:cNvSpPr>
            <a:spLocks noChangeArrowheads="1"/>
          </p:cNvSpPr>
          <p:nvPr/>
        </p:nvSpPr>
        <p:spPr bwMode="auto">
          <a:xfrm>
            <a:off x="1814513" y="4549775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1225550" y="4311650"/>
            <a:ext cx="758825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Самара</a:t>
            </a:r>
          </a:p>
        </p:txBody>
      </p:sp>
      <p:sp>
        <p:nvSpPr>
          <p:cNvPr id="40" name="Овал 39"/>
          <p:cNvSpPr>
            <a:spLocks noChangeArrowheads="1"/>
          </p:cNvSpPr>
          <p:nvPr/>
        </p:nvSpPr>
        <p:spPr bwMode="auto">
          <a:xfrm>
            <a:off x="2411413" y="5086350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2471738" y="5145088"/>
            <a:ext cx="1008062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Челябинск</a:t>
            </a:r>
          </a:p>
        </p:txBody>
      </p:sp>
      <p:sp>
        <p:nvSpPr>
          <p:cNvPr id="46" name="Овал 45"/>
          <p:cNvSpPr>
            <a:spLocks noChangeArrowheads="1"/>
          </p:cNvSpPr>
          <p:nvPr/>
        </p:nvSpPr>
        <p:spPr bwMode="auto">
          <a:xfrm>
            <a:off x="3871913" y="5419725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47" name="TextBox 46"/>
          <p:cNvSpPr txBox="1"/>
          <p:nvPr/>
        </p:nvSpPr>
        <p:spPr bwMode="auto">
          <a:xfrm>
            <a:off x="3786188" y="5167313"/>
            <a:ext cx="12001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Новосибирск</a:t>
            </a:r>
          </a:p>
        </p:txBody>
      </p:sp>
      <p:sp>
        <p:nvSpPr>
          <p:cNvPr id="48" name="Овал 47"/>
          <p:cNvSpPr>
            <a:spLocks noChangeArrowheads="1"/>
          </p:cNvSpPr>
          <p:nvPr/>
        </p:nvSpPr>
        <p:spPr bwMode="auto">
          <a:xfrm>
            <a:off x="6186488" y="5656263"/>
            <a:ext cx="142875" cy="142875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cs typeface="MS PGothic" pitchFamily="34" charset="-128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6207125" y="5445125"/>
            <a:ext cx="54610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Чита</a:t>
            </a:r>
            <a:endParaRPr lang="ru-RU" sz="1200" b="1" dirty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251520" y="0"/>
            <a:ext cx="8229600" cy="98072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dirty="0" smtClean="0"/>
              <a:t>Сеть обслуживаемых участков дорог ООО «РесурсТранс»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6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 txBox="1">
            <a:spLocks noChangeArrowheads="1"/>
          </p:cNvSpPr>
          <p:nvPr/>
        </p:nvSpPr>
        <p:spPr bwMode="auto">
          <a:xfrm>
            <a:off x="395536" y="1196752"/>
            <a:ext cx="8496943" cy="529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18097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>
              <a:lnSpc>
                <a:spcPct val="90000"/>
              </a:lnSpc>
              <a:spcBef>
                <a:spcPct val="50000"/>
              </a:spcBef>
              <a:buNone/>
              <a:defRPr/>
            </a:pPr>
            <a:r>
              <a:rPr kumimoji="0"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</a:t>
            </a:r>
            <a:r>
              <a:rPr kumimoji="0"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    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Для анализа были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 взяты </a:t>
            </a:r>
            <a:r>
              <a:rPr kumimoji="0" lang="ru-RU" alt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189 участков </a:t>
            </a:r>
            <a:r>
              <a:rPr kumimoji="0"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 6 филиалах 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– 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Горьковский, </a:t>
            </a:r>
            <a:r>
              <a:rPr kumimoji="0"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Московский, Южно-Уральский, Западно-Сибирский </a:t>
            </a:r>
            <a:r>
              <a:rPr kumimoji="0"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и </a:t>
            </a:r>
            <a:r>
              <a:rPr kumimoji="0" lang="ru-RU" altLang="ru-RU" sz="1600" dirty="0" err="1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Приволжсийя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. Услуги связи для этих 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филиалов, 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предоставляет ООО «Престиж-Интернет».</a:t>
            </a:r>
            <a:r>
              <a:rPr kumimoji="0" lang="en-US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MT"/>
                <a:cs typeface="Times New Roman" panose="02020603050405020304" pitchFamily="18" charset="0"/>
              </a:rPr>
              <a:t>Анализ проводился на основании данных за 6 месяцев, взятых из корпоративного мониторинга</a:t>
            </a:r>
            <a:r>
              <a:rPr kumimoji="0"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.</a:t>
            </a:r>
            <a:endParaRPr kumimoji="0" lang="ru-RU" altLang="ru-RU" sz="16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M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     </a:t>
            </a:r>
            <a:r>
              <a:rPr kumimoji="0" lang="ru-RU" altLang="ru-RU" sz="1600" baseline="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Анализ был проведен</a:t>
            </a:r>
            <a:r>
              <a:rPr kumimoji="0"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по многим показателям. Основными показателями для анализа были – использование пропускной полосы канала и количество компьютерной техники на участке.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</a:t>
            </a:r>
            <a:r>
              <a:rPr kumimoji="0"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    В ходе анализа было установлено, что использование канала на участках, с количеством компьютерной техники от 1 до 3 единиц, составляло 128 – 512 кбит/с,  В случае, если на участке количество оргтехники было от 4 до 10 единиц, использование было 2 – 3 Мбит/с. На участках около 30 человек использование канала составляло до 6 Мбит/с. Пример анализируемых данных в табл.1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Таблица 1. Заполнени</a:t>
            </a:r>
            <a:r>
              <a:rPr kumimoji="0" lang="ru-RU" altLang="ru-RU" sz="14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е</a:t>
            </a:r>
            <a:r>
              <a:rPr kumimoji="0" lang="ru-RU" altLang="ru-RU" sz="14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канала на небольшом участке, в Мбит/с</a:t>
            </a:r>
          </a:p>
        </p:txBody>
      </p:sp>
      <p:sp>
        <p:nvSpPr>
          <p:cNvPr id="410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6AB973-DDF9-49BB-B3A3-1507C7C1009F}" type="slidenum">
              <a:rPr kumimoji="1" lang="ru-RU" altLang="ru-RU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ru-RU" alt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31840" y="6492876"/>
            <a:ext cx="2895600" cy="33337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www.resourcetrans.ru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60621"/>
            <a:ext cx="8229600" cy="98072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prstClr val="black"/>
                </a:solidFill>
              </a:rPr>
              <a:t>Анализ использования пропускной способности интернет-канала 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филиалам, </a:t>
            </a:r>
            <a:r>
              <a:rPr lang="ru-RU" baseline="0" dirty="0" smtClean="0">
                <a:solidFill>
                  <a:prstClr val="black"/>
                </a:solidFill>
              </a:rPr>
              <a:t>ООО «</a:t>
            </a:r>
            <a:r>
              <a:rPr lang="ru-RU" baseline="0" dirty="0" err="1" smtClean="0">
                <a:solidFill>
                  <a:prstClr val="black"/>
                </a:solidFill>
              </a:rPr>
              <a:t>РесурсТранс</a:t>
            </a:r>
            <a:r>
              <a:rPr lang="ru-RU" dirty="0" smtClean="0">
                <a:solidFill>
                  <a:prstClr val="black"/>
                </a:solidFill>
              </a:rPr>
              <a:t>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AutoShape 2" descr="http://prtg.rg.lan/chart.png?type=graph&amp;graphid=3&amp;graphtitle=%40%40notitle%40%40&amp;width=925&amp;height=300&amp;bgcolor=%23f3f2f2&amp;graphstylefile=graphstyling.htm&amp;animationandinteraction=1&amp;datastylefile=graphdatastyling.htm&amp;animationstylefile=graphanimationstyling.htm&amp;graphstyling=baseFontSize%3D%2710%27%20showLegend%3D%270%27&amp;tooltexts=1&amp;datastyling=drawAnchors%3D%271%27%20anchorRadius%3D%271%27%20lineThickness%3D%272%27&amp;refreshable=true&amp;columns=datetime%2Cvalue_%2Ccoverage&amp;_=1471857224318&amp;id=11753&amp;myid=1471857307475907252&amp;hide=NaN"/>
          <p:cNvSpPr>
            <a:spLocks noChangeAspect="1" noChangeArrowheads="1"/>
          </p:cNvSpPr>
          <p:nvPr/>
        </p:nvSpPr>
        <p:spPr bwMode="auto">
          <a:xfrm>
            <a:off x="155575" y="-1371600"/>
            <a:ext cx="88106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://prtg.rg.lan/chart.png?type=graph&amp;graphid=3&amp;graphtitle=%40%40notitle%40%40&amp;width=925&amp;height=300&amp;bgcolor=%23f3f2f2&amp;graphstylefile=graphstyling.htm&amp;animationandinteraction=1&amp;datastylefile=graphdatastyling.htm&amp;animationstylefile=graphanimationstyling.htm&amp;graphstyling=baseFontSize%3D%2710%27%20showLegend%3D%270%27&amp;tooltexts=1&amp;datastyling=drawAnchors%3D%271%27%20anchorRadius%3D%271%27%20lineThickness%3D%272%27&amp;refreshable=true&amp;columns=datetime%2Cvalue_%2Ccoverage&amp;_=1471857224318&amp;id=11753&amp;myid=1471857307475907252&amp;hide=NaN"/>
          <p:cNvSpPr>
            <a:spLocks noChangeAspect="1" noChangeArrowheads="1"/>
          </p:cNvSpPr>
          <p:nvPr/>
        </p:nvSpPr>
        <p:spPr bwMode="auto">
          <a:xfrm>
            <a:off x="307975" y="-1219200"/>
            <a:ext cx="88106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13" y="4515015"/>
            <a:ext cx="6459226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72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 txBox="1">
            <a:spLocks noChangeArrowheads="1"/>
          </p:cNvSpPr>
          <p:nvPr/>
        </p:nvSpPr>
        <p:spPr bwMode="auto">
          <a:xfrm>
            <a:off x="2267744" y="1428880"/>
            <a:ext cx="6624735" cy="5224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18097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M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10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6AB973-DDF9-49BB-B3A3-1507C7C1009F}" type="slidenum">
              <a:rPr kumimoji="1" lang="ru-RU" altLang="ru-RU" sz="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ru-RU" alt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31840" y="6492876"/>
            <a:ext cx="2895600" cy="33337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www.resourcetrans.ru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0"/>
            <a:ext cx="8229600" cy="98072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Выполнение проекта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536" y="1268760"/>
            <a:ext cx="8085584" cy="299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     На основании анализа было установлено, что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возможно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уменьшить пропускную способность канала без потери качества работы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.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Для участков с количеством оргтехники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от 1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до 4, была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выбрана скорость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канала, с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запасом – 1 </a:t>
            </a:r>
            <a:r>
              <a:rPr lang="ru-RU" altLang="ru-RU" sz="1600" dirty="0" err="1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мбит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/с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,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для  </a:t>
            </a:r>
            <a:r>
              <a:rPr lang="en-US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&lt;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10 единиц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– 4 </a:t>
            </a:r>
            <a:r>
              <a:rPr lang="ru-RU" altLang="ru-RU" sz="1600" dirty="0" err="1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мбит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/с, и на крупных</a:t>
            </a:r>
            <a:r>
              <a:rPr lang="en-US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участках скорость канала была установлена 8 </a:t>
            </a:r>
            <a:r>
              <a:rPr lang="ru-RU" altLang="ru-RU" sz="1600" dirty="0" err="1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мбит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/с. Филиалы и ОП в ходе изменения тарифов затронуты не были.</a:t>
            </a:r>
            <a:endParaRPr lang="ru-RU" altLang="ru-RU" sz="1600" dirty="0" smtClean="0">
              <a:solidFill>
                <a:srgbClr val="002060"/>
              </a:solidFill>
              <a:latin typeface="ArialMT"/>
              <a:cs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     После этого было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проведено уменьшение скорости канала и пересчет абонентской платы для участков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Горьковского филиала.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После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месяца проверки работы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Горьковском филиале было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подтверждено, что изменения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скорости никак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не уменьшают качество работы на участках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    Далее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, новые скорости с перерасчетом абонентской платы, стали внедряться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 Московском, Южно-Уральском, Приволжском </a:t>
            </a:r>
            <a:r>
              <a:rPr lang="ru-RU" alt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и </a:t>
            </a:r>
            <a:r>
              <a:rPr lang="ru-RU" alt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Западно-Сибирском филиале.</a:t>
            </a:r>
            <a:endParaRPr lang="ru-RU" altLang="ru-RU" sz="1600" dirty="0">
              <a:solidFill>
                <a:srgbClr val="002060"/>
              </a:solidFill>
              <a:latin typeface="Arial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8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smtClean="0"/>
              <a:t>www.resourcetrans.ru</a:t>
            </a:r>
            <a:endParaRPr lang="ru-RU" noProof="0" dirty="0"/>
          </a:p>
        </p:txBody>
      </p:sp>
      <p:sp>
        <p:nvSpPr>
          <p:cNvPr id="4101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fld id="{E76AB973-DDF9-49BB-B3A3-1507C7C1009F}" type="slidenum">
              <a:rPr lang="ru-RU" altLang="ru-RU" noProof="0" smtClean="0"/>
              <a:pPr lvl="0"/>
              <a:t>5</a:t>
            </a:fld>
            <a:endParaRPr lang="ru-RU" altLang="ru-RU" noProof="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0"/>
            <a:ext cx="8229600" cy="98072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Сравнительный анализ стоимости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Интернета,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ООО «РесурсТранс» до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и после оптимизации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80516"/>
              </p:ext>
            </p:extLst>
          </p:nvPr>
        </p:nvGraphicFramePr>
        <p:xfrm>
          <a:off x="683568" y="1464009"/>
          <a:ext cx="7992888" cy="383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71600" y="5805264"/>
            <a:ext cx="43204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6129300"/>
            <a:ext cx="432048" cy="21602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619672" y="6126756"/>
            <a:ext cx="6417503" cy="218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dirty="0" smtClean="0">
                <a:solidFill>
                  <a:schemeClr val="tx1"/>
                </a:solidFill>
              </a:rPr>
              <a:t>- Руб</a:t>
            </a:r>
            <a:r>
              <a:rPr lang="ru-RU" sz="1300" dirty="0">
                <a:solidFill>
                  <a:schemeClr val="tx1"/>
                </a:solidFill>
              </a:rPr>
              <a:t>., абонентская плата после изменения тарифов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619672" y="5784488"/>
            <a:ext cx="6402379" cy="236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dirty="0" smtClean="0">
                <a:solidFill>
                  <a:schemeClr val="tx1"/>
                </a:solidFill>
              </a:rPr>
              <a:t>- Руб., абонентская плата до изменения тарифов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885098" y="3292813"/>
            <a:ext cx="407354" cy="1699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52915" y="3007133"/>
            <a:ext cx="664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0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sz="1000" b="1" dirty="0">
                <a:solidFill>
                  <a:srgbClr val="FF0000"/>
                </a:solidFill>
              </a:rPr>
              <a:t>78 000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32356" y="3005560"/>
            <a:ext cx="664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0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sz="1000" b="1" dirty="0">
                <a:solidFill>
                  <a:srgbClr val="FF0000"/>
                </a:solidFill>
              </a:rPr>
              <a:t>78 000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38896" y="3005560"/>
            <a:ext cx="664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0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sz="1000" b="1" dirty="0">
                <a:solidFill>
                  <a:srgbClr val="FF0000"/>
                </a:solidFill>
              </a:rPr>
              <a:t>78 000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86523" y="3005560"/>
            <a:ext cx="664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0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sz="1000" b="1" dirty="0">
                <a:solidFill>
                  <a:srgbClr val="FF0000"/>
                </a:solidFill>
              </a:rPr>
              <a:t>78 000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56176" y="3005560"/>
            <a:ext cx="664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0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sz="1000" b="1" dirty="0">
                <a:solidFill>
                  <a:srgbClr val="FF0000"/>
                </a:solidFill>
              </a:rPr>
              <a:t>78 000</a:t>
            </a: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3967638" y="3292813"/>
            <a:ext cx="407354" cy="1699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2961098" y="3292813"/>
            <a:ext cx="407354" cy="1699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5115265" y="3292813"/>
            <a:ext cx="407354" cy="1699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6284918" y="3292813"/>
            <a:ext cx="407354" cy="1699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05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6AB973-DDF9-49BB-B3A3-1507C7C1009F}" type="slidenum">
              <a:rPr kumimoji="1" lang="ru-RU" altLang="ru-RU" sz="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ru-RU" alt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31840" y="6492876"/>
            <a:ext cx="2895600" cy="33337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www.resourcetrans.ru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0"/>
            <a:ext cx="8229600" cy="98072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Выводы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340768"/>
            <a:ext cx="7941568" cy="1695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dirty="0" smtClean="0"/>
              <a:t>     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Выводы: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При появлении решения по мониторингу загрузки каналов Интернет позволило провести анализ </a:t>
            </a:r>
            <a:r>
              <a:rPr 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тарифов </a:t>
            </a:r>
            <a:r>
              <a:rPr 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и последующую оптимизацию. После смены тарифов компания стала ежемесячно экономить </a:t>
            </a:r>
            <a:r>
              <a:rPr 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на услугах связи по сравнению с предыдущими тарифами, </a:t>
            </a:r>
            <a:r>
              <a:rPr 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в размере 700 </a:t>
            </a:r>
            <a:r>
              <a:rPr lang="ru-RU" sz="1600" dirty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тыс. руб. в </a:t>
            </a:r>
            <a:r>
              <a:rPr lang="ru-RU" sz="1600" dirty="0" smtClean="0">
                <a:solidFill>
                  <a:srgbClr val="002060"/>
                </a:solidFill>
                <a:latin typeface="ArialMT"/>
                <a:cs typeface="Times New Roman" panose="02020603050405020304" pitchFamily="18" charset="0"/>
              </a:rPr>
              <a:t>месяц.</a:t>
            </a:r>
            <a:endParaRPr lang="ru-RU" sz="1600" dirty="0">
              <a:solidFill>
                <a:srgbClr val="002060"/>
              </a:solidFill>
              <a:latin typeface="ArialM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9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 txBox="1">
            <a:spLocks noChangeArrowheads="1"/>
          </p:cNvSpPr>
          <p:nvPr/>
        </p:nvSpPr>
        <p:spPr bwMode="auto">
          <a:xfrm>
            <a:off x="40505" y="1648595"/>
            <a:ext cx="8280919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-18097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БЛАГОДАРЮ ЗА ВНИМАНИЕ</a:t>
            </a:r>
            <a:endParaRPr kumimoji="0" lang="ru-RU" altLang="ru-RU" sz="4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0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6AB973-DDF9-49BB-B3A3-1507C7C1009F}" type="slidenum">
              <a:rPr kumimoji="1" lang="ru-RU" altLang="ru-RU" sz="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ru-RU" alt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31840" y="6492876"/>
            <a:ext cx="2895600" cy="33337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www.resourcetrans.ru</a:t>
            </a:r>
            <a:endParaRPr kumimoji="0" lang="ru-RU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0"/>
            <a:ext cx="8229600" cy="98072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4784467"/>
            <a:ext cx="7970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Инициатор и разработчик проекта – Руководитель региональной инфраструктуры ИТ Самотейкин В.Э.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362" y="2492896"/>
            <a:ext cx="1903204" cy="191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17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сурсТранс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РесурсТранс4</Template>
  <TotalTime>439</TotalTime>
  <Words>494</Words>
  <Application>Microsoft Office PowerPoint</Application>
  <PresentationFormat>Экран (4:3)</PresentationFormat>
  <Paragraphs>70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MS PGothic</vt:lpstr>
      <vt:lpstr>Arial</vt:lpstr>
      <vt:lpstr>ArialMT</vt:lpstr>
      <vt:lpstr>Calibri</vt:lpstr>
      <vt:lpstr>Tahoma</vt:lpstr>
      <vt:lpstr>Times New Roman</vt:lpstr>
      <vt:lpstr>РесурсТранс3</vt:lpstr>
      <vt:lpstr>Проект уменьшения стоимости услуг предоставления связи (Интернета)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ООО «РесурсТранс»  Управление автотранспортными предприятиями</dc:title>
  <dc:creator>g.tamova</dc:creator>
  <cp:lastModifiedBy>Кушнир Леонид Григорьевич</cp:lastModifiedBy>
  <cp:revision>35</cp:revision>
  <dcterms:created xsi:type="dcterms:W3CDTF">2015-02-20T09:39:53Z</dcterms:created>
  <dcterms:modified xsi:type="dcterms:W3CDTF">2018-11-01T17:53:05Z</dcterms:modified>
</cp:coreProperties>
</file>