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A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419856"/>
            <a:ext cx="12192000" cy="3427200"/>
          </a:xfrm>
          <a:prstGeom prst="rect">
            <a:avLst/>
          </a:prstGeom>
          <a:solidFill>
            <a:srgbClr val="34A5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-7344"/>
            <a:ext cx="12192000" cy="3427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274" y="1999511"/>
            <a:ext cx="5852172" cy="329184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2720" y="3417727"/>
            <a:ext cx="12171600" cy="72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57340" y="-39954"/>
            <a:ext cx="7200" cy="6887009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790" y="3116212"/>
            <a:ext cx="298820" cy="29882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789" y="3428601"/>
            <a:ext cx="298820" cy="29882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030" y="3428601"/>
            <a:ext cx="298820" cy="29882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030" y="3116211"/>
            <a:ext cx="298820" cy="29882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999" y="3159033"/>
            <a:ext cx="540889" cy="54088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442" y="3261933"/>
            <a:ext cx="324000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7120"/>
            <a:ext cx="10515600" cy="50898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 err="1" smtClean="0"/>
              <a:t>микрофинансировой</a:t>
            </a:r>
            <a:r>
              <a:rPr lang="ru-RU" dirty="0" smtClean="0"/>
              <a:t> компании </a:t>
            </a:r>
            <a:r>
              <a:rPr lang="ru-RU" dirty="0" smtClean="0"/>
              <a:t>необходимо осуществить объединение двух частей </a:t>
            </a:r>
            <a:r>
              <a:rPr lang="ru-RU" dirty="0" smtClean="0"/>
              <a:t>бизнеса</a:t>
            </a:r>
            <a:r>
              <a:rPr lang="ru-RU" dirty="0" smtClean="0"/>
              <a:t>: </a:t>
            </a:r>
            <a:r>
              <a:rPr lang="ru-RU" dirty="0" err="1" smtClean="0"/>
              <a:t>оффлайн</a:t>
            </a:r>
            <a:r>
              <a:rPr lang="ru-RU" dirty="0" smtClean="0"/>
              <a:t> </a:t>
            </a:r>
            <a:r>
              <a:rPr lang="ru-RU" dirty="0" smtClean="0"/>
              <a:t>в розничных точках </a:t>
            </a:r>
            <a:r>
              <a:rPr lang="ru-RU" dirty="0" smtClean="0"/>
              <a:t>на территории РФ и онлайн в </a:t>
            </a:r>
            <a:r>
              <a:rPr lang="ru-RU" dirty="0" smtClean="0"/>
              <a:t>единой системе и на современных технологиях.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Обеспечить выполнение следующих показателей:</a:t>
            </a:r>
          </a:p>
          <a:p>
            <a:pPr lvl="1"/>
            <a:r>
              <a:rPr lang="ru-RU" dirty="0" smtClean="0"/>
              <a:t>Заменить существующую систему выдачи онлайн-займов;</a:t>
            </a:r>
          </a:p>
          <a:p>
            <a:pPr lvl="1"/>
            <a:r>
              <a:rPr lang="ru-RU" dirty="0"/>
              <a:t>Объединить </a:t>
            </a:r>
            <a:r>
              <a:rPr lang="ru-RU" dirty="0" err="1"/>
              <a:t>оффлайн</a:t>
            </a:r>
            <a:r>
              <a:rPr lang="ru-RU" dirty="0"/>
              <a:t> и онлайн базы клиентов;</a:t>
            </a:r>
          </a:p>
          <a:p>
            <a:pPr lvl="1"/>
            <a:r>
              <a:rPr lang="ru-RU" dirty="0" smtClean="0"/>
              <a:t>Сократить </a:t>
            </a:r>
            <a:r>
              <a:rPr lang="ru-RU" dirty="0" smtClean="0"/>
              <a:t>сроки запуска пилотных проектов на новой платформе;</a:t>
            </a:r>
          </a:p>
          <a:p>
            <a:pPr lvl="1"/>
            <a:r>
              <a:rPr lang="ru-RU" dirty="0" smtClean="0"/>
              <a:t>Обеспечить увеличение производительности системы в 2 раза;</a:t>
            </a:r>
          </a:p>
          <a:p>
            <a:pPr lvl="1"/>
            <a:r>
              <a:rPr lang="ru-RU" dirty="0" smtClean="0"/>
              <a:t>Минимизировать количество ошибок в конечном продукте;</a:t>
            </a:r>
          </a:p>
          <a:p>
            <a:pPr lvl="1"/>
            <a:r>
              <a:rPr lang="ru-RU" dirty="0" smtClean="0"/>
              <a:t>Сократить </a:t>
            </a:r>
            <a:r>
              <a:rPr lang="ru-RU" dirty="0" smtClean="0"/>
              <a:t>время обработки заявки клиента, как со стороны сотрудника, так и со стороны системы.</a:t>
            </a:r>
          </a:p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01320" y="-167030"/>
            <a:ext cx="56946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Цель проекта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843280"/>
            <a:ext cx="12192000" cy="0"/>
          </a:xfrm>
          <a:prstGeom prst="line">
            <a:avLst/>
          </a:prstGeom>
          <a:ln>
            <a:solidFill>
              <a:srgbClr val="34A5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Группа 17"/>
          <p:cNvGrpSpPr/>
          <p:nvPr/>
        </p:nvGrpSpPr>
        <p:grpSpPr>
          <a:xfrm>
            <a:off x="11551839" y="150044"/>
            <a:ext cx="540889" cy="540889"/>
            <a:chOff x="11551839" y="150044"/>
            <a:chExt cx="540889" cy="540889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51839" y="150044"/>
              <a:ext cx="540889" cy="540889"/>
            </a:xfrm>
            <a:prstGeom prst="rect">
              <a:avLst/>
            </a:prstGeom>
          </p:spPr>
        </p:pic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8282" y="252944"/>
              <a:ext cx="324000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1235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65760" y="-2235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Архитектурное решение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843280"/>
            <a:ext cx="12192000" cy="0"/>
          </a:xfrm>
          <a:prstGeom prst="line">
            <a:avLst/>
          </a:prstGeom>
          <a:ln>
            <a:solidFill>
              <a:srgbClr val="34A5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6"/>
          <p:cNvGrpSpPr/>
          <p:nvPr/>
        </p:nvGrpSpPr>
        <p:grpSpPr>
          <a:xfrm>
            <a:off x="11551839" y="150044"/>
            <a:ext cx="540889" cy="540889"/>
            <a:chOff x="11551839" y="150044"/>
            <a:chExt cx="540889" cy="540889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51839" y="150044"/>
              <a:ext cx="540889" cy="540889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8282" y="252944"/>
              <a:ext cx="324000" cy="324000"/>
            </a:xfrm>
            <a:prstGeom prst="rect">
              <a:avLst/>
            </a:prstGeom>
          </p:spPr>
        </p:pic>
      </p:grp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077" y="1405690"/>
            <a:ext cx="10245845" cy="422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88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2043"/>
            <a:ext cx="10515600" cy="5074920"/>
          </a:xfrm>
        </p:spPr>
        <p:txBody>
          <a:bodyPr>
            <a:normAutofit/>
          </a:bodyPr>
          <a:lstStyle/>
          <a:p>
            <a:r>
              <a:rPr lang="en-US" dirty="0"/>
              <a:t>Elixir </a:t>
            </a:r>
            <a:r>
              <a:rPr lang="ru-RU" dirty="0"/>
              <a:t>и </a:t>
            </a:r>
            <a:r>
              <a:rPr lang="en-US" dirty="0" smtClean="0"/>
              <a:t>Phoenix</a:t>
            </a:r>
            <a:endParaRPr lang="ru-RU" dirty="0"/>
          </a:p>
          <a:p>
            <a:pPr lvl="1"/>
            <a:r>
              <a:rPr lang="ru-RU" dirty="0" err="1" smtClean="0"/>
              <a:t>Бэк</a:t>
            </a:r>
            <a:r>
              <a:rPr lang="ru-RU" dirty="0" smtClean="0"/>
              <a:t>-офисные процессы</a:t>
            </a:r>
          </a:p>
          <a:p>
            <a:pPr lvl="1"/>
            <a:r>
              <a:rPr lang="ru-RU" dirty="0" smtClean="0"/>
              <a:t>Фронт-офис для сотрудников</a:t>
            </a:r>
          </a:p>
          <a:p>
            <a:pPr lvl="1"/>
            <a:r>
              <a:rPr lang="ru-RU" dirty="0" smtClean="0"/>
              <a:t>ЛК для клиентов</a:t>
            </a:r>
          </a:p>
          <a:p>
            <a:pPr lvl="1"/>
            <a:r>
              <a:rPr lang="ru-RU" dirty="0" smtClean="0"/>
              <a:t>Информационные сервисы</a:t>
            </a:r>
            <a:endParaRPr lang="en-US" dirty="0" smtClean="0"/>
          </a:p>
          <a:p>
            <a:r>
              <a:rPr lang="en-US" dirty="0" smtClean="0"/>
              <a:t>Python</a:t>
            </a:r>
            <a:r>
              <a:rPr lang="en-US" dirty="0"/>
              <a:t>		</a:t>
            </a:r>
          </a:p>
          <a:p>
            <a:pPr lvl="1"/>
            <a:r>
              <a:rPr lang="ru-RU" dirty="0" smtClean="0"/>
              <a:t>Сервис по распознаванию информации с загруженных документов</a:t>
            </a:r>
          </a:p>
          <a:p>
            <a:r>
              <a:rPr lang="ru-RU" dirty="0" smtClean="0"/>
              <a:t>Базы данных</a:t>
            </a:r>
            <a:endParaRPr lang="en-US" dirty="0" smtClean="0"/>
          </a:p>
          <a:p>
            <a:pPr lvl="1"/>
            <a:r>
              <a:rPr lang="en-US" dirty="0" err="1" smtClean="0"/>
              <a:t>PostgreSQL</a:t>
            </a:r>
            <a:endParaRPr lang="en-US" dirty="0"/>
          </a:p>
          <a:p>
            <a:pPr lvl="1"/>
            <a:r>
              <a:rPr lang="en-US" dirty="0" err="1" smtClean="0"/>
              <a:t>Redis</a:t>
            </a:r>
            <a:endParaRPr lang="en-US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65760" y="-2235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Технологии и их применение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843280"/>
            <a:ext cx="12192000" cy="0"/>
          </a:xfrm>
          <a:prstGeom prst="line">
            <a:avLst/>
          </a:prstGeom>
          <a:ln>
            <a:solidFill>
              <a:srgbClr val="34A5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11551839" y="150044"/>
            <a:ext cx="540889" cy="540889"/>
            <a:chOff x="11551839" y="150044"/>
            <a:chExt cx="540889" cy="540889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51839" y="150044"/>
              <a:ext cx="540889" cy="540889"/>
            </a:xfrm>
            <a:prstGeom prst="rect">
              <a:avLst/>
            </a:prstGeom>
          </p:spPr>
        </p:pic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8282" y="252944"/>
              <a:ext cx="324000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74011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01320" y="-167030"/>
            <a:ext cx="103245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этапы реализации проекта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0800" y="833128"/>
            <a:ext cx="12141200" cy="10152"/>
          </a:xfrm>
          <a:prstGeom prst="line">
            <a:avLst/>
          </a:prstGeom>
          <a:ln>
            <a:solidFill>
              <a:srgbClr val="34A5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148547" y="1105056"/>
            <a:ext cx="473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Q4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2858" y="1367893"/>
            <a:ext cx="451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окт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9776" y="1365759"/>
            <a:ext cx="481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ноя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5365" y="1362490"/>
            <a:ext cx="478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дек</a:t>
            </a:r>
            <a:endParaRPr lang="ru-RU" sz="1400" b="1" dirty="0">
              <a:solidFill>
                <a:srgbClr val="002060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308780" y="1624535"/>
            <a:ext cx="11669327" cy="125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41034" y="3959151"/>
            <a:ext cx="11637073" cy="4436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059174" y="1108154"/>
            <a:ext cx="464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Q2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10080" y="1359892"/>
            <a:ext cx="478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апр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065618" y="1340131"/>
            <a:ext cx="514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май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00237" y="1344732"/>
            <a:ext cx="531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июн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480932" y="1108154"/>
            <a:ext cx="473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Q3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693478" y="1355718"/>
            <a:ext cx="524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июл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531903" y="1353584"/>
            <a:ext cx="437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авг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298205" y="1350315"/>
            <a:ext cx="574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сен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15090" y="1078148"/>
            <a:ext cx="473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Q1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782445" y="1339475"/>
            <a:ext cx="4734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янв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592623" y="1335588"/>
            <a:ext cx="654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фев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27691" y="1334072"/>
            <a:ext cx="511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мар</a:t>
            </a:r>
            <a:endParaRPr lang="ru-RU" sz="1400" b="1" dirty="0">
              <a:solidFill>
                <a:srgbClr val="002060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4510910" y="1151597"/>
            <a:ext cx="12797" cy="512645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039765" y="1151597"/>
            <a:ext cx="12797" cy="512645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9474093" y="1151597"/>
            <a:ext cx="12797" cy="512645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1807485" y="1148789"/>
            <a:ext cx="12797" cy="512645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932431" y="1382268"/>
            <a:ext cx="12973" cy="493808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751135" y="1382268"/>
            <a:ext cx="19772" cy="49422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5409069" y="1386469"/>
            <a:ext cx="193" cy="49339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6228805" y="1382267"/>
            <a:ext cx="82" cy="489875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809137" y="1373893"/>
            <a:ext cx="5528" cy="492975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601175" y="1382267"/>
            <a:ext cx="27983" cy="493389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0305254" y="1373893"/>
            <a:ext cx="20536" cy="489499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1118516" y="1373893"/>
            <a:ext cx="21864" cy="489913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143788" y="1110541"/>
            <a:ext cx="12797" cy="512645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619140" y="1125276"/>
            <a:ext cx="12797" cy="512645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1368005" y="1382268"/>
            <a:ext cx="20536" cy="489499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35584" y="1663822"/>
            <a:ext cx="677108" cy="226764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Модуль розничного бизнеса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2092" y="4123561"/>
            <a:ext cx="677108" cy="218628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solidFill>
                  <a:srgbClr val="002060"/>
                </a:solidFill>
              </a:defRPr>
            </a:lvl1pPr>
          </a:lstStyle>
          <a:p>
            <a:r>
              <a:rPr lang="ru-RU" dirty="0"/>
              <a:t>Модуль онлайн бизнеса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43000" y="1087279"/>
            <a:ext cx="473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Q3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854831" y="1350565"/>
            <a:ext cx="437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 smtClean="0">
                <a:solidFill>
                  <a:srgbClr val="002060"/>
                </a:solidFill>
              </a:rPr>
              <a:t>авг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602422" y="1344731"/>
            <a:ext cx="574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сен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04" name="Пятиугольник 103"/>
          <p:cNvSpPr/>
          <p:nvPr/>
        </p:nvSpPr>
        <p:spPr>
          <a:xfrm>
            <a:off x="734222" y="1726989"/>
            <a:ext cx="1902270" cy="691538"/>
          </a:xfrm>
          <a:prstGeom prst="homePlate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Формирование бизнес-требований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6" name="Нашивка 105"/>
          <p:cNvSpPr/>
          <p:nvPr/>
        </p:nvSpPr>
        <p:spPr>
          <a:xfrm>
            <a:off x="1792379" y="4578112"/>
            <a:ext cx="1985064" cy="601728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Формирование бизнес-требований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7" name="Нашивка 106"/>
          <p:cNvSpPr/>
          <p:nvPr/>
        </p:nvSpPr>
        <p:spPr>
          <a:xfrm>
            <a:off x="2148720" y="3339672"/>
            <a:ext cx="2257782" cy="1003764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Проработка архитектурного решения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8" name="Нашивка 107"/>
          <p:cNvSpPr/>
          <p:nvPr/>
        </p:nvSpPr>
        <p:spPr>
          <a:xfrm>
            <a:off x="4853480" y="1749272"/>
            <a:ext cx="2067432" cy="503212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Разработка рабочего места сотрудника розницы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1" name="Нашивка 110"/>
          <p:cNvSpPr/>
          <p:nvPr/>
        </p:nvSpPr>
        <p:spPr>
          <a:xfrm>
            <a:off x="9772006" y="5577595"/>
            <a:ext cx="1984635" cy="563880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Разработка Личного кабинета клиента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2" name="Нашивка 111"/>
          <p:cNvSpPr/>
          <p:nvPr/>
        </p:nvSpPr>
        <p:spPr>
          <a:xfrm>
            <a:off x="7599907" y="4833000"/>
            <a:ext cx="2315506" cy="563880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Разработка рабочего места оператора </a:t>
            </a:r>
            <a:r>
              <a:rPr lang="ru-RU" sz="1200" dirty="0" err="1" smtClean="0">
                <a:solidFill>
                  <a:schemeClr val="tx1"/>
                </a:solidFill>
              </a:rPr>
              <a:t>колл</a:t>
            </a:r>
            <a:r>
              <a:rPr lang="ru-RU" sz="1200" dirty="0" smtClean="0">
                <a:solidFill>
                  <a:schemeClr val="tx1"/>
                </a:solidFill>
              </a:rPr>
              <a:t>-центра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1751468" y="843126"/>
            <a:ext cx="669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2017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886608" y="819906"/>
            <a:ext cx="669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2018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5" name="Нашивка 114"/>
          <p:cNvSpPr/>
          <p:nvPr/>
        </p:nvSpPr>
        <p:spPr>
          <a:xfrm>
            <a:off x="6504047" y="2474791"/>
            <a:ext cx="1905656" cy="700174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Разработка конфигуратора продуктов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117" name="Picture 2" descr="ÐÐ°ÑÑÐ¸Ð½ÐºÐ¸ Ð¿Ð¾ Ð·Ð°Ð¿ÑÐ¾ÑÑ ÑÐ»Ð°Ð³ ÑÐ¸Ð½Ð¸Ñ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4737">
            <a:off x="1571010" y="6367771"/>
            <a:ext cx="221890" cy="362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6" name="TextBox 115"/>
          <p:cNvSpPr txBox="1"/>
          <p:nvPr/>
        </p:nvSpPr>
        <p:spPr>
          <a:xfrm>
            <a:off x="1905810" y="6467958"/>
            <a:ext cx="41826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Запуск проекта в опытно-промышленную эксплуатацию</a:t>
            </a:r>
            <a:endParaRPr lang="ru-RU" sz="1200" dirty="0"/>
          </a:p>
        </p:txBody>
      </p:sp>
      <p:sp>
        <p:nvSpPr>
          <p:cNvPr id="160" name="Нашивка 159"/>
          <p:cNvSpPr/>
          <p:nvPr/>
        </p:nvSpPr>
        <p:spPr>
          <a:xfrm>
            <a:off x="1789629" y="2581472"/>
            <a:ext cx="1985064" cy="601728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Подготовка технического задания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1" name="Нашивка 160"/>
          <p:cNvSpPr/>
          <p:nvPr/>
        </p:nvSpPr>
        <p:spPr>
          <a:xfrm>
            <a:off x="7126221" y="1866391"/>
            <a:ext cx="1687845" cy="503212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Интеграция с платежными провайдерами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1026" name="Picture 2" descr="ÐÐ°ÑÑÐ¸Ð½ÐºÐ¸ Ð¿Ð¾ Ð·Ð°Ð¿ÑÐ¾ÑÑ ÑÐ»Ð°Ð³ ÑÐ¸Ð½Ð¸Ñ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4737">
            <a:off x="6832775" y="1639669"/>
            <a:ext cx="393018" cy="64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2" name="Нашивка 161"/>
          <p:cNvSpPr/>
          <p:nvPr/>
        </p:nvSpPr>
        <p:spPr>
          <a:xfrm>
            <a:off x="4533320" y="2466325"/>
            <a:ext cx="1941665" cy="503212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Создание системы </a:t>
            </a:r>
            <a:r>
              <a:rPr lang="ru-RU" sz="1200" dirty="0" err="1" smtClean="0">
                <a:solidFill>
                  <a:schemeClr val="tx1"/>
                </a:solidFill>
              </a:rPr>
              <a:t>логирования</a:t>
            </a:r>
            <a:r>
              <a:rPr lang="ru-RU" sz="1200" dirty="0" smtClean="0">
                <a:solidFill>
                  <a:schemeClr val="tx1"/>
                </a:solidFill>
              </a:rPr>
              <a:t> действий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3" name="Нашивка 162"/>
          <p:cNvSpPr/>
          <p:nvPr/>
        </p:nvSpPr>
        <p:spPr>
          <a:xfrm>
            <a:off x="9487902" y="2214719"/>
            <a:ext cx="2267106" cy="503212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Интеграция с системами </a:t>
            </a:r>
            <a:r>
              <a:rPr lang="ru-RU" sz="1200" dirty="0" err="1" smtClean="0">
                <a:solidFill>
                  <a:schemeClr val="tx1"/>
                </a:solidFill>
              </a:rPr>
              <a:t>бух.учета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4" name="Нашивка 163"/>
          <p:cNvSpPr/>
          <p:nvPr/>
        </p:nvSpPr>
        <p:spPr>
          <a:xfrm>
            <a:off x="8052865" y="3218659"/>
            <a:ext cx="1687845" cy="503212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Создание модуля отчетности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5" name="Нашивка 164"/>
          <p:cNvSpPr/>
          <p:nvPr/>
        </p:nvSpPr>
        <p:spPr>
          <a:xfrm>
            <a:off x="3761021" y="4582474"/>
            <a:ext cx="1944835" cy="601728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Подготовка технического задания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6" name="Нашивка 165"/>
          <p:cNvSpPr/>
          <p:nvPr/>
        </p:nvSpPr>
        <p:spPr>
          <a:xfrm>
            <a:off x="5700744" y="3627243"/>
            <a:ext cx="2259420" cy="1041872"/>
          </a:xfrm>
          <a:prstGeom prst="chevron">
            <a:avLst/>
          </a:prstGeom>
          <a:solidFill>
            <a:schemeClr val="bg1"/>
          </a:solidFill>
          <a:ln>
            <a:solidFill>
              <a:srgbClr val="34A5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Интеграция со </a:t>
            </a:r>
            <a:r>
              <a:rPr lang="ru-RU" sz="1200" dirty="0" err="1" smtClean="0">
                <a:solidFill>
                  <a:schemeClr val="tx1"/>
                </a:solidFill>
              </a:rPr>
              <a:t>скоринговыми</a:t>
            </a:r>
            <a:r>
              <a:rPr lang="ru-RU" sz="1200" dirty="0" smtClean="0">
                <a:solidFill>
                  <a:schemeClr val="tx1"/>
                </a:solidFill>
              </a:rPr>
              <a:t> сервисами</a:t>
            </a:r>
            <a:endParaRPr lang="ru-RU" sz="1200" dirty="0">
              <a:solidFill>
                <a:schemeClr val="tx1"/>
              </a:solidFill>
            </a:endParaRPr>
          </a:p>
        </p:txBody>
      </p:sp>
      <p:grpSp>
        <p:nvGrpSpPr>
          <p:cNvPr id="1057" name="Группа 1056"/>
          <p:cNvGrpSpPr/>
          <p:nvPr/>
        </p:nvGrpSpPr>
        <p:grpSpPr>
          <a:xfrm>
            <a:off x="11551839" y="150044"/>
            <a:ext cx="540889" cy="540889"/>
            <a:chOff x="11551839" y="150044"/>
            <a:chExt cx="540889" cy="540889"/>
          </a:xfrm>
        </p:grpSpPr>
        <p:pic>
          <p:nvPicPr>
            <p:cNvPr id="168" name="Рисунок 16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51839" y="150044"/>
              <a:ext cx="540889" cy="540889"/>
            </a:xfrm>
            <a:prstGeom prst="rect">
              <a:avLst/>
            </a:prstGeom>
          </p:spPr>
        </p:pic>
        <p:pic>
          <p:nvPicPr>
            <p:cNvPr id="169" name="Рисунок 16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8282" y="252944"/>
              <a:ext cx="324000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1394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2043"/>
            <a:ext cx="10515600" cy="5074920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 результате выполненных работ удалось:</a:t>
            </a:r>
          </a:p>
          <a:p>
            <a:pPr marL="0" indent="0">
              <a:buNone/>
            </a:pPr>
            <a:endParaRPr lang="ru-RU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ru-RU" dirty="0"/>
              <a:t>о</a:t>
            </a:r>
            <a:r>
              <a:rPr lang="ru-RU" dirty="0" smtClean="0"/>
              <a:t>беспечить бесперебойную </a:t>
            </a:r>
            <a:r>
              <a:rPr lang="ru-RU" dirty="0"/>
              <a:t>работоспособность бизнеса 24х7 </a:t>
            </a:r>
            <a:r>
              <a:rPr lang="ru-RU" dirty="0" smtClean="0"/>
              <a:t>за счёт </a:t>
            </a:r>
            <a:r>
              <a:rPr lang="ru-RU" dirty="0"/>
              <a:t>обновления системы в режиме онлайн без </a:t>
            </a:r>
            <a:r>
              <a:rPr lang="ru-RU" dirty="0" smtClean="0"/>
              <a:t>простоев;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ru-RU" dirty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ru-RU" dirty="0"/>
              <a:t>сократить время реализации </a:t>
            </a:r>
            <a:r>
              <a:rPr lang="en-US" dirty="0"/>
              <a:t>MVP </a:t>
            </a:r>
            <a:r>
              <a:rPr lang="ru-RU" dirty="0"/>
              <a:t>по новым инициативам с 3 месяцев до 3 недель от концепции до выхода в </a:t>
            </a:r>
            <a:r>
              <a:rPr lang="ru-RU" dirty="0" err="1"/>
              <a:t>прод</a:t>
            </a:r>
            <a:r>
              <a:rPr lang="ru-RU" dirty="0"/>
              <a:t>;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endParaRPr lang="ru-RU" dirty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ru-RU" dirty="0"/>
              <a:t>увеличить производительность системы в 4 раза и снизить количество простоев в месяц до 1ч, а в пиковые часы работы до 0ч;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endParaRPr lang="ru-RU" dirty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ru-RU" dirty="0"/>
              <a:t>уменьшить количество разработчиков с 11 до 5 путем перехода на новые технологии, тем самым оптимизировав затраты на ИТ разработку.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65760" y="-2235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Результаты проекта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843280"/>
            <a:ext cx="12192000" cy="0"/>
          </a:xfrm>
          <a:prstGeom prst="line">
            <a:avLst/>
          </a:prstGeom>
          <a:ln>
            <a:solidFill>
              <a:srgbClr val="34A5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Группа 8"/>
          <p:cNvGrpSpPr/>
          <p:nvPr/>
        </p:nvGrpSpPr>
        <p:grpSpPr>
          <a:xfrm>
            <a:off x="11551839" y="150044"/>
            <a:ext cx="540889" cy="540889"/>
            <a:chOff x="11551839" y="150044"/>
            <a:chExt cx="540889" cy="540889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51839" y="150044"/>
              <a:ext cx="540889" cy="540889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8282" y="252944"/>
              <a:ext cx="324000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4717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280</Words>
  <Application>Microsoft Office PowerPoint</Application>
  <PresentationFormat>Широкоэкранный</PresentationFormat>
  <Paragraphs>71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Home</dc:creator>
  <cp:lastModifiedBy>Julia Vladova</cp:lastModifiedBy>
  <cp:revision>23</cp:revision>
  <dcterms:created xsi:type="dcterms:W3CDTF">2018-11-03T13:24:12Z</dcterms:created>
  <dcterms:modified xsi:type="dcterms:W3CDTF">2018-11-03T20:28:01Z</dcterms:modified>
</cp:coreProperties>
</file>