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15"/>
  </p:notesMasterIdLst>
  <p:sldIdLst>
    <p:sldId id="286" r:id="rId2"/>
    <p:sldId id="297" r:id="rId3"/>
    <p:sldId id="287" r:id="rId4"/>
    <p:sldId id="268" r:id="rId5"/>
    <p:sldId id="292" r:id="rId6"/>
    <p:sldId id="291" r:id="rId7"/>
    <p:sldId id="295" r:id="rId8"/>
    <p:sldId id="294" r:id="rId9"/>
    <p:sldId id="296" r:id="rId10"/>
    <p:sldId id="288" r:id="rId11"/>
    <p:sldId id="289" r:id="rId12"/>
    <p:sldId id="290" r:id="rId13"/>
    <p:sldId id="274" r:id="rId14"/>
  </p:sldIdLst>
  <p:sldSz cx="11879263" cy="6840538"/>
  <p:notesSz cx="9928225" cy="6797675"/>
  <p:custDataLst>
    <p:tags r:id="rId16"/>
  </p:custDataLst>
  <p:defaultTextStyle>
    <a:defPPr>
      <a:defRPr lang="ru-RU"/>
    </a:defPPr>
    <a:lvl1pPr marL="0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1pPr>
    <a:lvl2pPr marL="949187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2pPr>
    <a:lvl3pPr marL="1898378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3pPr>
    <a:lvl4pPr marL="2847565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4pPr>
    <a:lvl5pPr marL="3796754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5pPr>
    <a:lvl6pPr marL="4745943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6pPr>
    <a:lvl7pPr marL="5695132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7pPr>
    <a:lvl8pPr marL="6644321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8pPr>
    <a:lvl9pPr marL="7593508" algn="l" defTabSz="1898378" rtl="0" eaLnBrk="1" latinLnBrk="0" hangingPunct="1">
      <a:defRPr sz="373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71" userDrawn="1">
          <p15:clr>
            <a:srgbClr val="A4A3A4"/>
          </p15:clr>
        </p15:guide>
        <p15:guide id="2" orient="horz" pos="2154" userDrawn="1">
          <p15:clr>
            <a:srgbClr val="A4A3A4"/>
          </p15:clr>
        </p15:guide>
        <p15:guide id="4" pos="37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k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914D"/>
    <a:srgbClr val="941014"/>
    <a:srgbClr val="D7BB91"/>
    <a:srgbClr val="B1B1B1"/>
    <a:srgbClr val="CBA66F"/>
    <a:srgbClr val="DEDEDE"/>
    <a:srgbClr val="F2F2F2"/>
    <a:srgbClr val="EAEAEA"/>
    <a:srgbClr val="B9B9B9"/>
    <a:srgbClr val="E4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20" autoAdjust="0"/>
    <p:restoredTop sz="96395" autoAdjust="0"/>
  </p:normalViewPr>
  <p:slideViewPr>
    <p:cSldViewPr>
      <p:cViewPr varScale="1">
        <p:scale>
          <a:sx n="114" d="100"/>
          <a:sy n="114" d="100"/>
        </p:scale>
        <p:origin x="840" y="184"/>
      </p:cViewPr>
      <p:guideLst>
        <p:guide orient="horz" pos="6071"/>
        <p:guide orient="horz" pos="2154"/>
        <p:guide pos="37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205" d="100"/>
          <a:sy n="205" d="100"/>
        </p:scale>
        <p:origin x="1416" y="168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22"/>
            <a:ext cx="4302595" cy="339221"/>
          </a:xfrm>
          <a:prstGeom prst="rect">
            <a:avLst/>
          </a:prstGeom>
        </p:spPr>
        <p:txBody>
          <a:bodyPr vert="horz" lIns="169026" tIns="84514" rIns="169026" bIns="84514" rtlCol="0"/>
          <a:lstStyle>
            <a:lvl1pPr algn="l">
              <a:defRPr sz="2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903" y="22"/>
            <a:ext cx="4302595" cy="339221"/>
          </a:xfrm>
          <a:prstGeom prst="rect">
            <a:avLst/>
          </a:prstGeom>
        </p:spPr>
        <p:txBody>
          <a:bodyPr vert="horz" lIns="169026" tIns="84514" rIns="169026" bIns="84514" rtlCol="0"/>
          <a:lstStyle>
            <a:lvl1pPr algn="r">
              <a:defRPr sz="2300"/>
            </a:lvl1pPr>
          </a:lstStyle>
          <a:p>
            <a:fld id="{56666DC1-418F-4A88-9464-3904BF07A208}" type="datetimeFigureOut">
              <a:rPr lang="ru-RU" smtClean="0"/>
              <a:pPr/>
              <a:t>02.11.2018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49550" y="508000"/>
            <a:ext cx="4429125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69026" tIns="84514" rIns="169026" bIns="8451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81" y="3229230"/>
            <a:ext cx="7943674" cy="3059619"/>
          </a:xfrm>
          <a:prstGeom prst="rect">
            <a:avLst/>
          </a:prstGeom>
        </p:spPr>
        <p:txBody>
          <a:bodyPr vert="horz" lIns="169026" tIns="84514" rIns="169026" bIns="845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6455138"/>
            <a:ext cx="4302595" cy="342543"/>
          </a:xfrm>
          <a:prstGeom prst="rect">
            <a:avLst/>
          </a:prstGeom>
        </p:spPr>
        <p:txBody>
          <a:bodyPr vert="horz" lIns="169026" tIns="84514" rIns="169026" bIns="84514" rtlCol="0" anchor="b"/>
          <a:lstStyle>
            <a:lvl1pPr algn="l">
              <a:defRPr sz="2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903" y="6455138"/>
            <a:ext cx="4302595" cy="342543"/>
          </a:xfrm>
          <a:prstGeom prst="rect">
            <a:avLst/>
          </a:prstGeom>
        </p:spPr>
        <p:txBody>
          <a:bodyPr vert="horz" lIns="169026" tIns="84514" rIns="169026" bIns="84514" rtlCol="0" anchor="b"/>
          <a:lstStyle>
            <a:lvl1pPr algn="r">
              <a:defRPr sz="2300"/>
            </a:lvl1pPr>
          </a:lstStyle>
          <a:p>
            <a:fld id="{A34FD3A6-A934-4AF4-9DF6-26C6029EFE2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1755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1pPr>
    <a:lvl2pPr marL="949187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2pPr>
    <a:lvl3pPr marL="1898378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3pPr>
    <a:lvl4pPr marL="2847565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4pPr>
    <a:lvl5pPr marL="3796754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5pPr>
    <a:lvl6pPr marL="4745943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6pPr>
    <a:lvl7pPr marL="5695132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7pPr>
    <a:lvl8pPr marL="6644321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8pPr>
    <a:lvl9pPr marL="7593508" algn="l" defTabSz="1898378" rtl="0" eaLnBrk="1" latinLnBrk="0" hangingPunct="1">
      <a:defRPr sz="2492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3.xml"/><Relationship Id="rId7" Type="http://schemas.openxmlformats.org/officeDocument/2006/relationships/image" Target="../media/image5.emf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77838" y="6557127"/>
            <a:ext cx="1756403" cy="104965"/>
          </a:xfrm>
        </p:spPr>
        <p:txBody>
          <a:bodyPr lIns="0" tIns="0" rIns="0" bIns="0"/>
          <a:lstStyle>
            <a:lvl1pPr>
              <a:defRPr sz="682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21965">
              <a:spcBef>
                <a:spcPts val="35"/>
              </a:spcBef>
            </a:pPr>
            <a:r>
              <a:rPr lang="ru-RU" spc="19" dirty="0"/>
              <a:t>© 2018, ПАО СК «Росгосстрах»</a:t>
            </a:r>
            <a:endParaRPr lang="ru-RU" dirty="0"/>
          </a:p>
        </p:txBody>
      </p:sp>
      <p:pic>
        <p:nvPicPr>
          <p:cNvPr id="9" name="Picture 4" descr="C:\Users\ANGluhov\Desktop\Глухов\Глухов\2014\Фирменный стиль РГС\РОСГОССТРАХ 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838" y="488183"/>
            <a:ext cx="4157087" cy="47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NGluhov\Desktop\Глухов\Глухов\2014\Фирменный стиль РГС\Orel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9520" y="481362"/>
            <a:ext cx="1098963" cy="4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ect 3"/>
          <p:cNvSpPr/>
          <p:nvPr/>
        </p:nvSpPr>
        <p:spPr>
          <a:xfrm>
            <a:off x="477838" y="1240428"/>
            <a:ext cx="10908000" cy="32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754" b="0" dirty="0">
              <a:solidFill>
                <a:prstClr val="black"/>
              </a:solidFill>
            </a:endParaRPr>
          </a:p>
        </p:txBody>
      </p:sp>
      <p:sp>
        <p:nvSpPr>
          <p:cNvPr id="12" name="object 3"/>
          <p:cNvSpPr/>
          <p:nvPr userDrawn="1"/>
        </p:nvSpPr>
        <p:spPr>
          <a:xfrm>
            <a:off x="477838" y="6393453"/>
            <a:ext cx="10908000" cy="32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754" b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86642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7838" y="576140"/>
            <a:ext cx="9884575" cy="366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5000"/>
              </a:lnSpc>
              <a:defRPr sz="2800" b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Picture 3" descr="C:\Users\ANGluhov\Desktop\Глухов\Глухов\2014\Фирменный стиль РГС\Orel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9520" y="481362"/>
            <a:ext cx="1098963" cy="4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lder 4"/>
          <p:cNvSpPr>
            <a:spLocks noGrp="1"/>
          </p:cNvSpPr>
          <p:nvPr>
            <p:ph type="sldNum" sz="quarter" idx="7"/>
          </p:nvPr>
        </p:nvSpPr>
        <p:spPr>
          <a:xfrm>
            <a:off x="11145569" y="6523740"/>
            <a:ext cx="228950" cy="107722"/>
          </a:xfrm>
        </p:spPr>
        <p:txBody>
          <a:bodyPr lIns="0" tIns="0" rIns="0" bIns="0"/>
          <a:lstStyle>
            <a:lvl1pPr algn="r">
              <a:defRPr sz="700" b="0" i="0">
                <a:solidFill>
                  <a:srgbClr val="666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‹#›</a:t>
            </a:fld>
            <a:endParaRPr lang="ru-RU" spc="19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477838" y="6557127"/>
            <a:ext cx="1756403" cy="104965"/>
          </a:xfrm>
        </p:spPr>
        <p:txBody>
          <a:bodyPr lIns="0" tIns="0" rIns="0" bIns="0"/>
          <a:lstStyle>
            <a:lvl1pPr>
              <a:defRPr sz="682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21965">
              <a:spcBef>
                <a:spcPts val="35"/>
              </a:spcBef>
            </a:pPr>
            <a:r>
              <a:rPr lang="ru-RU" spc="19" dirty="0"/>
              <a:t>© 2018, ПАО СК «Росгосстрах»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6890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5" userDrawn="1">
          <p15:clr>
            <a:srgbClr val="FBAE40"/>
          </p15:clr>
        </p15:guide>
        <p15:guide id="2" orient="horz" pos="2154" userDrawn="1">
          <p15:clr>
            <a:srgbClr val="FBAE40"/>
          </p15:clr>
        </p15:guide>
        <p15:guide id="3" orient="horz" pos="3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77838" y="446829"/>
            <a:ext cx="9602253" cy="366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85000"/>
              </a:lnSpc>
              <a:defRPr sz="2800" b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9" name="Picture 3" descr="C:\Users\ANGluhov\Desktop\Глухов\Глухов\2014\Фирменный стиль РГС\Orel RG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9520" y="481362"/>
            <a:ext cx="1098963" cy="47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older 4"/>
          <p:cNvSpPr>
            <a:spLocks noGrp="1"/>
          </p:cNvSpPr>
          <p:nvPr>
            <p:ph type="sldNum" sz="quarter" idx="7"/>
          </p:nvPr>
        </p:nvSpPr>
        <p:spPr>
          <a:xfrm>
            <a:off x="11145569" y="6523740"/>
            <a:ext cx="228950" cy="107722"/>
          </a:xfrm>
        </p:spPr>
        <p:txBody>
          <a:bodyPr lIns="0" tIns="0" rIns="0" bIns="0"/>
          <a:lstStyle>
            <a:lvl1pPr algn="r">
              <a:defRPr sz="700" b="0" i="0">
                <a:solidFill>
                  <a:srgbClr val="66666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‹#›</a:t>
            </a:fld>
            <a:endParaRPr lang="ru-RU" spc="19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5"/>
          </p:nvPr>
        </p:nvSpPr>
        <p:spPr>
          <a:xfrm>
            <a:off x="477838" y="6557127"/>
            <a:ext cx="1756403" cy="104965"/>
          </a:xfrm>
        </p:spPr>
        <p:txBody>
          <a:bodyPr lIns="0" tIns="0" rIns="0" bIns="0"/>
          <a:lstStyle>
            <a:lvl1pPr>
              <a:defRPr sz="682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21965">
              <a:spcBef>
                <a:spcPts val="35"/>
              </a:spcBef>
            </a:pPr>
            <a:r>
              <a:rPr lang="ru-RU" spc="19" dirty="0"/>
              <a:t>© 2018, ПАО СК «Росгосстрах»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6054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5">
          <p15:clr>
            <a:srgbClr val="FBAE40"/>
          </p15:clr>
        </p15:guide>
        <p15:guide id="2" orient="horz" pos="2154">
          <p15:clr>
            <a:srgbClr val="FBAE40"/>
          </p15:clr>
        </p15:guide>
        <p15:guide id="3" orient="horz" pos="3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36762" y="2661346"/>
            <a:ext cx="3405739" cy="151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older 4"/>
          <p:cNvSpPr>
            <a:spLocks noGrp="1"/>
          </p:cNvSpPr>
          <p:nvPr>
            <p:ph type="ftr" sz="quarter" idx="5"/>
          </p:nvPr>
        </p:nvSpPr>
        <p:spPr>
          <a:xfrm>
            <a:off x="5061430" y="6557127"/>
            <a:ext cx="1756403" cy="104965"/>
          </a:xfrm>
        </p:spPr>
        <p:txBody>
          <a:bodyPr lIns="0" tIns="0" rIns="0" bIns="0"/>
          <a:lstStyle>
            <a:lvl1pPr algn="ctr">
              <a:defRPr sz="682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21965">
              <a:spcBef>
                <a:spcPts val="35"/>
              </a:spcBef>
            </a:pPr>
            <a:r>
              <a:rPr lang="ru-RU" spc="19" dirty="0"/>
              <a:t>© 2018, ПАО СК «Росгосстрах»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8674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fomicheva\presentation\шаблон_2013_apr\fon\шаблон_01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94"/>
          <a:stretch/>
        </p:blipFill>
        <p:spPr bwMode="auto">
          <a:xfrm>
            <a:off x="-287004" y="6345858"/>
            <a:ext cx="11879263" cy="48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fomicheva\presentation\шаблон_2013_apr\fon\шаблон_01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2" b="79751"/>
          <a:stretch/>
        </p:blipFill>
        <p:spPr bwMode="auto">
          <a:xfrm>
            <a:off x="-287004" y="1131646"/>
            <a:ext cx="11879263" cy="2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fomicheva\presentation\шаблон_2013_apr\fon\шаблон_01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4" b="85382"/>
          <a:stretch/>
        </p:blipFill>
        <p:spPr bwMode="auto">
          <a:xfrm>
            <a:off x="2" y="287135"/>
            <a:ext cx="11879287" cy="79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064" y="2113"/>
          <a:ext cx="2061" cy="2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64" y="2113"/>
                        <a:ext cx="2061" cy="21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5082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3898" b="1" i="0" baseline="0" dirty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 t="794" r="-43690" b="3041"/>
          <a:stretch/>
        </p:blipFill>
        <p:spPr>
          <a:xfrm>
            <a:off x="4524846" y="0"/>
            <a:ext cx="11194221" cy="6840538"/>
          </a:xfrm>
          <a:prstGeom prst="parallelogram">
            <a:avLst/>
          </a:prstGeom>
          <a:effectLst>
            <a:outerShdw blurRad="1231900" dist="457200" dir="10800000" algn="r" rotWithShape="0">
              <a:prstClr val="black">
                <a:alpha val="12000"/>
              </a:prstClr>
            </a:outerShdw>
          </a:effectLst>
        </p:spPr>
      </p:pic>
      <p:pic>
        <p:nvPicPr>
          <p:cNvPr id="7" name="Picture 2" descr="C:\fomicheva\presentation\шаблон_2013_apr\fon\шаблон_01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43"/>
          <a:stretch/>
        </p:blipFill>
        <p:spPr bwMode="auto">
          <a:xfrm>
            <a:off x="0" y="2"/>
            <a:ext cx="11879263" cy="2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16"/>
          <p:cNvSpPr>
            <a:spLocks noChangeArrowheads="1"/>
          </p:cNvSpPr>
          <p:nvPr/>
        </p:nvSpPr>
        <p:spPr bwMode="auto">
          <a:xfrm>
            <a:off x="307311" y="6557101"/>
            <a:ext cx="2099293" cy="252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1965">
              <a:spcBef>
                <a:spcPts val="35"/>
              </a:spcBef>
            </a:pPr>
            <a:r>
              <a:rPr lang="ru-RU" altLang="ru-RU" sz="1039" dirty="0">
                <a:solidFill>
                  <a:srgbClr val="7F7F7F"/>
                </a:solidFill>
              </a:rPr>
              <a:t>©</a:t>
            </a:r>
            <a:r>
              <a:rPr lang="ru-RU" altLang="ru-RU" sz="1039" baseline="0" dirty="0">
                <a:solidFill>
                  <a:srgbClr val="7F7F7F"/>
                </a:solidFill>
              </a:rPr>
              <a:t>  </a:t>
            </a:r>
            <a:r>
              <a:rPr lang="ru-RU" sz="1039" kern="1200" dirty="0">
                <a:solidFill>
                  <a:srgbClr val="7F7F7F"/>
                </a:solidFill>
                <a:latin typeface="Arial" charset="0"/>
                <a:ea typeface="+mn-ea"/>
                <a:cs typeface="+mn-cs"/>
              </a:rPr>
              <a:t>2018, ПАО СК «Росгосстрах»</a:t>
            </a:r>
          </a:p>
        </p:txBody>
      </p:sp>
      <p:sp>
        <p:nvSpPr>
          <p:cNvPr id="3096" name="Rectangle 24"/>
          <p:cNvSpPr>
            <a:spLocks noGrp="1" noChangeArrowheads="1"/>
          </p:cNvSpPr>
          <p:nvPr>
            <p:ph type="ctrTitle" sz="quarter"/>
          </p:nvPr>
        </p:nvSpPr>
        <p:spPr>
          <a:xfrm>
            <a:off x="303171" y="2345662"/>
            <a:ext cx="7715333" cy="1466282"/>
          </a:xfrm>
          <a:prstGeom prst="rect">
            <a:avLst/>
          </a:prstGeom>
        </p:spPr>
        <p:txBody>
          <a:bodyPr/>
          <a:lstStyle>
            <a:lvl1pPr>
              <a:defRPr sz="3898"/>
            </a:lvl1pPr>
          </a:lstStyle>
          <a:p>
            <a:pPr lv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91245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-2" y="5"/>
            <a:ext cx="11889565" cy="228910"/>
          </a:xfrm>
          <a:custGeom>
            <a:avLst/>
            <a:gdLst/>
            <a:ahLst/>
            <a:cxnLst/>
            <a:rect l="l" t="t" r="r" b="b"/>
            <a:pathLst>
              <a:path w="5760085" h="108585">
                <a:moveTo>
                  <a:pt x="0" y="108000"/>
                </a:moveTo>
                <a:lnTo>
                  <a:pt x="5759996" y="108000"/>
                </a:lnTo>
                <a:lnTo>
                  <a:pt x="5759996" y="0"/>
                </a:lnTo>
                <a:lnTo>
                  <a:pt x="0" y="0"/>
                </a:lnTo>
                <a:lnTo>
                  <a:pt x="0" y="108000"/>
                </a:lnTo>
                <a:close/>
              </a:path>
            </a:pathLst>
          </a:custGeom>
          <a:solidFill>
            <a:srgbClr val="941014"/>
          </a:solidFill>
        </p:spPr>
        <p:txBody>
          <a:bodyPr wrap="square" lIns="0" tIns="0" rIns="0" bIns="0" rtlCol="0"/>
          <a:lstStyle/>
          <a:p>
            <a:pPr defTabSz="1581554" fontAlgn="auto">
              <a:spcBef>
                <a:spcPts val="0"/>
              </a:spcBef>
              <a:spcAft>
                <a:spcPts val="0"/>
              </a:spcAft>
            </a:pPr>
            <a:endParaRPr sz="3118" b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6462" y="6558061"/>
            <a:ext cx="1752995" cy="104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2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21965" defTabSz="1581554">
              <a:spcBef>
                <a:spcPts val="35"/>
              </a:spcBef>
            </a:pPr>
            <a:r>
              <a:rPr lang="ru-RU" spc="19" dirty="0"/>
              <a:t>© 2018, ПАО СК «Росгосстрах»</a:t>
            </a:r>
            <a:endParaRPr lang="ru-RU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125609" y="6523740"/>
            <a:ext cx="228950" cy="104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82" b="0" i="0">
                <a:solidFill>
                  <a:srgbClr val="666666"/>
                </a:solidFill>
                <a:latin typeface="Arial"/>
                <a:cs typeface="Arial"/>
              </a:defRPr>
            </a:lvl1pPr>
          </a:lstStyle>
          <a:p>
            <a:pPr marL="95549" defTabSz="1581554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 defTabSz="1581554">
                <a:spcBef>
                  <a:spcPts val="35"/>
                </a:spcBef>
              </a:pPr>
              <a:t>‹#›</a:t>
            </a:fld>
            <a:endParaRPr lang="ru-RU" spc="19" dirty="0"/>
          </a:p>
        </p:txBody>
      </p:sp>
    </p:spTree>
    <p:extLst>
      <p:ext uri="{BB962C8B-B14F-4D97-AF65-F5344CB8AC3E}">
        <p14:creationId xmlns:p14="http://schemas.microsoft.com/office/powerpoint/2010/main" val="20390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1" r:id="rId2"/>
    <p:sldLayoutId id="2147483712" r:id="rId3"/>
    <p:sldLayoutId id="2147483688" r:id="rId4"/>
    <p:sldLayoutId id="2147483713" r:id="rId5"/>
  </p:sldLayoutIdLst>
  <p:hf hdr="0" dt="0"/>
  <p:txStyles>
    <p:titleStyle>
      <a:lvl1pPr eaLnBrk="1" hangingPunct="1">
        <a:defRPr b="1">
          <a:effectLst/>
          <a:latin typeface="+mj-lt"/>
          <a:ea typeface="+mj-ea"/>
          <a:cs typeface="+mj-cs"/>
        </a:defRPr>
      </a:lvl1pPr>
    </p:titleStyle>
    <p:bodyStyle>
      <a:lvl1pPr marL="0" eaLnBrk="1" hangingPunct="1">
        <a:defRPr sz="2436"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90776" eaLnBrk="1" hangingPunct="1">
        <a:defRPr>
          <a:latin typeface="+mn-lt"/>
          <a:ea typeface="+mn-ea"/>
          <a:cs typeface="+mn-cs"/>
        </a:defRPr>
      </a:lvl2pPr>
      <a:lvl3pPr marL="1581554" eaLnBrk="1" hangingPunct="1">
        <a:defRPr>
          <a:latin typeface="+mn-lt"/>
          <a:ea typeface="+mn-ea"/>
          <a:cs typeface="+mn-cs"/>
        </a:defRPr>
      </a:lvl3pPr>
      <a:lvl4pPr marL="2372332" eaLnBrk="1" hangingPunct="1">
        <a:defRPr>
          <a:latin typeface="+mn-lt"/>
          <a:ea typeface="+mn-ea"/>
          <a:cs typeface="+mn-cs"/>
        </a:defRPr>
      </a:lvl4pPr>
      <a:lvl5pPr marL="3163108" eaLnBrk="1" hangingPunct="1">
        <a:defRPr>
          <a:latin typeface="+mn-lt"/>
          <a:ea typeface="+mn-ea"/>
          <a:cs typeface="+mn-cs"/>
        </a:defRPr>
      </a:lvl5pPr>
      <a:lvl6pPr marL="3953888" eaLnBrk="1" hangingPunct="1">
        <a:defRPr>
          <a:latin typeface="+mn-lt"/>
          <a:ea typeface="+mn-ea"/>
          <a:cs typeface="+mn-cs"/>
        </a:defRPr>
      </a:lvl6pPr>
      <a:lvl7pPr marL="4744664" eaLnBrk="1" hangingPunct="1">
        <a:defRPr>
          <a:latin typeface="+mn-lt"/>
          <a:ea typeface="+mn-ea"/>
          <a:cs typeface="+mn-cs"/>
        </a:defRPr>
      </a:lvl7pPr>
      <a:lvl8pPr marL="5535441" eaLnBrk="1" hangingPunct="1">
        <a:defRPr>
          <a:latin typeface="+mn-lt"/>
          <a:ea typeface="+mn-ea"/>
          <a:cs typeface="+mn-cs"/>
        </a:defRPr>
      </a:lvl8pPr>
      <a:lvl9pPr marL="632621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790776" eaLnBrk="1" hangingPunct="1">
        <a:defRPr>
          <a:latin typeface="+mn-lt"/>
          <a:ea typeface="+mn-ea"/>
          <a:cs typeface="+mn-cs"/>
        </a:defRPr>
      </a:lvl2pPr>
      <a:lvl3pPr marL="1581554" eaLnBrk="1" hangingPunct="1">
        <a:defRPr>
          <a:latin typeface="+mn-lt"/>
          <a:ea typeface="+mn-ea"/>
          <a:cs typeface="+mn-cs"/>
        </a:defRPr>
      </a:lvl3pPr>
      <a:lvl4pPr marL="2372332" eaLnBrk="1" hangingPunct="1">
        <a:defRPr>
          <a:latin typeface="+mn-lt"/>
          <a:ea typeface="+mn-ea"/>
          <a:cs typeface="+mn-cs"/>
        </a:defRPr>
      </a:lvl4pPr>
      <a:lvl5pPr marL="3163108" eaLnBrk="1" hangingPunct="1">
        <a:defRPr>
          <a:latin typeface="+mn-lt"/>
          <a:ea typeface="+mn-ea"/>
          <a:cs typeface="+mn-cs"/>
        </a:defRPr>
      </a:lvl5pPr>
      <a:lvl6pPr marL="3953888" eaLnBrk="1" hangingPunct="1">
        <a:defRPr>
          <a:latin typeface="+mn-lt"/>
          <a:ea typeface="+mn-ea"/>
          <a:cs typeface="+mn-cs"/>
        </a:defRPr>
      </a:lvl6pPr>
      <a:lvl7pPr marL="4744664" eaLnBrk="1" hangingPunct="1">
        <a:defRPr>
          <a:latin typeface="+mn-lt"/>
          <a:ea typeface="+mn-ea"/>
          <a:cs typeface="+mn-cs"/>
        </a:defRPr>
      </a:lvl7pPr>
      <a:lvl8pPr marL="5535441" eaLnBrk="1" hangingPunct="1">
        <a:defRPr>
          <a:latin typeface="+mn-lt"/>
          <a:ea typeface="+mn-ea"/>
          <a:cs typeface="+mn-cs"/>
        </a:defRPr>
      </a:lvl8pPr>
      <a:lvl9pPr marL="6326217" eaLnBrk="1" hangingPunct="1">
        <a:defRPr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01" userDrawn="1">
          <p15:clr>
            <a:srgbClr val="F26B43"/>
          </p15:clr>
        </p15:guide>
        <p15:guide id="2" pos="7166" userDrawn="1">
          <p15:clr>
            <a:srgbClr val="F26B43"/>
          </p15:clr>
        </p15:guide>
        <p15:guide id="3" orient="horz" pos="4037" userDrawn="1">
          <p15:clr>
            <a:srgbClr val="F26B43"/>
          </p15:clr>
        </p15:guide>
        <p15:guide id="4" orient="horz" pos="794" userDrawn="1">
          <p15:clr>
            <a:srgbClr val="F26B43"/>
          </p15:clr>
        </p15:guide>
        <p15:guide id="5" orient="horz" pos="6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23.png"/><Relationship Id="rId2" Type="http://schemas.openxmlformats.org/officeDocument/2006/relationships/tags" Target="../tags/tag5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7" Type="http://schemas.openxmlformats.org/officeDocument/2006/relationships/image" Target="../media/image24.png"/><Relationship Id="rId2" Type="http://schemas.openxmlformats.org/officeDocument/2006/relationships/tags" Target="../tags/tag5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gs.ru/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6.xml"/><Relationship Id="rId7" Type="http://schemas.openxmlformats.org/officeDocument/2006/relationships/image" Target="../media/image9.jpg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8.xml"/><Relationship Id="rId7" Type="http://schemas.openxmlformats.org/officeDocument/2006/relationships/image" Target="../media/image14.jp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7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2.xml"/><Relationship Id="rId7" Type="http://schemas.openxmlformats.org/officeDocument/2006/relationships/image" Target="../media/image18.png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tags" Target="../tags/tag24.xml"/><Relationship Id="rId18" Type="http://schemas.openxmlformats.org/officeDocument/2006/relationships/tags" Target="../tags/tag29.xml"/><Relationship Id="rId3" Type="http://schemas.openxmlformats.org/officeDocument/2006/relationships/tags" Target="../tags/tag14.xml"/><Relationship Id="rId21" Type="http://schemas.openxmlformats.org/officeDocument/2006/relationships/tags" Target="../tags/tag32.xml"/><Relationship Id="rId7" Type="http://schemas.openxmlformats.org/officeDocument/2006/relationships/tags" Target="../tags/tag18.xml"/><Relationship Id="rId12" Type="http://schemas.openxmlformats.org/officeDocument/2006/relationships/tags" Target="../tags/tag23.xml"/><Relationship Id="rId17" Type="http://schemas.openxmlformats.org/officeDocument/2006/relationships/tags" Target="../tags/tag28.xml"/><Relationship Id="rId25" Type="http://schemas.openxmlformats.org/officeDocument/2006/relationships/image" Target="../media/image16.emf"/><Relationship Id="rId2" Type="http://schemas.openxmlformats.org/officeDocument/2006/relationships/tags" Target="../tags/tag13.xml"/><Relationship Id="rId16" Type="http://schemas.openxmlformats.org/officeDocument/2006/relationships/tags" Target="../tags/tag27.xml"/><Relationship Id="rId20" Type="http://schemas.openxmlformats.org/officeDocument/2006/relationships/tags" Target="../tags/tag31.xml"/><Relationship Id="rId1" Type="http://schemas.openxmlformats.org/officeDocument/2006/relationships/vmlDrawing" Target="../drawings/vmlDrawing7.v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24" Type="http://schemas.openxmlformats.org/officeDocument/2006/relationships/oleObject" Target="../embeddings/oleObject7.bin"/><Relationship Id="rId5" Type="http://schemas.openxmlformats.org/officeDocument/2006/relationships/tags" Target="../tags/tag16.xml"/><Relationship Id="rId15" Type="http://schemas.openxmlformats.org/officeDocument/2006/relationships/tags" Target="../tags/tag26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1.xml"/><Relationship Id="rId19" Type="http://schemas.openxmlformats.org/officeDocument/2006/relationships/tags" Target="../tags/tag30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tags" Target="../tags/tag25.xml"/><Relationship Id="rId22" Type="http://schemas.openxmlformats.org/officeDocument/2006/relationships/tags" Target="../tags/tag3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3" Type="http://schemas.openxmlformats.org/officeDocument/2006/relationships/tags" Target="../tags/tag35.xml"/><Relationship Id="rId21" Type="http://schemas.openxmlformats.org/officeDocument/2006/relationships/slideLayout" Target="../slideLayouts/slideLayout2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1" Type="http://schemas.openxmlformats.org/officeDocument/2006/relationships/vmlDrawing" Target="../drawings/vmlDrawing8.v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image" Target="../media/image16.emf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22.png"/><Relationship Id="rId2" Type="http://schemas.openxmlformats.org/officeDocument/2006/relationships/tags" Target="../tags/tag5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68726917"/>
              </p:ext>
            </p:extLst>
          </p:nvPr>
        </p:nvGraphicFramePr>
        <p:xfrm>
          <a:off x="2064" y="81290"/>
          <a:ext cx="2061" cy="2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64" y="81290"/>
                        <a:ext cx="2061" cy="2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1274773"/>
            <a:ext cx="7715334" cy="9573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18751" tIns="59376" rIns="118751" bIns="59376"/>
          <a:lstStyle/>
          <a:p>
            <a:r>
              <a:rPr lang="en-US" sz="2735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Qlik Sense</a:t>
            </a:r>
            <a:endParaRPr lang="ru-RU" sz="2735" b="1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735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Быстрый доступ к данным</a:t>
            </a:r>
          </a:p>
          <a:p>
            <a:r>
              <a:rPr lang="ru-RU" sz="1758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Октябрь 2018</a:t>
            </a:r>
          </a:p>
        </p:txBody>
      </p:sp>
      <p:sp>
        <p:nvSpPr>
          <p:cNvPr id="6" name="Прямоугольник 10"/>
          <p:cNvSpPr/>
          <p:nvPr/>
        </p:nvSpPr>
        <p:spPr>
          <a:xfrm>
            <a:off x="-31444" y="6948661"/>
            <a:ext cx="3815395" cy="11030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17"/>
          <p:cNvSpPr/>
          <p:nvPr/>
        </p:nvSpPr>
        <p:spPr>
          <a:xfrm>
            <a:off x="-1" y="4387836"/>
            <a:ext cx="4391459" cy="832634"/>
          </a:xfrm>
          <a:prstGeom prst="roundRect">
            <a:avLst>
              <a:gd name="adj" fmla="val 9612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5" dirty="0"/>
          </a:p>
        </p:txBody>
      </p:sp>
      <p:sp>
        <p:nvSpPr>
          <p:cNvPr id="3" name="Rectangle 2"/>
          <p:cNvSpPr/>
          <p:nvPr/>
        </p:nvSpPr>
        <p:spPr>
          <a:xfrm>
            <a:off x="142987" y="4392852"/>
            <a:ext cx="40684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1"/>
              </a:spcBef>
              <a:buClr>
                <a:srgbClr val="B13A46"/>
              </a:buClr>
              <a:buSzPct val="130000"/>
              <a:defRPr/>
            </a:pPr>
            <a:r>
              <a:rPr lang="ru-RU" altLang="ru-RU" sz="2000" b="1" kern="0" dirty="0">
                <a:solidFill>
                  <a:srgbClr val="000000">
                    <a:lumMod val="65000"/>
                    <a:lumOff val="35000"/>
                  </a:srgbClr>
                </a:solidFill>
                <a:cs typeface="Calibri" pitchFamily="34" charset="0"/>
              </a:rPr>
              <a:t>Евгений Ильин</a:t>
            </a:r>
            <a:endParaRPr lang="ru-RU" altLang="ru-RU" sz="2000" kern="0" dirty="0">
              <a:solidFill>
                <a:srgbClr val="000000">
                  <a:lumMod val="65000"/>
                  <a:lumOff val="35000"/>
                </a:srgbClr>
              </a:solidFill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987" y="4792962"/>
            <a:ext cx="3759920" cy="323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4000"/>
              </a:lnSpc>
              <a:spcBef>
                <a:spcPct val="20000"/>
              </a:spcBef>
              <a:buClr>
                <a:schemeClr val="accent2"/>
              </a:buClr>
              <a:buSzPct val="130000"/>
              <a:defRPr/>
            </a:pPr>
            <a:r>
              <a:rPr lang="ru-RU" altLang="ru-RU" sz="1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Заместитель финансового директора</a:t>
            </a:r>
          </a:p>
        </p:txBody>
      </p:sp>
    </p:spTree>
    <p:extLst>
      <p:ext uri="{BB962C8B-B14F-4D97-AF65-F5344CB8AC3E}">
        <p14:creationId xmlns:p14="http://schemas.microsoft.com/office/powerpoint/2010/main" val="386308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487951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think-cell Slide" r:id="rId5" imgW="338" imgH="338" progId="TCLayout.ActiveDocument.1">
                  <p:embed/>
                </p:oleObj>
              </mc:Choice>
              <mc:Fallback>
                <p:oleObj name="think-cell Slide" r:id="rId5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#1 Dashboard</a:t>
            </a:r>
            <a:r>
              <a:rPr lang="ru-RU" dirty="0"/>
              <a:t> по продажам</a:t>
            </a:r>
            <a:r>
              <a:rPr lang="en-US" dirty="0"/>
              <a:t> </a:t>
            </a:r>
            <a:r>
              <a:rPr lang="ru-RU" dirty="0"/>
              <a:t>для Региональной сети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10</a:t>
            </a:fld>
            <a:endParaRPr lang="ru-RU" spc="19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051" y="1008001"/>
            <a:ext cx="10203694" cy="573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7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310435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think-cell Slide" r:id="rId5" imgW="338" imgH="338" progId="TCLayout.ActiveDocument.1">
                  <p:embed/>
                </p:oleObj>
              </mc:Choice>
              <mc:Fallback>
                <p:oleObj name="think-cell Slide" r:id="rId5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#2 Dashboard </a:t>
            </a:r>
            <a:r>
              <a:rPr lang="ru-RU" dirty="0"/>
              <a:t>Детализация продаж в стандартах ОСБУ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11</a:t>
            </a:fld>
            <a:endParaRPr lang="ru-RU" spc="19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47" y="1044005"/>
            <a:ext cx="10366702" cy="562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9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#3 Dashboard </a:t>
            </a:r>
            <a:r>
              <a:rPr lang="ru-RU" dirty="0"/>
              <a:t>Автострахование</a:t>
            </a:r>
            <a:r>
              <a:rPr lang="en-US" dirty="0"/>
              <a:t> 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12</a:t>
            </a:fld>
            <a:endParaRPr lang="ru-RU" spc="19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31" y="1080009"/>
            <a:ext cx="10512757" cy="57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4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5"/>
          </p:nvPr>
        </p:nvSpPr>
        <p:spPr>
          <a:xfrm>
            <a:off x="5061430" y="6264585"/>
            <a:ext cx="1756403" cy="333040"/>
          </a:xfrm>
        </p:spPr>
        <p:txBody>
          <a:bodyPr/>
          <a:lstStyle/>
          <a:p>
            <a:pPr marL="21965">
              <a:spcBef>
                <a:spcPts val="35"/>
              </a:spcBef>
            </a:pPr>
            <a:r>
              <a:rPr lang="ru-RU" spc="19" dirty="0"/>
              <a:t>© 2018, ПАО СК «Росгосстрах»</a:t>
            </a:r>
          </a:p>
          <a:p>
            <a:pPr marL="21965">
              <a:spcBef>
                <a:spcPts val="35"/>
              </a:spcBef>
            </a:pPr>
            <a:r>
              <a:rPr lang="ru-RU" sz="800" u="sng" dirty="0">
                <a:solidFill>
                  <a:srgbClr val="BF914D"/>
                </a:solidFill>
                <a:hlinkClick r:id="rId2"/>
              </a:rPr>
              <a:t>www.RGS.ru</a:t>
            </a:r>
            <a:endParaRPr lang="ru-RU" sz="800" u="sng" dirty="0">
              <a:solidFill>
                <a:srgbClr val="BF914D"/>
              </a:solidFill>
            </a:endParaRPr>
          </a:p>
          <a:p>
            <a:pPr marL="21965">
              <a:spcBef>
                <a:spcPts val="35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87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9939453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think-cell Slide" r:id="rId5" imgW="338" imgH="338" progId="TCLayout.ActiveDocument.1">
                  <p:embed/>
                </p:oleObj>
              </mc:Choice>
              <mc:Fallback>
                <p:oleObj name="think-cell Slide" r:id="rId5" imgW="338" imgH="33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2</a:t>
            </a:fld>
            <a:endParaRPr lang="ru-RU" spc="19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t="13631" r="32963"/>
          <a:stretch/>
        </p:blipFill>
        <p:spPr>
          <a:xfrm>
            <a:off x="527900" y="1468088"/>
            <a:ext cx="2564091" cy="3464349"/>
          </a:xfrm>
          <a:prstGeom prst="rect">
            <a:avLst/>
          </a:prstGeom>
        </p:spPr>
      </p:pic>
      <p:pic>
        <p:nvPicPr>
          <p:cNvPr id="10" name="Picture 2" descr="C:\fomicheva\presentation\fon\шаблон_03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5" t="32522" r="34124" b="47375"/>
          <a:stretch/>
        </p:blipFill>
        <p:spPr bwMode="auto">
          <a:xfrm>
            <a:off x="4253934" y="4422911"/>
            <a:ext cx="4097138" cy="192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0803" y="4762171"/>
            <a:ext cx="2045594" cy="695816"/>
          </a:xfrm>
          <a:prstGeom prst="rect">
            <a:avLst/>
          </a:prstGeom>
        </p:spPr>
      </p:pic>
      <p:pic>
        <p:nvPicPr>
          <p:cNvPr id="12" name="Picture 95" descr="Картинки по запросу ск гелиос 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27" y="5516641"/>
            <a:ext cx="2245346" cy="83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 bwMode="auto">
          <a:xfrm>
            <a:off x="3461846" y="1579344"/>
            <a:ext cx="8215804" cy="33530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30200" dir="2700000" algn="tl" rotWithShape="0">
              <a:prstClr val="black">
                <a:alpha val="52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/>
              <a:t>Ильин Евгений Александрович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/>
              <a:t>Заместитель финансового директора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/>
              <a:t>ПАО СК «РОСГОССТРАХ»</a:t>
            </a:r>
            <a:endParaRPr kumimoji="0" lang="ru-RU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4693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576140"/>
            <a:ext cx="9884575" cy="366254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РОСГОССТРАХ в цифрах</a:t>
            </a:r>
            <a:endParaRPr lang="ru-RU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3</a:t>
            </a:fld>
            <a:endParaRPr lang="ru-RU" spc="19" dirty="0"/>
          </a:p>
        </p:txBody>
      </p:sp>
      <p:sp>
        <p:nvSpPr>
          <p:cNvPr id="6" name="Rectangle 5"/>
          <p:cNvSpPr/>
          <p:nvPr/>
        </p:nvSpPr>
        <p:spPr>
          <a:xfrm>
            <a:off x="142987" y="942394"/>
            <a:ext cx="11341260" cy="5581346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1" name="Прямая соединительная линия 155"/>
          <p:cNvCxnSpPr/>
          <p:nvPr/>
        </p:nvCxnSpPr>
        <p:spPr>
          <a:xfrm flipH="1">
            <a:off x="4247443" y="971997"/>
            <a:ext cx="3055" cy="57037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923859" y="1207010"/>
            <a:ext cx="9102966" cy="707886"/>
            <a:chOff x="923859" y="1207010"/>
            <a:chExt cx="9102966" cy="707886"/>
          </a:xfrm>
        </p:grpSpPr>
        <p:sp>
          <p:nvSpPr>
            <p:cNvPr id="7" name="Rectangle 552">
              <a:extLst>
                <a:ext uri="{FF2B5EF4-FFF2-40B4-BE49-F238E27FC236}">
                  <a16:creationId xmlns:a16="http://schemas.microsoft.com/office/drawing/2014/main" id="{A97F6E6B-0AEA-034E-ABE5-152CB72E955E}"/>
                </a:ext>
              </a:extLst>
            </p:cNvPr>
            <p:cNvSpPr/>
            <p:nvPr/>
          </p:nvSpPr>
          <p:spPr>
            <a:xfrm>
              <a:off x="4599901" y="1360898"/>
              <a:ext cx="54269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dirty="0">
                  <a:latin typeface="+mj-lt"/>
                  <a:cs typeface="Arial" panose="020B0604020202020204" pitchFamily="34" charset="0"/>
                </a:rPr>
                <a:t>частных клиентов (физических лиц)</a:t>
              </a: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3958674" y="1272186"/>
              <a:ext cx="577535" cy="577535"/>
              <a:chOff x="3958674" y="1202106"/>
              <a:chExt cx="577535" cy="577535"/>
            </a:xfrm>
          </p:grpSpPr>
          <p:sp>
            <p:nvSpPr>
              <p:cNvPr id="12" name="Овал 156"/>
              <p:cNvSpPr/>
              <p:nvPr/>
            </p:nvSpPr>
            <p:spPr>
              <a:xfrm>
                <a:off x="3958674" y="1202106"/>
                <a:ext cx="577535" cy="5775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749" dirty="0">
                  <a:latin typeface="+mj-lt"/>
                </a:endParaRPr>
              </a:p>
            </p:txBody>
          </p:sp>
          <p:sp>
            <p:nvSpPr>
              <p:cNvPr id="13" name="Shape 2778">
                <a:extLst>
                  <a:ext uri="{FF2B5EF4-FFF2-40B4-BE49-F238E27FC236}">
                    <a16:creationId xmlns:a16="http://schemas.microsoft.com/office/drawing/2014/main" id="{C15B0905-C5ED-0E4D-822C-572196DB7A88}"/>
                  </a:ext>
                </a:extLst>
              </p:cNvPr>
              <p:cNvSpPr/>
              <p:nvPr/>
            </p:nvSpPr>
            <p:spPr>
              <a:xfrm>
                <a:off x="4107421" y="1349024"/>
                <a:ext cx="280041" cy="28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lIns="19094" tIns="19094" rIns="19094" bIns="19094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29138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5" dirty="0">
                  <a:latin typeface="+mj-lt"/>
                  <a:ea typeface="Source Sans Pro Light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923859" y="1207010"/>
              <a:ext cx="28264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BF914D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17 000 000</a:t>
              </a:r>
              <a:endParaRPr lang="ru-RU" dirty="0">
                <a:solidFill>
                  <a:srgbClr val="BF914D"/>
                </a:solidFill>
                <a:latin typeface="+mj-lt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511962" y="2120153"/>
            <a:ext cx="9252205" cy="707886"/>
            <a:chOff x="1511962" y="2124077"/>
            <a:chExt cx="9252205" cy="707886"/>
          </a:xfrm>
        </p:grpSpPr>
        <p:sp>
          <p:nvSpPr>
            <p:cNvPr id="8" name="Rectangle 552">
              <a:extLst>
                <a:ext uri="{FF2B5EF4-FFF2-40B4-BE49-F238E27FC236}">
                  <a16:creationId xmlns:a16="http://schemas.microsoft.com/office/drawing/2014/main" id="{A97F6E6B-0AEA-034E-ABE5-152CB72E955E}"/>
                </a:ext>
              </a:extLst>
            </p:cNvPr>
            <p:cNvSpPr/>
            <p:nvPr/>
          </p:nvSpPr>
          <p:spPr>
            <a:xfrm>
              <a:off x="4599901" y="2277965"/>
              <a:ext cx="61642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dirty="0">
                  <a:latin typeface="+mj-lt"/>
                  <a:cs typeface="Arial" panose="020B0604020202020204" pitchFamily="34" charset="0"/>
                </a:rPr>
                <a:t>корпоративных клиентов (юридических лиц)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958674" y="2189253"/>
              <a:ext cx="577535" cy="577535"/>
              <a:chOff x="3958674" y="2718134"/>
              <a:chExt cx="577535" cy="577535"/>
            </a:xfrm>
          </p:grpSpPr>
          <p:sp>
            <p:nvSpPr>
              <p:cNvPr id="14" name="Овал 158"/>
              <p:cNvSpPr/>
              <p:nvPr/>
            </p:nvSpPr>
            <p:spPr>
              <a:xfrm>
                <a:off x="3958674" y="2718134"/>
                <a:ext cx="577535" cy="5775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749" dirty="0">
                  <a:latin typeface="+mj-lt"/>
                </a:endParaRPr>
              </a:p>
            </p:txBody>
          </p:sp>
          <p:sp>
            <p:nvSpPr>
              <p:cNvPr id="15" name="Shape 2778">
                <a:extLst>
                  <a:ext uri="{FF2B5EF4-FFF2-40B4-BE49-F238E27FC236}">
                    <a16:creationId xmlns:a16="http://schemas.microsoft.com/office/drawing/2014/main" id="{C15B0905-C5ED-0E4D-822C-572196DB7A88}"/>
                  </a:ext>
                </a:extLst>
              </p:cNvPr>
              <p:cNvSpPr/>
              <p:nvPr/>
            </p:nvSpPr>
            <p:spPr>
              <a:xfrm>
                <a:off x="4107421" y="2865052"/>
                <a:ext cx="280041" cy="28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lIns="19094" tIns="19094" rIns="19094" bIns="19094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29138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5" dirty="0">
                  <a:latin typeface="+mj-lt"/>
                  <a:ea typeface="Source Sans Pro Light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1511962" y="2124077"/>
              <a:ext cx="22365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BE914D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300 000</a:t>
              </a:r>
              <a:endParaRPr lang="ru-RU" dirty="0">
                <a:latin typeface="+mj-lt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803348" y="3033296"/>
            <a:ext cx="9500879" cy="707886"/>
            <a:chOff x="1803348" y="3036239"/>
            <a:chExt cx="9500879" cy="707886"/>
          </a:xfrm>
        </p:grpSpPr>
        <p:grpSp>
          <p:nvGrpSpPr>
            <p:cNvPr id="42" name="Group 41"/>
            <p:cNvGrpSpPr/>
            <p:nvPr/>
          </p:nvGrpSpPr>
          <p:grpSpPr>
            <a:xfrm>
              <a:off x="3958674" y="3101415"/>
              <a:ext cx="577535" cy="577535"/>
              <a:chOff x="3958674" y="3101415"/>
              <a:chExt cx="577535" cy="577535"/>
            </a:xfrm>
          </p:grpSpPr>
          <p:sp>
            <p:nvSpPr>
              <p:cNvPr id="25" name="Овал 158"/>
              <p:cNvSpPr/>
              <p:nvPr/>
            </p:nvSpPr>
            <p:spPr>
              <a:xfrm>
                <a:off x="3958674" y="3101415"/>
                <a:ext cx="577535" cy="5775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749" dirty="0">
                  <a:latin typeface="+mj-lt"/>
                </a:endParaRPr>
              </a:p>
            </p:txBody>
          </p:sp>
          <p:sp>
            <p:nvSpPr>
              <p:cNvPr id="26" name="Shape 2778">
                <a:extLst>
                  <a:ext uri="{FF2B5EF4-FFF2-40B4-BE49-F238E27FC236}">
                    <a16:creationId xmlns:a16="http://schemas.microsoft.com/office/drawing/2014/main" id="{C15B0905-C5ED-0E4D-822C-572196DB7A88}"/>
                  </a:ext>
                </a:extLst>
              </p:cNvPr>
              <p:cNvSpPr/>
              <p:nvPr/>
            </p:nvSpPr>
            <p:spPr>
              <a:xfrm>
                <a:off x="4107421" y="3248333"/>
                <a:ext cx="280041" cy="28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lIns="19094" tIns="19094" rIns="19094" bIns="19094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29138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5" dirty="0">
                  <a:latin typeface="+mj-lt"/>
                  <a:ea typeface="Source Sans Pro Light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1803348" y="3036239"/>
              <a:ext cx="194155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BE914D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60 000</a:t>
              </a:r>
              <a:endParaRPr lang="ru-RU" dirty="0">
                <a:latin typeface="+mj-lt"/>
              </a:endParaRPr>
            </a:p>
          </p:txBody>
        </p:sp>
        <p:sp>
          <p:nvSpPr>
            <p:cNvPr id="28" name="Rectangle 552">
              <a:extLst>
                <a:ext uri="{FF2B5EF4-FFF2-40B4-BE49-F238E27FC236}">
                  <a16:creationId xmlns:a16="http://schemas.microsoft.com/office/drawing/2014/main" id="{A97F6E6B-0AEA-034E-ABE5-152CB72E955E}"/>
                </a:ext>
              </a:extLst>
            </p:cNvPr>
            <p:cNvSpPr/>
            <p:nvPr/>
          </p:nvSpPr>
          <p:spPr>
            <a:xfrm>
              <a:off x="4599901" y="3190127"/>
              <a:ext cx="67043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dirty="0">
                  <a:latin typeface="+mj-lt"/>
                  <a:cs typeface="Arial" panose="020B0604020202020204" pitchFamily="34" charset="0"/>
                </a:rPr>
                <a:t>сотрудников, включая более 40 000 страховых агентов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92280" y="3946439"/>
            <a:ext cx="9211947" cy="707886"/>
            <a:chOff x="2092280" y="4057779"/>
            <a:chExt cx="9211947" cy="707886"/>
          </a:xfrm>
        </p:grpSpPr>
        <p:grpSp>
          <p:nvGrpSpPr>
            <p:cNvPr id="33" name="Group 32"/>
            <p:cNvGrpSpPr/>
            <p:nvPr/>
          </p:nvGrpSpPr>
          <p:grpSpPr>
            <a:xfrm>
              <a:off x="3958674" y="4122955"/>
              <a:ext cx="577535" cy="577535"/>
              <a:chOff x="3958674" y="4234163"/>
              <a:chExt cx="577535" cy="577535"/>
            </a:xfrm>
          </p:grpSpPr>
          <p:sp>
            <p:nvSpPr>
              <p:cNvPr id="16" name="Овал 160"/>
              <p:cNvSpPr/>
              <p:nvPr/>
            </p:nvSpPr>
            <p:spPr>
              <a:xfrm>
                <a:off x="3958674" y="4234163"/>
                <a:ext cx="577535" cy="5775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749" dirty="0">
                  <a:latin typeface="+mj-lt"/>
                </a:endParaRPr>
              </a:p>
            </p:txBody>
          </p:sp>
          <p:sp>
            <p:nvSpPr>
              <p:cNvPr id="17" name="Shape 2778">
                <a:extLst>
                  <a:ext uri="{FF2B5EF4-FFF2-40B4-BE49-F238E27FC236}">
                    <a16:creationId xmlns:a16="http://schemas.microsoft.com/office/drawing/2014/main" id="{C15B0905-C5ED-0E4D-822C-572196DB7A88}"/>
                  </a:ext>
                </a:extLst>
              </p:cNvPr>
              <p:cNvSpPr/>
              <p:nvPr/>
            </p:nvSpPr>
            <p:spPr>
              <a:xfrm>
                <a:off x="4107421" y="4381080"/>
                <a:ext cx="280041" cy="28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lIns="19094" tIns="19094" rIns="19094" bIns="19094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29138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5" dirty="0">
                  <a:latin typeface="+mj-lt"/>
                  <a:ea typeface="Source Sans Pro Light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2092280" y="4057779"/>
              <a:ext cx="164660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BE914D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2 000</a:t>
              </a:r>
              <a:endParaRPr lang="ru-RU" dirty="0">
                <a:latin typeface="+mj-lt"/>
              </a:endParaRPr>
            </a:p>
          </p:txBody>
        </p:sp>
        <p:sp>
          <p:nvSpPr>
            <p:cNvPr id="30" name="Rectangle 552">
              <a:extLst>
                <a:ext uri="{FF2B5EF4-FFF2-40B4-BE49-F238E27FC236}">
                  <a16:creationId xmlns:a16="http://schemas.microsoft.com/office/drawing/2014/main" id="{A97F6E6B-0AEA-034E-ABE5-152CB72E955E}"/>
                </a:ext>
              </a:extLst>
            </p:cNvPr>
            <p:cNvSpPr/>
            <p:nvPr/>
          </p:nvSpPr>
          <p:spPr>
            <a:xfrm>
              <a:off x="4599901" y="4057779"/>
              <a:ext cx="670432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dirty="0">
                  <a:latin typeface="+mj-lt"/>
                  <a:cs typeface="Arial" panose="020B0604020202020204" pitchFamily="34" charset="0"/>
                </a:rPr>
                <a:t>представительств, страховых отделов и офисов продаж по всей России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40220" y="5772723"/>
            <a:ext cx="8464007" cy="707886"/>
            <a:chOff x="2840220" y="5772723"/>
            <a:chExt cx="8464007" cy="707886"/>
          </a:xfrm>
        </p:grpSpPr>
        <p:sp>
          <p:nvSpPr>
            <p:cNvPr id="32" name="Rectangle 31"/>
            <p:cNvSpPr/>
            <p:nvPr/>
          </p:nvSpPr>
          <p:spPr>
            <a:xfrm>
              <a:off x="2840220" y="5772723"/>
              <a:ext cx="91563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BE914D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83</a:t>
              </a:r>
              <a:endParaRPr lang="ru-RU" dirty="0">
                <a:latin typeface="+mj-lt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3958673" y="5837899"/>
              <a:ext cx="577535" cy="577535"/>
              <a:chOff x="3961729" y="5750191"/>
              <a:chExt cx="577535" cy="577535"/>
            </a:xfrm>
          </p:grpSpPr>
          <p:sp>
            <p:nvSpPr>
              <p:cNvPr id="36" name="Овал 162"/>
              <p:cNvSpPr/>
              <p:nvPr/>
            </p:nvSpPr>
            <p:spPr>
              <a:xfrm>
                <a:off x="3961729" y="5750191"/>
                <a:ext cx="577535" cy="5775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749" dirty="0">
                  <a:latin typeface="+mj-lt"/>
                </a:endParaRPr>
              </a:p>
            </p:txBody>
          </p:sp>
          <p:sp>
            <p:nvSpPr>
              <p:cNvPr id="37" name="Shape 2778">
                <a:extLst>
                  <a:ext uri="{FF2B5EF4-FFF2-40B4-BE49-F238E27FC236}">
                    <a16:creationId xmlns:a16="http://schemas.microsoft.com/office/drawing/2014/main" id="{C15B0905-C5ED-0E4D-822C-572196DB7A88}"/>
                  </a:ext>
                </a:extLst>
              </p:cNvPr>
              <p:cNvSpPr/>
              <p:nvPr/>
            </p:nvSpPr>
            <p:spPr>
              <a:xfrm>
                <a:off x="4110477" y="5897109"/>
                <a:ext cx="280041" cy="28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lIns="19094" tIns="19094" rIns="19094" bIns="19094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29138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5" dirty="0">
                  <a:latin typeface="+mj-lt"/>
                  <a:ea typeface="Source Sans Pro Light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Rectangle 552">
              <a:extLst>
                <a:ext uri="{FF2B5EF4-FFF2-40B4-BE49-F238E27FC236}">
                  <a16:creationId xmlns:a16="http://schemas.microsoft.com/office/drawing/2014/main" id="{A97F6E6B-0AEA-034E-ABE5-152CB72E955E}"/>
                </a:ext>
              </a:extLst>
            </p:cNvPr>
            <p:cNvSpPr/>
            <p:nvPr/>
          </p:nvSpPr>
          <p:spPr>
            <a:xfrm>
              <a:off x="4599901" y="5926611"/>
              <a:ext cx="67043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dirty="0">
                  <a:latin typeface="+mj-lt"/>
                  <a:cs typeface="Arial" panose="020B0604020202020204" pitchFamily="34" charset="0"/>
                </a:rPr>
                <a:t>региона присутствия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2545267" y="4859582"/>
            <a:ext cx="8714777" cy="707886"/>
            <a:chOff x="2545267" y="4885330"/>
            <a:chExt cx="8714777" cy="707886"/>
          </a:xfrm>
        </p:grpSpPr>
        <p:grpSp>
          <p:nvGrpSpPr>
            <p:cNvPr id="34" name="Group 33"/>
            <p:cNvGrpSpPr/>
            <p:nvPr/>
          </p:nvGrpSpPr>
          <p:grpSpPr>
            <a:xfrm>
              <a:off x="3961729" y="4950506"/>
              <a:ext cx="577535" cy="577535"/>
              <a:chOff x="3961729" y="5750191"/>
              <a:chExt cx="577535" cy="577535"/>
            </a:xfrm>
          </p:grpSpPr>
          <p:sp>
            <p:nvSpPr>
              <p:cNvPr id="18" name="Овал 162"/>
              <p:cNvSpPr/>
              <p:nvPr/>
            </p:nvSpPr>
            <p:spPr>
              <a:xfrm>
                <a:off x="3961729" y="5750191"/>
                <a:ext cx="577535" cy="57753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3749" dirty="0">
                  <a:latin typeface="+mj-lt"/>
                </a:endParaRPr>
              </a:p>
            </p:txBody>
          </p:sp>
          <p:sp>
            <p:nvSpPr>
              <p:cNvPr id="19" name="Shape 2778">
                <a:extLst>
                  <a:ext uri="{FF2B5EF4-FFF2-40B4-BE49-F238E27FC236}">
                    <a16:creationId xmlns:a16="http://schemas.microsoft.com/office/drawing/2014/main" id="{C15B0905-C5ED-0E4D-822C-572196DB7A88}"/>
                  </a:ext>
                </a:extLst>
              </p:cNvPr>
              <p:cNvSpPr/>
              <p:nvPr/>
            </p:nvSpPr>
            <p:spPr>
              <a:xfrm>
                <a:off x="4110477" y="5897109"/>
                <a:ext cx="280041" cy="280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7481" y="12956"/>
                    </a:moveTo>
                    <a:cubicBezTo>
                      <a:pt x="17070" y="12258"/>
                      <a:pt x="16576" y="11533"/>
                      <a:pt x="16011" y="10795"/>
                    </a:cubicBezTo>
                    <a:cubicBezTo>
                      <a:pt x="16573" y="10063"/>
                      <a:pt x="17072" y="9339"/>
                      <a:pt x="17481" y="8644"/>
                    </a:cubicBezTo>
                    <a:cubicBezTo>
                      <a:pt x="19410" y="9181"/>
                      <a:pt x="20618" y="9948"/>
                      <a:pt x="20618" y="10800"/>
                    </a:cubicBezTo>
                    <a:cubicBezTo>
                      <a:pt x="20618" y="11652"/>
                      <a:pt x="19410" y="12419"/>
                      <a:pt x="17481" y="12956"/>
                    </a:cubicBezTo>
                    <a:moveTo>
                      <a:pt x="17742" y="17743"/>
                    </a:moveTo>
                    <a:cubicBezTo>
                      <a:pt x="17140" y="18345"/>
                      <a:pt x="15740" y="18028"/>
                      <a:pt x="13996" y="17045"/>
                    </a:cubicBezTo>
                    <a:cubicBezTo>
                      <a:pt x="14198" y="16261"/>
                      <a:pt x="14365" y="15406"/>
                      <a:pt x="14487" y="14488"/>
                    </a:cubicBezTo>
                    <a:cubicBezTo>
                      <a:pt x="15405" y="14366"/>
                      <a:pt x="16261" y="14198"/>
                      <a:pt x="17044" y="13996"/>
                    </a:cubicBezTo>
                    <a:cubicBezTo>
                      <a:pt x="18028" y="15740"/>
                      <a:pt x="18345" y="17140"/>
                      <a:pt x="17742" y="17743"/>
                    </a:cubicBezTo>
                    <a:moveTo>
                      <a:pt x="15404" y="11561"/>
                    </a:moveTo>
                    <a:cubicBezTo>
                      <a:pt x="15837" y="12119"/>
                      <a:pt x="16219" y="12662"/>
                      <a:pt x="16554" y="13185"/>
                    </a:cubicBezTo>
                    <a:cubicBezTo>
                      <a:pt x="15950" y="13317"/>
                      <a:pt x="15295" y="13429"/>
                      <a:pt x="14597" y="13517"/>
                    </a:cubicBezTo>
                    <a:cubicBezTo>
                      <a:pt x="14631" y="13155"/>
                      <a:pt x="14655" y="12784"/>
                      <a:pt x="14677" y="12409"/>
                    </a:cubicBezTo>
                    <a:cubicBezTo>
                      <a:pt x="14930" y="12127"/>
                      <a:pt x="15170" y="11844"/>
                      <a:pt x="15404" y="11561"/>
                    </a:cubicBezTo>
                    <a:moveTo>
                      <a:pt x="15402" y="10032"/>
                    </a:moveTo>
                    <a:cubicBezTo>
                      <a:pt x="15170" y="9752"/>
                      <a:pt x="14928" y="9471"/>
                      <a:pt x="14677" y="9191"/>
                    </a:cubicBezTo>
                    <a:cubicBezTo>
                      <a:pt x="14655" y="8817"/>
                      <a:pt x="14631" y="8445"/>
                      <a:pt x="14597" y="8084"/>
                    </a:cubicBezTo>
                    <a:cubicBezTo>
                      <a:pt x="15295" y="8171"/>
                      <a:pt x="15950" y="8283"/>
                      <a:pt x="16554" y="8415"/>
                    </a:cubicBezTo>
                    <a:cubicBezTo>
                      <a:pt x="16221" y="8935"/>
                      <a:pt x="15832" y="9478"/>
                      <a:pt x="15402" y="10032"/>
                    </a:cubicBezTo>
                    <a:moveTo>
                      <a:pt x="17742" y="3857"/>
                    </a:moveTo>
                    <a:cubicBezTo>
                      <a:pt x="18345" y="4460"/>
                      <a:pt x="18028" y="5860"/>
                      <a:pt x="17044" y="7604"/>
                    </a:cubicBezTo>
                    <a:cubicBezTo>
                      <a:pt x="16261" y="7402"/>
                      <a:pt x="15405" y="7234"/>
                      <a:pt x="14487" y="7112"/>
                    </a:cubicBezTo>
                    <a:cubicBezTo>
                      <a:pt x="14365" y="6194"/>
                      <a:pt x="14198" y="5339"/>
                      <a:pt x="13996" y="4555"/>
                    </a:cubicBezTo>
                    <a:cubicBezTo>
                      <a:pt x="15740" y="3572"/>
                      <a:pt x="17140" y="3255"/>
                      <a:pt x="17742" y="3857"/>
                    </a:cubicBezTo>
                    <a:moveTo>
                      <a:pt x="13718" y="12012"/>
                    </a:moveTo>
                    <a:cubicBezTo>
                      <a:pt x="13448" y="12303"/>
                      <a:pt x="13172" y="12593"/>
                      <a:pt x="12882" y="12883"/>
                    </a:cubicBezTo>
                    <a:cubicBezTo>
                      <a:pt x="12593" y="13172"/>
                      <a:pt x="12303" y="13449"/>
                      <a:pt x="12012" y="13719"/>
                    </a:cubicBezTo>
                    <a:cubicBezTo>
                      <a:pt x="11614" y="13733"/>
                      <a:pt x="11212" y="13745"/>
                      <a:pt x="10800" y="13745"/>
                    </a:cubicBezTo>
                    <a:cubicBezTo>
                      <a:pt x="10387" y="13745"/>
                      <a:pt x="9985" y="13733"/>
                      <a:pt x="9587" y="13719"/>
                    </a:cubicBezTo>
                    <a:cubicBezTo>
                      <a:pt x="9297" y="13449"/>
                      <a:pt x="9006" y="13172"/>
                      <a:pt x="8717" y="12883"/>
                    </a:cubicBezTo>
                    <a:cubicBezTo>
                      <a:pt x="8428" y="12593"/>
                      <a:pt x="8152" y="12303"/>
                      <a:pt x="7881" y="12012"/>
                    </a:cubicBezTo>
                    <a:cubicBezTo>
                      <a:pt x="7866" y="11614"/>
                      <a:pt x="7855" y="11212"/>
                      <a:pt x="7855" y="10800"/>
                    </a:cubicBezTo>
                    <a:cubicBezTo>
                      <a:pt x="7855" y="10388"/>
                      <a:pt x="7866" y="9986"/>
                      <a:pt x="7881" y="9587"/>
                    </a:cubicBezTo>
                    <a:cubicBezTo>
                      <a:pt x="8152" y="9297"/>
                      <a:pt x="8428" y="9007"/>
                      <a:pt x="8717" y="8717"/>
                    </a:cubicBezTo>
                    <a:cubicBezTo>
                      <a:pt x="9006" y="8428"/>
                      <a:pt x="9297" y="8151"/>
                      <a:pt x="9587" y="7881"/>
                    </a:cubicBezTo>
                    <a:cubicBezTo>
                      <a:pt x="9985" y="7867"/>
                      <a:pt x="10387" y="7855"/>
                      <a:pt x="10800" y="7855"/>
                    </a:cubicBezTo>
                    <a:cubicBezTo>
                      <a:pt x="11212" y="7855"/>
                      <a:pt x="11614" y="7867"/>
                      <a:pt x="12012" y="7881"/>
                    </a:cubicBezTo>
                    <a:cubicBezTo>
                      <a:pt x="12303" y="8151"/>
                      <a:pt x="12593" y="8428"/>
                      <a:pt x="12882" y="8717"/>
                    </a:cubicBezTo>
                    <a:cubicBezTo>
                      <a:pt x="13172" y="9007"/>
                      <a:pt x="13448" y="9297"/>
                      <a:pt x="13718" y="9587"/>
                    </a:cubicBezTo>
                    <a:cubicBezTo>
                      <a:pt x="13733" y="9986"/>
                      <a:pt x="13745" y="10388"/>
                      <a:pt x="13745" y="10800"/>
                    </a:cubicBezTo>
                    <a:cubicBezTo>
                      <a:pt x="13745" y="11212"/>
                      <a:pt x="13733" y="11614"/>
                      <a:pt x="13718" y="12012"/>
                    </a:cubicBezTo>
                    <a:moveTo>
                      <a:pt x="13185" y="16555"/>
                    </a:moveTo>
                    <a:cubicBezTo>
                      <a:pt x="12662" y="16219"/>
                      <a:pt x="12120" y="15837"/>
                      <a:pt x="11561" y="15404"/>
                    </a:cubicBezTo>
                    <a:cubicBezTo>
                      <a:pt x="11844" y="15170"/>
                      <a:pt x="12127" y="14931"/>
                      <a:pt x="12409" y="14677"/>
                    </a:cubicBezTo>
                    <a:cubicBezTo>
                      <a:pt x="12783" y="14655"/>
                      <a:pt x="13155" y="14631"/>
                      <a:pt x="13517" y="14597"/>
                    </a:cubicBezTo>
                    <a:cubicBezTo>
                      <a:pt x="13429" y="15295"/>
                      <a:pt x="13316" y="15950"/>
                      <a:pt x="13185" y="16555"/>
                    </a:cubicBezTo>
                    <a:moveTo>
                      <a:pt x="10800" y="20618"/>
                    </a:moveTo>
                    <a:cubicBezTo>
                      <a:pt x="9948" y="20618"/>
                      <a:pt x="9181" y="19410"/>
                      <a:pt x="8643" y="17481"/>
                    </a:cubicBezTo>
                    <a:cubicBezTo>
                      <a:pt x="9339" y="17072"/>
                      <a:pt x="10062" y="16573"/>
                      <a:pt x="10795" y="16011"/>
                    </a:cubicBezTo>
                    <a:cubicBezTo>
                      <a:pt x="11532" y="16576"/>
                      <a:pt x="12258" y="17070"/>
                      <a:pt x="12957" y="17481"/>
                    </a:cubicBezTo>
                    <a:cubicBezTo>
                      <a:pt x="12419" y="19410"/>
                      <a:pt x="11652" y="20618"/>
                      <a:pt x="10800" y="20618"/>
                    </a:cubicBezTo>
                    <a:moveTo>
                      <a:pt x="8083" y="14597"/>
                    </a:moveTo>
                    <a:cubicBezTo>
                      <a:pt x="8445" y="14631"/>
                      <a:pt x="8816" y="14655"/>
                      <a:pt x="9190" y="14677"/>
                    </a:cubicBezTo>
                    <a:cubicBezTo>
                      <a:pt x="9471" y="14929"/>
                      <a:pt x="9751" y="15170"/>
                      <a:pt x="10032" y="15403"/>
                    </a:cubicBezTo>
                    <a:cubicBezTo>
                      <a:pt x="9478" y="15832"/>
                      <a:pt x="8935" y="16221"/>
                      <a:pt x="8415" y="16555"/>
                    </a:cubicBezTo>
                    <a:cubicBezTo>
                      <a:pt x="8283" y="15950"/>
                      <a:pt x="8171" y="15295"/>
                      <a:pt x="8083" y="14597"/>
                    </a:cubicBezTo>
                    <a:moveTo>
                      <a:pt x="8415" y="5045"/>
                    </a:moveTo>
                    <a:cubicBezTo>
                      <a:pt x="8938" y="5381"/>
                      <a:pt x="9480" y="5762"/>
                      <a:pt x="10038" y="6196"/>
                    </a:cubicBezTo>
                    <a:cubicBezTo>
                      <a:pt x="9756" y="6430"/>
                      <a:pt x="9473" y="6670"/>
                      <a:pt x="9190" y="6924"/>
                    </a:cubicBezTo>
                    <a:cubicBezTo>
                      <a:pt x="8816" y="6945"/>
                      <a:pt x="8445" y="6969"/>
                      <a:pt x="8083" y="7003"/>
                    </a:cubicBezTo>
                    <a:cubicBezTo>
                      <a:pt x="8171" y="6305"/>
                      <a:pt x="8283" y="5650"/>
                      <a:pt x="8415" y="5045"/>
                    </a:cubicBezTo>
                    <a:moveTo>
                      <a:pt x="10800" y="982"/>
                    </a:moveTo>
                    <a:cubicBezTo>
                      <a:pt x="11652" y="982"/>
                      <a:pt x="12419" y="2191"/>
                      <a:pt x="12957" y="4119"/>
                    </a:cubicBezTo>
                    <a:cubicBezTo>
                      <a:pt x="12261" y="4528"/>
                      <a:pt x="11537" y="5027"/>
                      <a:pt x="10804" y="5589"/>
                    </a:cubicBezTo>
                    <a:cubicBezTo>
                      <a:pt x="10067" y="5024"/>
                      <a:pt x="9341" y="4530"/>
                      <a:pt x="8643" y="4119"/>
                    </a:cubicBezTo>
                    <a:cubicBezTo>
                      <a:pt x="9181" y="2191"/>
                      <a:pt x="9948" y="982"/>
                      <a:pt x="10800" y="982"/>
                    </a:cubicBezTo>
                    <a:moveTo>
                      <a:pt x="13517" y="7003"/>
                    </a:moveTo>
                    <a:cubicBezTo>
                      <a:pt x="13155" y="6969"/>
                      <a:pt x="12783" y="6945"/>
                      <a:pt x="12409" y="6924"/>
                    </a:cubicBezTo>
                    <a:cubicBezTo>
                      <a:pt x="12129" y="6671"/>
                      <a:pt x="11848" y="6430"/>
                      <a:pt x="11568" y="6198"/>
                    </a:cubicBezTo>
                    <a:cubicBezTo>
                      <a:pt x="12122" y="5768"/>
                      <a:pt x="12665" y="5379"/>
                      <a:pt x="13185" y="5045"/>
                    </a:cubicBezTo>
                    <a:cubicBezTo>
                      <a:pt x="13316" y="5650"/>
                      <a:pt x="13429" y="6305"/>
                      <a:pt x="13517" y="7003"/>
                    </a:cubicBezTo>
                    <a:moveTo>
                      <a:pt x="7112" y="7112"/>
                    </a:moveTo>
                    <a:cubicBezTo>
                      <a:pt x="6194" y="7234"/>
                      <a:pt x="5339" y="7402"/>
                      <a:pt x="4555" y="7604"/>
                    </a:cubicBezTo>
                    <a:cubicBezTo>
                      <a:pt x="3572" y="5860"/>
                      <a:pt x="3255" y="4460"/>
                      <a:pt x="3858" y="3857"/>
                    </a:cubicBezTo>
                    <a:cubicBezTo>
                      <a:pt x="4460" y="3255"/>
                      <a:pt x="5860" y="3572"/>
                      <a:pt x="7604" y="4555"/>
                    </a:cubicBezTo>
                    <a:cubicBezTo>
                      <a:pt x="7402" y="5339"/>
                      <a:pt x="7234" y="6194"/>
                      <a:pt x="7112" y="7112"/>
                    </a:cubicBezTo>
                    <a:moveTo>
                      <a:pt x="3858" y="17743"/>
                    </a:moveTo>
                    <a:cubicBezTo>
                      <a:pt x="3255" y="17140"/>
                      <a:pt x="3572" y="15740"/>
                      <a:pt x="4555" y="13996"/>
                    </a:cubicBezTo>
                    <a:cubicBezTo>
                      <a:pt x="5339" y="14198"/>
                      <a:pt x="6194" y="14366"/>
                      <a:pt x="7112" y="14488"/>
                    </a:cubicBezTo>
                    <a:cubicBezTo>
                      <a:pt x="7234" y="15406"/>
                      <a:pt x="7402" y="16261"/>
                      <a:pt x="7604" y="17045"/>
                    </a:cubicBezTo>
                    <a:cubicBezTo>
                      <a:pt x="5860" y="18028"/>
                      <a:pt x="4460" y="18345"/>
                      <a:pt x="3858" y="17743"/>
                    </a:cubicBezTo>
                    <a:moveTo>
                      <a:pt x="7003" y="13517"/>
                    </a:moveTo>
                    <a:cubicBezTo>
                      <a:pt x="6305" y="13429"/>
                      <a:pt x="5650" y="13317"/>
                      <a:pt x="5045" y="13185"/>
                    </a:cubicBezTo>
                    <a:cubicBezTo>
                      <a:pt x="5379" y="12665"/>
                      <a:pt x="5768" y="12122"/>
                      <a:pt x="6197" y="11568"/>
                    </a:cubicBezTo>
                    <a:cubicBezTo>
                      <a:pt x="6429" y="11848"/>
                      <a:pt x="6671" y="12129"/>
                      <a:pt x="6923" y="12409"/>
                    </a:cubicBezTo>
                    <a:cubicBezTo>
                      <a:pt x="6944" y="12784"/>
                      <a:pt x="6968" y="13155"/>
                      <a:pt x="7003" y="13517"/>
                    </a:cubicBezTo>
                    <a:moveTo>
                      <a:pt x="6923" y="9191"/>
                    </a:moveTo>
                    <a:cubicBezTo>
                      <a:pt x="6669" y="9473"/>
                      <a:pt x="6429" y="9756"/>
                      <a:pt x="6196" y="10039"/>
                    </a:cubicBezTo>
                    <a:cubicBezTo>
                      <a:pt x="5763" y="9481"/>
                      <a:pt x="5381" y="8938"/>
                      <a:pt x="5045" y="8415"/>
                    </a:cubicBezTo>
                    <a:cubicBezTo>
                      <a:pt x="5650" y="8283"/>
                      <a:pt x="6305" y="8171"/>
                      <a:pt x="7003" y="8084"/>
                    </a:cubicBezTo>
                    <a:cubicBezTo>
                      <a:pt x="6968" y="8445"/>
                      <a:pt x="6944" y="8816"/>
                      <a:pt x="6923" y="9191"/>
                    </a:cubicBezTo>
                    <a:moveTo>
                      <a:pt x="982" y="10800"/>
                    </a:moveTo>
                    <a:cubicBezTo>
                      <a:pt x="982" y="9948"/>
                      <a:pt x="2190" y="9181"/>
                      <a:pt x="4119" y="8644"/>
                    </a:cubicBezTo>
                    <a:cubicBezTo>
                      <a:pt x="4530" y="9342"/>
                      <a:pt x="5023" y="10067"/>
                      <a:pt x="5588" y="10805"/>
                    </a:cubicBezTo>
                    <a:cubicBezTo>
                      <a:pt x="5027" y="11537"/>
                      <a:pt x="4528" y="12262"/>
                      <a:pt x="4119" y="12956"/>
                    </a:cubicBezTo>
                    <a:cubicBezTo>
                      <a:pt x="2190" y="12419"/>
                      <a:pt x="982" y="11652"/>
                      <a:pt x="982" y="10800"/>
                    </a:cubicBezTo>
                    <a:moveTo>
                      <a:pt x="21600" y="10800"/>
                    </a:moveTo>
                    <a:cubicBezTo>
                      <a:pt x="21600" y="9624"/>
                      <a:pt x="20173" y="8571"/>
                      <a:pt x="17918" y="7853"/>
                    </a:cubicBezTo>
                    <a:cubicBezTo>
                      <a:pt x="19002" y="5750"/>
                      <a:pt x="19269" y="3995"/>
                      <a:pt x="18437" y="3163"/>
                    </a:cubicBezTo>
                    <a:cubicBezTo>
                      <a:pt x="17605" y="2332"/>
                      <a:pt x="15850" y="2598"/>
                      <a:pt x="13748" y="3682"/>
                    </a:cubicBezTo>
                    <a:cubicBezTo>
                      <a:pt x="13029" y="1427"/>
                      <a:pt x="11976" y="0"/>
                      <a:pt x="10800" y="0"/>
                    </a:cubicBezTo>
                    <a:cubicBezTo>
                      <a:pt x="9623" y="0"/>
                      <a:pt x="8571" y="1427"/>
                      <a:pt x="7852" y="3682"/>
                    </a:cubicBezTo>
                    <a:cubicBezTo>
                      <a:pt x="5750" y="2598"/>
                      <a:pt x="3995" y="2332"/>
                      <a:pt x="3163" y="3163"/>
                    </a:cubicBezTo>
                    <a:cubicBezTo>
                      <a:pt x="2331" y="3995"/>
                      <a:pt x="2598" y="5750"/>
                      <a:pt x="3682" y="7853"/>
                    </a:cubicBezTo>
                    <a:cubicBezTo>
                      <a:pt x="1426" y="8571"/>
                      <a:pt x="0" y="9624"/>
                      <a:pt x="0" y="10800"/>
                    </a:cubicBezTo>
                    <a:cubicBezTo>
                      <a:pt x="0" y="11976"/>
                      <a:pt x="1426" y="13029"/>
                      <a:pt x="3682" y="13748"/>
                    </a:cubicBezTo>
                    <a:cubicBezTo>
                      <a:pt x="2598" y="15851"/>
                      <a:pt x="2331" y="17605"/>
                      <a:pt x="3163" y="18437"/>
                    </a:cubicBezTo>
                    <a:cubicBezTo>
                      <a:pt x="3995" y="19268"/>
                      <a:pt x="5750" y="19002"/>
                      <a:pt x="7852" y="17918"/>
                    </a:cubicBezTo>
                    <a:cubicBezTo>
                      <a:pt x="8571" y="20173"/>
                      <a:pt x="9623" y="21600"/>
                      <a:pt x="10800" y="21600"/>
                    </a:cubicBezTo>
                    <a:cubicBezTo>
                      <a:pt x="11976" y="21600"/>
                      <a:pt x="13029" y="20173"/>
                      <a:pt x="13748" y="17918"/>
                    </a:cubicBezTo>
                    <a:cubicBezTo>
                      <a:pt x="15850" y="19002"/>
                      <a:pt x="17605" y="19268"/>
                      <a:pt x="18437" y="18437"/>
                    </a:cubicBezTo>
                    <a:cubicBezTo>
                      <a:pt x="19269" y="17605"/>
                      <a:pt x="19002" y="15851"/>
                      <a:pt x="17918" y="13748"/>
                    </a:cubicBezTo>
                    <a:cubicBezTo>
                      <a:pt x="20173" y="13029"/>
                      <a:pt x="21600" y="11976"/>
                      <a:pt x="21600" y="10800"/>
                    </a:cubicBezTo>
                    <a:moveTo>
                      <a:pt x="10800" y="9818"/>
                    </a:moveTo>
                    <a:cubicBezTo>
                      <a:pt x="10258" y="9818"/>
                      <a:pt x="9818" y="10258"/>
                      <a:pt x="9818" y="10800"/>
                    </a:cubicBezTo>
                    <a:cubicBezTo>
                      <a:pt x="9818" y="11342"/>
                      <a:pt x="10258" y="11782"/>
                      <a:pt x="10800" y="11782"/>
                    </a:cubicBezTo>
                    <a:cubicBezTo>
                      <a:pt x="11342" y="11782"/>
                      <a:pt x="11782" y="11342"/>
                      <a:pt x="11782" y="10800"/>
                    </a:cubicBezTo>
                    <a:cubicBezTo>
                      <a:pt x="11782" y="10258"/>
                      <a:pt x="11342" y="9818"/>
                      <a:pt x="10800" y="9818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  <p:txBody>
              <a:bodyPr lIns="19094" tIns="19094" rIns="19094" bIns="19094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229138">
                  <a:defRPr sz="3000" cap="none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 sz="1505" dirty="0">
                  <a:latin typeface="+mj-lt"/>
                  <a:ea typeface="Source Sans Pro Light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1" name="Rectangle 30"/>
            <p:cNvSpPr/>
            <p:nvPr/>
          </p:nvSpPr>
          <p:spPr>
            <a:xfrm>
              <a:off x="2545267" y="4885330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altLang="ru-RU" sz="4000" b="1" dirty="0">
                  <a:solidFill>
                    <a:srgbClr val="BE914D"/>
                  </a:solidFill>
                  <a:latin typeface="+mj-lt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300</a:t>
              </a:r>
              <a:endParaRPr lang="ru-RU" dirty="0">
                <a:latin typeface="+mj-lt"/>
              </a:endParaRPr>
            </a:p>
          </p:txBody>
        </p:sp>
        <p:sp>
          <p:nvSpPr>
            <p:cNvPr id="39" name="Rectangle 552">
              <a:extLst>
                <a:ext uri="{FF2B5EF4-FFF2-40B4-BE49-F238E27FC236}">
                  <a16:creationId xmlns:a16="http://schemas.microsoft.com/office/drawing/2014/main" id="{A97F6E6B-0AEA-034E-ABE5-152CB72E955E}"/>
                </a:ext>
              </a:extLst>
            </p:cNvPr>
            <p:cNvSpPr/>
            <p:nvPr/>
          </p:nvSpPr>
          <p:spPr>
            <a:xfrm>
              <a:off x="4555718" y="5039218"/>
              <a:ext cx="67043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dirty="0">
                  <a:latin typeface="+mj-lt"/>
                </a:rPr>
                <a:t>центров и пунктов урегулирования убытков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7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764391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think-cell Slide" r:id="rId5" imgW="338" imgH="338" progId="TCLayout.ActiveDocument.1">
                  <p:embed/>
                </p:oleObj>
              </mc:Choice>
              <mc:Fallback>
                <p:oleObj name="think-cell Slide" r:id="rId5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86" y="2592177"/>
            <a:ext cx="4248361" cy="42483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838" y="576140"/>
            <a:ext cx="9884575" cy="366254"/>
          </a:xfrm>
        </p:spPr>
        <p:txBody>
          <a:bodyPr/>
          <a:lstStyle/>
          <a:p>
            <a:r>
              <a:rPr lang="ru-RU" dirty="0"/>
              <a:t> Предпосылки и цели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4</a:t>
            </a:fld>
            <a:endParaRPr lang="ru-RU" spc="19" dirty="0"/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491923" y="1224025"/>
            <a:ext cx="8976100" cy="5004556"/>
          </a:xfrm>
          <a:prstGeom prst="rect">
            <a:avLst/>
          </a:prstGeom>
        </p:spPr>
        <p:txBody>
          <a:bodyPr/>
          <a:lstStyle>
            <a:lvl1pPr marL="0" eaLnBrk="1" hangingPunct="1">
              <a:defRPr sz="2436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0776" eaLnBrk="1" hangingPunct="1">
              <a:defRPr>
                <a:latin typeface="+mn-lt"/>
                <a:ea typeface="+mn-ea"/>
                <a:cs typeface="+mn-cs"/>
              </a:defRPr>
            </a:lvl2pPr>
            <a:lvl3pPr marL="1581554" eaLnBrk="1" hangingPunct="1">
              <a:defRPr>
                <a:latin typeface="+mn-lt"/>
                <a:ea typeface="+mn-ea"/>
                <a:cs typeface="+mn-cs"/>
              </a:defRPr>
            </a:lvl3pPr>
            <a:lvl4pPr marL="2372332" eaLnBrk="1" hangingPunct="1">
              <a:defRPr>
                <a:latin typeface="+mn-lt"/>
                <a:ea typeface="+mn-ea"/>
                <a:cs typeface="+mn-cs"/>
              </a:defRPr>
            </a:lvl4pPr>
            <a:lvl5pPr marL="3163108" eaLnBrk="1" hangingPunct="1">
              <a:defRPr>
                <a:latin typeface="+mn-lt"/>
                <a:ea typeface="+mn-ea"/>
                <a:cs typeface="+mn-cs"/>
              </a:defRPr>
            </a:lvl5pPr>
            <a:lvl6pPr marL="3953888" eaLnBrk="1" hangingPunct="1">
              <a:defRPr>
                <a:latin typeface="+mn-lt"/>
                <a:ea typeface="+mn-ea"/>
                <a:cs typeface="+mn-cs"/>
              </a:defRPr>
            </a:lvl6pPr>
            <a:lvl7pPr marL="4744664" eaLnBrk="1" hangingPunct="1">
              <a:defRPr>
                <a:latin typeface="+mn-lt"/>
                <a:ea typeface="+mn-ea"/>
                <a:cs typeface="+mn-cs"/>
              </a:defRPr>
            </a:lvl7pPr>
            <a:lvl8pPr marL="5535441" eaLnBrk="1" hangingPunct="1">
              <a:defRPr>
                <a:latin typeface="+mn-lt"/>
                <a:ea typeface="+mn-ea"/>
                <a:cs typeface="+mn-cs"/>
              </a:defRPr>
            </a:lvl8pPr>
            <a:lvl9pPr marL="6326217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Различные источники, большой объем данных – отсутствие единого инструмента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Необходимость в единой точке правды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Экономия времени сотрудников, оптимизация ресурсов на составлении отчётов на всех уровнях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Переход от статичных отчетов к аналитическим витринам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Простые и удобные приложения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Настоящий </a:t>
            </a: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Self-Service BI</a:t>
            </a:r>
            <a:endParaRPr lang="ru-RU" sz="2400" kern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endParaRPr lang="ru-RU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19" descr="ÐÐ°ÑÑÐ¸Ð½ÐºÐ¸ Ð¿Ð¾ Ð·Ð°Ð¿ÑÐ¾ÑÑ qlik sense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537" y="2955866"/>
            <a:ext cx="1817629" cy="181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0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45197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576140"/>
            <a:ext cx="9884575" cy="366254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Сложный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IT-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ландшафт</a:t>
            </a:r>
            <a:endParaRPr lang="ru-RU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5</a:t>
            </a:fld>
            <a:endParaRPr lang="ru-RU" spc="19" dirty="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99" y="4065106"/>
            <a:ext cx="4294754" cy="2675632"/>
          </a:xfrm>
          <a:prstGeom prst="rect">
            <a:avLst/>
          </a:prstGeom>
        </p:spPr>
      </p:pic>
      <p:sp>
        <p:nvSpPr>
          <p:cNvPr id="48" name="Объект 1"/>
          <p:cNvSpPr txBox="1">
            <a:spLocks/>
          </p:cNvSpPr>
          <p:nvPr/>
        </p:nvSpPr>
        <p:spPr>
          <a:xfrm>
            <a:off x="491923" y="1044005"/>
            <a:ext cx="5087668" cy="5004556"/>
          </a:xfrm>
          <a:prstGeom prst="rect">
            <a:avLst/>
          </a:prstGeom>
        </p:spPr>
        <p:txBody>
          <a:bodyPr/>
          <a:lstStyle>
            <a:lvl1pPr marL="0" eaLnBrk="1" hangingPunct="1">
              <a:defRPr sz="2436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0776" eaLnBrk="1" hangingPunct="1">
              <a:defRPr>
                <a:latin typeface="+mn-lt"/>
                <a:ea typeface="+mn-ea"/>
                <a:cs typeface="+mn-cs"/>
              </a:defRPr>
            </a:lvl2pPr>
            <a:lvl3pPr marL="1581554" eaLnBrk="1" hangingPunct="1">
              <a:defRPr>
                <a:latin typeface="+mn-lt"/>
                <a:ea typeface="+mn-ea"/>
                <a:cs typeface="+mn-cs"/>
              </a:defRPr>
            </a:lvl3pPr>
            <a:lvl4pPr marL="2372332" eaLnBrk="1" hangingPunct="1">
              <a:defRPr>
                <a:latin typeface="+mn-lt"/>
                <a:ea typeface="+mn-ea"/>
                <a:cs typeface="+mn-cs"/>
              </a:defRPr>
            </a:lvl4pPr>
            <a:lvl5pPr marL="3163108" eaLnBrk="1" hangingPunct="1">
              <a:defRPr>
                <a:latin typeface="+mn-lt"/>
                <a:ea typeface="+mn-ea"/>
                <a:cs typeface="+mn-cs"/>
              </a:defRPr>
            </a:lvl5pPr>
            <a:lvl6pPr marL="3953888" eaLnBrk="1" hangingPunct="1">
              <a:defRPr>
                <a:latin typeface="+mn-lt"/>
                <a:ea typeface="+mn-ea"/>
                <a:cs typeface="+mn-cs"/>
              </a:defRPr>
            </a:lvl6pPr>
            <a:lvl7pPr marL="4744664" eaLnBrk="1" hangingPunct="1">
              <a:defRPr>
                <a:latin typeface="+mn-lt"/>
                <a:ea typeface="+mn-ea"/>
                <a:cs typeface="+mn-cs"/>
              </a:defRPr>
            </a:lvl7pPr>
            <a:lvl8pPr marL="5535441" eaLnBrk="1" hangingPunct="1">
              <a:defRPr>
                <a:latin typeface="+mn-lt"/>
                <a:ea typeface="+mn-ea"/>
                <a:cs typeface="+mn-cs"/>
              </a:defRPr>
            </a:lvl8pPr>
            <a:lvl9pPr marL="6326217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In-house front-</a:t>
            </a: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системы: 4+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Внешние </a:t>
            </a: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front-</a:t>
            </a: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системы</a:t>
            </a: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10+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Policy-admin </a:t>
            </a: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системы: 4+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MDM-</a:t>
            </a: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система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SAP ICM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Guidewire Claims Center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ЦФТ Инвестиции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БОСС Кадровик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Oracle Hyperion Cloud Service</a:t>
            </a:r>
            <a:endParaRPr lang="ru-RU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Объект 1"/>
          <p:cNvSpPr txBox="1">
            <a:spLocks/>
          </p:cNvSpPr>
          <p:nvPr/>
        </p:nvSpPr>
        <p:spPr>
          <a:xfrm>
            <a:off x="5867623" y="1039147"/>
            <a:ext cx="5087668" cy="5004556"/>
          </a:xfrm>
          <a:prstGeom prst="rect">
            <a:avLst/>
          </a:prstGeom>
        </p:spPr>
        <p:txBody>
          <a:bodyPr/>
          <a:lstStyle>
            <a:lvl1pPr marL="0" eaLnBrk="1" hangingPunct="1">
              <a:defRPr sz="2436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90776" eaLnBrk="1" hangingPunct="1">
              <a:defRPr>
                <a:latin typeface="+mn-lt"/>
                <a:ea typeface="+mn-ea"/>
                <a:cs typeface="+mn-cs"/>
              </a:defRPr>
            </a:lvl2pPr>
            <a:lvl3pPr marL="1581554" eaLnBrk="1" hangingPunct="1">
              <a:defRPr>
                <a:latin typeface="+mn-lt"/>
                <a:ea typeface="+mn-ea"/>
                <a:cs typeface="+mn-cs"/>
              </a:defRPr>
            </a:lvl3pPr>
            <a:lvl4pPr marL="2372332" eaLnBrk="1" hangingPunct="1">
              <a:defRPr>
                <a:latin typeface="+mn-lt"/>
                <a:ea typeface="+mn-ea"/>
                <a:cs typeface="+mn-cs"/>
              </a:defRPr>
            </a:lvl4pPr>
            <a:lvl5pPr marL="3163108" eaLnBrk="1" hangingPunct="1">
              <a:defRPr>
                <a:latin typeface="+mn-lt"/>
                <a:ea typeface="+mn-ea"/>
                <a:cs typeface="+mn-cs"/>
              </a:defRPr>
            </a:lvl5pPr>
            <a:lvl6pPr marL="3953888" eaLnBrk="1" hangingPunct="1">
              <a:defRPr>
                <a:latin typeface="+mn-lt"/>
                <a:ea typeface="+mn-ea"/>
                <a:cs typeface="+mn-cs"/>
              </a:defRPr>
            </a:lvl6pPr>
            <a:lvl7pPr marL="4744664" eaLnBrk="1" hangingPunct="1">
              <a:defRPr>
                <a:latin typeface="+mn-lt"/>
                <a:ea typeface="+mn-ea"/>
                <a:cs typeface="+mn-cs"/>
              </a:defRPr>
            </a:lvl7pPr>
            <a:lvl8pPr marL="5535441" eaLnBrk="1" hangingPunct="1">
              <a:defRPr>
                <a:latin typeface="+mn-lt"/>
                <a:ea typeface="+mn-ea"/>
                <a:cs typeface="+mn-cs"/>
              </a:defRPr>
            </a:lvl8pPr>
            <a:lvl9pPr marL="6326217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Guidewire Policy Center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КИАС</a:t>
            </a:r>
            <a:endParaRPr lang="en-US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en-US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Navision</a:t>
            </a:r>
            <a:endParaRPr lang="ru-RU" sz="2400" kern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Отчетные базы</a:t>
            </a:r>
          </a:p>
          <a:p>
            <a:pPr marL="396000" indent="-396000" defTabSz="914400">
              <a:lnSpc>
                <a:spcPct val="120000"/>
              </a:lnSpc>
              <a:spcBef>
                <a:spcPts val="14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 3" panose="05040102010807070707" pitchFamily="18" charset="2"/>
              <a:buChar char="Ú"/>
              <a:defRPr/>
            </a:pPr>
            <a:r>
              <a:rPr lang="ru-RU" sz="2400" kern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…и многое другое</a:t>
            </a:r>
          </a:p>
        </p:txBody>
      </p:sp>
    </p:spTree>
    <p:extLst>
      <p:ext uri="{BB962C8B-B14F-4D97-AF65-F5344CB8AC3E}">
        <p14:creationId xmlns:p14="http://schemas.microsoft.com/office/powerpoint/2010/main" val="15713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build="p"/>
      <p:bldP spid="4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875698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576140"/>
            <a:ext cx="9884575" cy="369460"/>
          </a:xfrm>
        </p:spPr>
        <p:txBody>
          <a:bodyPr/>
          <a:lstStyle/>
          <a:p>
            <a:r>
              <a:rPr lang="ru-RU" dirty="0"/>
              <a:t>Аналитические приложения: реализованные и планируемые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6</a:t>
            </a:fld>
            <a:endParaRPr lang="ru-RU" spc="19" dirty="0"/>
          </a:p>
        </p:txBody>
      </p:sp>
      <p:sp>
        <p:nvSpPr>
          <p:cNvPr id="20" name="Rectangle 552">
            <a:extLst>
              <a:ext uri="{FF2B5EF4-FFF2-40B4-BE49-F238E27FC236}">
                <a16:creationId xmlns:a16="http://schemas.microsoft.com/office/drawing/2014/main" id="{A97F6E6B-0AEA-034E-ABE5-152CB72E955E}"/>
              </a:ext>
            </a:extLst>
          </p:cNvPr>
          <p:cNvSpPr/>
          <p:nvPr/>
        </p:nvSpPr>
        <p:spPr>
          <a:xfrm>
            <a:off x="5626111" y="2359310"/>
            <a:ext cx="5413105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Начисленная страховая премия ОСБУ</a:t>
            </a:r>
          </a:p>
          <a:p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размер приложения.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активных пользователей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Детализация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контракта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Историчность данных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года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Быстрый доступ к данным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секунд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 552">
            <a:extLst>
              <a:ext uri="{FF2B5EF4-FFF2-40B4-BE49-F238E27FC236}">
                <a16:creationId xmlns:a16="http://schemas.microsoft.com/office/drawing/2014/main" id="{A97F6E6B-0AEA-034E-ABE5-152CB72E955E}"/>
              </a:ext>
            </a:extLst>
          </p:cNvPr>
          <p:cNvSpPr/>
          <p:nvPr/>
        </p:nvSpPr>
        <p:spPr>
          <a:xfrm>
            <a:off x="5626111" y="3926066"/>
            <a:ext cx="5413105" cy="89255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Casco cockpit</a:t>
            </a:r>
            <a:br>
              <a:rPr lang="ru-RU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Работает схема </a:t>
            </a:r>
            <a:r>
              <a:rPr lang="en-US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Service BI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Приложение разрабатывают сотрудники подразделения-заказчика.</a:t>
            </a:r>
          </a:p>
        </p:txBody>
      </p:sp>
      <p:sp>
        <p:nvSpPr>
          <p:cNvPr id="22" name="Rectangle 552">
            <a:extLst>
              <a:ext uri="{FF2B5EF4-FFF2-40B4-BE49-F238E27FC236}">
                <a16:creationId xmlns:a16="http://schemas.microsoft.com/office/drawing/2014/main" id="{A97F6E6B-0AEA-034E-ABE5-152CB72E955E}"/>
              </a:ext>
            </a:extLst>
          </p:cNvPr>
          <p:cNvSpPr/>
          <p:nvPr/>
        </p:nvSpPr>
        <p:spPr>
          <a:xfrm>
            <a:off x="5626111" y="5149033"/>
            <a:ext cx="5822132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Дебиторская задолженность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552">
            <a:extLst>
              <a:ext uri="{FF2B5EF4-FFF2-40B4-BE49-F238E27FC236}">
                <a16:creationId xmlns:a16="http://schemas.microsoft.com/office/drawing/2014/main" id="{A97F6E6B-0AEA-034E-ABE5-152CB72E955E}"/>
              </a:ext>
            </a:extLst>
          </p:cNvPr>
          <p:cNvSpPr/>
          <p:nvPr/>
        </p:nvSpPr>
        <p:spPr>
          <a:xfrm>
            <a:off x="5626111" y="6084565"/>
            <a:ext cx="5704183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Операционный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Dashboard</a:t>
            </a:r>
          </a:p>
        </p:txBody>
      </p:sp>
      <p:cxnSp>
        <p:nvCxnSpPr>
          <p:cNvPr id="24" name="Прямая соединительная линия 51"/>
          <p:cNvCxnSpPr/>
          <p:nvPr/>
        </p:nvCxnSpPr>
        <p:spPr>
          <a:xfrm>
            <a:off x="5340084" y="942393"/>
            <a:ext cx="0" cy="56822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052052" y="2359310"/>
            <a:ext cx="576064" cy="576064"/>
            <a:chOff x="5052052" y="2283829"/>
            <a:chExt cx="576064" cy="576064"/>
          </a:xfrm>
        </p:grpSpPr>
        <p:sp>
          <p:nvSpPr>
            <p:cNvPr id="25" name="Овал 52"/>
            <p:cNvSpPr/>
            <p:nvPr/>
          </p:nvSpPr>
          <p:spPr>
            <a:xfrm>
              <a:off x="5052052" y="228382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9" name="Shape 2604">
              <a:extLst>
                <a:ext uri="{FF2B5EF4-FFF2-40B4-BE49-F238E27FC236}">
                  <a16:creationId xmlns:a16="http://schemas.microsoft.com/office/drawing/2014/main" id="{8B252840-2DBA-C441-805A-503165D99658}"/>
                </a:ext>
              </a:extLst>
            </p:cNvPr>
            <p:cNvSpPr/>
            <p:nvPr/>
          </p:nvSpPr>
          <p:spPr>
            <a:xfrm>
              <a:off x="5203143" y="2430372"/>
              <a:ext cx="279328" cy="22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lIns="19045" tIns="19045" rIns="19045" bIns="190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latin typeface="Arial" panose="020B0604020202020204" pitchFamily="34" charset="0"/>
                <a:ea typeface="Source Sans Pro Light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052052" y="3996333"/>
            <a:ext cx="576064" cy="576064"/>
            <a:chOff x="5052052" y="3795997"/>
            <a:chExt cx="576064" cy="576064"/>
          </a:xfrm>
        </p:grpSpPr>
        <p:sp>
          <p:nvSpPr>
            <p:cNvPr id="26" name="Овал 73"/>
            <p:cNvSpPr/>
            <p:nvPr/>
          </p:nvSpPr>
          <p:spPr>
            <a:xfrm>
              <a:off x="5052052" y="3795997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0" name="Shape 2604">
              <a:extLst>
                <a:ext uri="{FF2B5EF4-FFF2-40B4-BE49-F238E27FC236}">
                  <a16:creationId xmlns:a16="http://schemas.microsoft.com/office/drawing/2014/main" id="{8B252840-2DBA-C441-805A-503165D99658}"/>
                </a:ext>
              </a:extLst>
            </p:cNvPr>
            <p:cNvSpPr/>
            <p:nvPr/>
          </p:nvSpPr>
          <p:spPr>
            <a:xfrm>
              <a:off x="5210897" y="3969758"/>
              <a:ext cx="279328" cy="22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lIns="19045" tIns="19045" rIns="19045" bIns="190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latin typeface="Arial" panose="020B0604020202020204" pitchFamily="34" charset="0"/>
                <a:ea typeface="Source Sans Pro Light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052052" y="5076453"/>
            <a:ext cx="576064" cy="576064"/>
            <a:chOff x="5052052" y="4967869"/>
            <a:chExt cx="576064" cy="576064"/>
          </a:xfrm>
        </p:grpSpPr>
        <p:sp>
          <p:nvSpPr>
            <p:cNvPr id="27" name="Овал 74"/>
            <p:cNvSpPr/>
            <p:nvPr/>
          </p:nvSpPr>
          <p:spPr>
            <a:xfrm>
              <a:off x="5052052" y="496786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1" name="Shape 2604">
              <a:extLst>
                <a:ext uri="{FF2B5EF4-FFF2-40B4-BE49-F238E27FC236}">
                  <a16:creationId xmlns:a16="http://schemas.microsoft.com/office/drawing/2014/main" id="{8B252840-2DBA-C441-805A-503165D99658}"/>
                </a:ext>
              </a:extLst>
            </p:cNvPr>
            <p:cNvSpPr/>
            <p:nvPr/>
          </p:nvSpPr>
          <p:spPr>
            <a:xfrm>
              <a:off x="5200420" y="5141630"/>
              <a:ext cx="279328" cy="22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lIns="19045" tIns="19045" rIns="19045" bIns="190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latin typeface="Arial" panose="020B0604020202020204" pitchFamily="34" charset="0"/>
                <a:ea typeface="Source Sans Pro Light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5099" y="5975981"/>
            <a:ext cx="576064" cy="576064"/>
            <a:chOff x="5055099" y="5975981"/>
            <a:chExt cx="576064" cy="576064"/>
          </a:xfrm>
        </p:grpSpPr>
        <p:sp>
          <p:nvSpPr>
            <p:cNvPr id="28" name="Овал 75"/>
            <p:cNvSpPr/>
            <p:nvPr/>
          </p:nvSpPr>
          <p:spPr>
            <a:xfrm>
              <a:off x="5055099" y="5975981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2" name="Shape 2604">
              <a:extLst>
                <a:ext uri="{FF2B5EF4-FFF2-40B4-BE49-F238E27FC236}">
                  <a16:creationId xmlns:a16="http://schemas.microsoft.com/office/drawing/2014/main" id="{8B252840-2DBA-C441-805A-503165D99658}"/>
                </a:ext>
              </a:extLst>
            </p:cNvPr>
            <p:cNvSpPr/>
            <p:nvPr/>
          </p:nvSpPr>
          <p:spPr>
            <a:xfrm>
              <a:off x="5210897" y="6149742"/>
              <a:ext cx="279328" cy="22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lIns="19045" tIns="19045" rIns="19045" bIns="190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latin typeface="Arial" panose="020B0604020202020204" pitchFamily="34" charset="0"/>
                <a:ea typeface="Source Sans Pro Light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052052" y="1135509"/>
            <a:ext cx="576064" cy="576064"/>
            <a:chOff x="5052052" y="1135509"/>
            <a:chExt cx="576064" cy="576064"/>
          </a:xfrm>
        </p:grpSpPr>
        <p:sp>
          <p:nvSpPr>
            <p:cNvPr id="33" name="Овал 84"/>
            <p:cNvSpPr/>
            <p:nvPr/>
          </p:nvSpPr>
          <p:spPr>
            <a:xfrm>
              <a:off x="5052052" y="1135509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Shape 2604">
              <a:extLst>
                <a:ext uri="{FF2B5EF4-FFF2-40B4-BE49-F238E27FC236}">
                  <a16:creationId xmlns:a16="http://schemas.microsoft.com/office/drawing/2014/main" id="{8B252840-2DBA-C441-805A-503165D99658}"/>
                </a:ext>
              </a:extLst>
            </p:cNvPr>
            <p:cNvSpPr/>
            <p:nvPr/>
          </p:nvSpPr>
          <p:spPr>
            <a:xfrm>
              <a:off x="5200420" y="1309270"/>
              <a:ext cx="279328" cy="228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618" y="9600"/>
                  </a:moveTo>
                  <a:lnTo>
                    <a:pt x="17673" y="9600"/>
                  </a:lnTo>
                  <a:lnTo>
                    <a:pt x="17673" y="8400"/>
                  </a:lnTo>
                  <a:cubicBezTo>
                    <a:pt x="17673" y="7738"/>
                    <a:pt x="17233" y="7200"/>
                    <a:pt x="16691" y="7200"/>
                  </a:cubicBezTo>
                  <a:lnTo>
                    <a:pt x="14727" y="7200"/>
                  </a:lnTo>
                  <a:cubicBezTo>
                    <a:pt x="14186" y="7200"/>
                    <a:pt x="13745" y="7738"/>
                    <a:pt x="13745" y="8400"/>
                  </a:cubicBezTo>
                  <a:lnTo>
                    <a:pt x="13745" y="9600"/>
                  </a:lnTo>
                  <a:lnTo>
                    <a:pt x="7855" y="9600"/>
                  </a:lnTo>
                  <a:lnTo>
                    <a:pt x="7855" y="8400"/>
                  </a:lnTo>
                  <a:cubicBezTo>
                    <a:pt x="7855" y="7738"/>
                    <a:pt x="7414" y="7200"/>
                    <a:pt x="6873" y="7200"/>
                  </a:cubicBezTo>
                  <a:lnTo>
                    <a:pt x="4909" y="7200"/>
                  </a:lnTo>
                  <a:cubicBezTo>
                    <a:pt x="4367" y="7200"/>
                    <a:pt x="3927" y="7738"/>
                    <a:pt x="3927" y="8400"/>
                  </a:cubicBezTo>
                  <a:lnTo>
                    <a:pt x="3927" y="9600"/>
                  </a:lnTo>
                  <a:lnTo>
                    <a:pt x="982" y="9600"/>
                  </a:lnTo>
                  <a:lnTo>
                    <a:pt x="982" y="3601"/>
                  </a:lnTo>
                  <a:lnTo>
                    <a:pt x="20618" y="3601"/>
                  </a:lnTo>
                  <a:cubicBezTo>
                    <a:pt x="20618" y="3601"/>
                    <a:pt x="20618" y="9600"/>
                    <a:pt x="20618" y="9600"/>
                  </a:cubicBezTo>
                  <a:close/>
                  <a:moveTo>
                    <a:pt x="14727" y="8400"/>
                  </a:moveTo>
                  <a:lnTo>
                    <a:pt x="16691" y="8400"/>
                  </a:lnTo>
                  <a:lnTo>
                    <a:pt x="16691" y="12001"/>
                  </a:lnTo>
                  <a:lnTo>
                    <a:pt x="14727" y="12001"/>
                  </a:lnTo>
                  <a:cubicBezTo>
                    <a:pt x="14727" y="12001"/>
                    <a:pt x="14727" y="8400"/>
                    <a:pt x="14727" y="8400"/>
                  </a:cubicBezTo>
                  <a:close/>
                  <a:moveTo>
                    <a:pt x="4909" y="8400"/>
                  </a:moveTo>
                  <a:lnTo>
                    <a:pt x="6873" y="8400"/>
                  </a:lnTo>
                  <a:lnTo>
                    <a:pt x="6873" y="12001"/>
                  </a:lnTo>
                  <a:lnTo>
                    <a:pt x="4909" y="12001"/>
                  </a:lnTo>
                  <a:cubicBezTo>
                    <a:pt x="4909" y="12001"/>
                    <a:pt x="4909" y="8400"/>
                    <a:pt x="4909" y="8400"/>
                  </a:cubicBezTo>
                  <a:close/>
                  <a:moveTo>
                    <a:pt x="19636" y="20400"/>
                  </a:moveTo>
                  <a:lnTo>
                    <a:pt x="1964" y="20400"/>
                  </a:lnTo>
                  <a:lnTo>
                    <a:pt x="1964" y="10800"/>
                  </a:lnTo>
                  <a:lnTo>
                    <a:pt x="3927" y="10800"/>
                  </a:lnTo>
                  <a:lnTo>
                    <a:pt x="3927" y="12001"/>
                  </a:lnTo>
                  <a:cubicBezTo>
                    <a:pt x="3927" y="12662"/>
                    <a:pt x="4367" y="13200"/>
                    <a:pt x="4909" y="13200"/>
                  </a:cubicBezTo>
                  <a:lnTo>
                    <a:pt x="6873" y="13200"/>
                  </a:lnTo>
                  <a:cubicBezTo>
                    <a:pt x="7414" y="13200"/>
                    <a:pt x="7855" y="12662"/>
                    <a:pt x="7855" y="12001"/>
                  </a:cubicBezTo>
                  <a:lnTo>
                    <a:pt x="7855" y="10800"/>
                  </a:lnTo>
                  <a:lnTo>
                    <a:pt x="13745" y="10800"/>
                  </a:lnTo>
                  <a:lnTo>
                    <a:pt x="13745" y="12001"/>
                  </a:lnTo>
                  <a:cubicBezTo>
                    <a:pt x="13745" y="12662"/>
                    <a:pt x="14186" y="13200"/>
                    <a:pt x="14727" y="13200"/>
                  </a:cubicBezTo>
                  <a:lnTo>
                    <a:pt x="16691" y="13200"/>
                  </a:lnTo>
                  <a:cubicBezTo>
                    <a:pt x="17233" y="13200"/>
                    <a:pt x="17673" y="12662"/>
                    <a:pt x="17673" y="12001"/>
                  </a:cubicBezTo>
                  <a:lnTo>
                    <a:pt x="17673" y="10800"/>
                  </a:lnTo>
                  <a:lnTo>
                    <a:pt x="19636" y="10800"/>
                  </a:lnTo>
                  <a:cubicBezTo>
                    <a:pt x="19636" y="10800"/>
                    <a:pt x="19636" y="20400"/>
                    <a:pt x="19636" y="20400"/>
                  </a:cubicBezTo>
                  <a:close/>
                  <a:moveTo>
                    <a:pt x="8836" y="1200"/>
                  </a:moveTo>
                  <a:lnTo>
                    <a:pt x="12764" y="1200"/>
                  </a:lnTo>
                  <a:cubicBezTo>
                    <a:pt x="13305" y="1200"/>
                    <a:pt x="13745" y="1738"/>
                    <a:pt x="13745" y="2400"/>
                  </a:cubicBezTo>
                  <a:lnTo>
                    <a:pt x="7855" y="2400"/>
                  </a:lnTo>
                  <a:cubicBezTo>
                    <a:pt x="7855" y="1738"/>
                    <a:pt x="8295" y="1200"/>
                    <a:pt x="8836" y="1200"/>
                  </a:cubicBezTo>
                  <a:moveTo>
                    <a:pt x="20618" y="2400"/>
                  </a:moveTo>
                  <a:lnTo>
                    <a:pt x="14727" y="2400"/>
                  </a:lnTo>
                  <a:cubicBezTo>
                    <a:pt x="14727" y="1075"/>
                    <a:pt x="13848" y="0"/>
                    <a:pt x="12764" y="0"/>
                  </a:cubicBezTo>
                  <a:lnTo>
                    <a:pt x="8836" y="0"/>
                  </a:lnTo>
                  <a:cubicBezTo>
                    <a:pt x="7752" y="0"/>
                    <a:pt x="6873" y="1075"/>
                    <a:pt x="6873" y="2400"/>
                  </a:cubicBezTo>
                  <a:lnTo>
                    <a:pt x="982" y="2400"/>
                  </a:lnTo>
                  <a:cubicBezTo>
                    <a:pt x="440" y="2400"/>
                    <a:pt x="0" y="2938"/>
                    <a:pt x="0" y="3601"/>
                  </a:cubicBezTo>
                  <a:lnTo>
                    <a:pt x="0" y="9600"/>
                  </a:lnTo>
                  <a:cubicBezTo>
                    <a:pt x="0" y="10262"/>
                    <a:pt x="440" y="10800"/>
                    <a:pt x="982" y="10800"/>
                  </a:cubicBezTo>
                  <a:lnTo>
                    <a:pt x="982" y="20400"/>
                  </a:lnTo>
                  <a:cubicBezTo>
                    <a:pt x="982" y="21062"/>
                    <a:pt x="1422" y="21600"/>
                    <a:pt x="1964" y="21600"/>
                  </a:cubicBezTo>
                  <a:lnTo>
                    <a:pt x="19636" y="21600"/>
                  </a:lnTo>
                  <a:cubicBezTo>
                    <a:pt x="20178" y="21600"/>
                    <a:pt x="20618" y="21062"/>
                    <a:pt x="20618" y="20400"/>
                  </a:cubicBezTo>
                  <a:lnTo>
                    <a:pt x="20618" y="10800"/>
                  </a:lnTo>
                  <a:cubicBezTo>
                    <a:pt x="21160" y="10800"/>
                    <a:pt x="21600" y="10262"/>
                    <a:pt x="21600" y="9600"/>
                  </a:cubicBezTo>
                  <a:lnTo>
                    <a:pt x="21600" y="3601"/>
                  </a:lnTo>
                  <a:cubicBezTo>
                    <a:pt x="21600" y="2938"/>
                    <a:pt x="21160" y="2400"/>
                    <a:pt x="20618" y="2400"/>
                  </a:cubicBezTo>
                </a:path>
              </a:pathLst>
            </a:custGeom>
            <a:ln>
              <a:solidFill>
                <a:schemeClr val="accent6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  <p:txBody>
            <a:bodyPr lIns="19045" tIns="19045" rIns="19045" bIns="19045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228532">
                <a:defRPr sz="3000" cap="none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1500" dirty="0">
                <a:latin typeface="Arial" panose="020B0604020202020204" pitchFamily="34" charset="0"/>
                <a:ea typeface="Source Sans Pro Light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552">
            <a:extLst>
              <a:ext uri="{FF2B5EF4-FFF2-40B4-BE49-F238E27FC236}">
                <a16:creationId xmlns:a16="http://schemas.microsoft.com/office/drawing/2014/main" id="{A97F6E6B-0AEA-034E-ABE5-152CB72E955E}"/>
              </a:ext>
            </a:extLst>
          </p:cNvPr>
          <p:cNvSpPr/>
          <p:nvPr/>
        </p:nvSpPr>
        <p:spPr>
          <a:xfrm>
            <a:off x="5626111" y="1036170"/>
            <a:ext cx="5413105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KPI Dashboard –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Региональная сеть</a:t>
            </a:r>
          </a:p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Почти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пользователей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территориальные директора и менеджеры агентских групп. Быстрый 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time2market 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приложения – </a:t>
            </a:r>
            <a:r>
              <a:rPr lang="ru-RU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недели.</a:t>
            </a:r>
            <a:endParaRPr lang="ru-RU" sz="16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35949" y="1973505"/>
            <a:ext cx="3852428" cy="2131491"/>
          </a:xfrm>
          <a:prstGeom prst="rect">
            <a:avLst/>
          </a:prstGeom>
          <a:blipFill dpi="0" rotWithShape="1">
            <a:blip r:embed="rId7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Rectangle 40"/>
          <p:cNvSpPr/>
          <p:nvPr/>
        </p:nvSpPr>
        <p:spPr>
          <a:xfrm>
            <a:off x="472274" y="3424604"/>
            <a:ext cx="3852428" cy="2131491"/>
          </a:xfrm>
          <a:prstGeom prst="rect">
            <a:avLst/>
          </a:prstGeom>
          <a:blipFill dpi="0" rotWithShape="1">
            <a:blip r:embed="rId8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Rectangle 41"/>
          <p:cNvSpPr/>
          <p:nvPr/>
        </p:nvSpPr>
        <p:spPr>
          <a:xfrm>
            <a:off x="979965" y="4160231"/>
            <a:ext cx="3852428" cy="2131491"/>
          </a:xfrm>
          <a:prstGeom prst="rect">
            <a:avLst/>
          </a:prstGeom>
          <a:blipFill dpi="0" rotWithShape="1">
            <a:blip r:embed="rId9">
              <a:alphaModFix amt="3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Rectangle 38"/>
          <p:cNvSpPr/>
          <p:nvPr/>
        </p:nvSpPr>
        <p:spPr>
          <a:xfrm>
            <a:off x="472273" y="1309270"/>
            <a:ext cx="3631153" cy="1930979"/>
          </a:xfrm>
          <a:prstGeom prst="rect">
            <a:avLst/>
          </a:prstGeom>
          <a:blipFill dpi="0" rotWithShape="1">
            <a:blip r:embed="rId10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9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849151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1" name="think-cell Slide" r:id="rId24" imgW="592" imgH="591" progId="TCLayout.ActiveDocument.1">
                  <p:embed/>
                </p:oleObj>
              </mc:Choice>
              <mc:Fallback>
                <p:oleObj name="think-cell Slide" r:id="rId24" imgW="592" imgH="591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576140"/>
            <a:ext cx="9884575" cy="366254"/>
          </a:xfrm>
        </p:spPr>
        <p:txBody>
          <a:bodyPr/>
          <a:lstStyle/>
          <a:p>
            <a:r>
              <a:rPr lang="ru-RU" dirty="0">
                <a:latin typeface="+mj-lt"/>
              </a:rPr>
              <a:t>Подходы к разработке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7</a:t>
            </a:fld>
            <a:endParaRPr lang="ru-RU" spc="19" dirty="0"/>
          </a:p>
        </p:txBody>
      </p:sp>
      <p:sp>
        <p:nvSpPr>
          <p:cNvPr id="6" name="Прямоугольник 5"/>
          <p:cNvSpPr/>
          <p:nvPr>
            <p:custDataLst>
              <p:tags r:id="rId4"/>
            </p:custDataLst>
          </p:nvPr>
        </p:nvSpPr>
        <p:spPr bwMode="auto">
          <a:xfrm>
            <a:off x="477838" y="1868488"/>
            <a:ext cx="10896600" cy="5730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2700" rIns="0" bIns="11113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BF914D"/>
                </a:solidFill>
                <a:sym typeface="+mn-lt"/>
              </a:rPr>
              <a:t>Какой сделать выбор?</a:t>
            </a:r>
          </a:p>
        </p:txBody>
      </p:sp>
      <p:sp>
        <p:nvSpPr>
          <p:cNvPr id="7" name="Прямоугольник 6"/>
          <p:cNvSpPr/>
          <p:nvPr>
            <p:custDataLst>
              <p:tags r:id="rId5"/>
            </p:custDataLst>
          </p:nvPr>
        </p:nvSpPr>
        <p:spPr bwMode="auto">
          <a:xfrm>
            <a:off x="6083299" y="1116014"/>
            <a:ext cx="5291138" cy="752475"/>
          </a:xfrm>
          <a:prstGeom prst="rect">
            <a:avLst/>
          </a:prstGeom>
          <a:solidFill>
            <a:srgbClr val="E0E0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1113" rIns="0" bIns="11113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chemeClr val="tx1"/>
                </a:solidFill>
                <a:sym typeface="+mn-lt"/>
              </a:rPr>
              <a:t>Фундаментально: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sym typeface="+mn-lt"/>
              </a:rPr>
              <a:t>из промышленных ИТ систем </a:t>
            </a:r>
          </a:p>
        </p:txBody>
      </p:sp>
      <p:sp>
        <p:nvSpPr>
          <p:cNvPr id="8" name="Прямоугольник 7"/>
          <p:cNvSpPr/>
          <p:nvPr>
            <p:custDataLst>
              <p:tags r:id="rId6"/>
            </p:custDataLst>
          </p:nvPr>
        </p:nvSpPr>
        <p:spPr bwMode="auto">
          <a:xfrm>
            <a:off x="477838" y="1116014"/>
            <a:ext cx="5473700" cy="752475"/>
          </a:xfrm>
          <a:prstGeom prst="rect">
            <a:avLst/>
          </a:prstGeom>
          <a:solidFill>
            <a:srgbClr val="E0E0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1113" rIns="0" bIns="11113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chemeClr val="tx1"/>
                </a:solidFill>
                <a:sym typeface="+mn-lt"/>
              </a:rPr>
              <a:t>Оперативно: </a:t>
            </a: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altLang="en-US" sz="2400" dirty="0">
                <a:solidFill>
                  <a:schemeClr val="tx1"/>
                </a:solidFill>
                <a:sym typeface="+mn-lt"/>
              </a:rPr>
              <a:t>из любых доступных данных</a:t>
            </a:r>
            <a:endParaRPr lang="ru-RU" sz="24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9" name="Прямоугольник 8"/>
          <p:cNvSpPr/>
          <p:nvPr>
            <p:custDataLst>
              <p:tags r:id="rId7"/>
            </p:custDataLst>
          </p:nvPr>
        </p:nvSpPr>
        <p:spPr bwMode="auto">
          <a:xfrm>
            <a:off x="5951538" y="1116014"/>
            <a:ext cx="131763" cy="752475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10" name="Прямоугольник 9"/>
          <p:cNvSpPr/>
          <p:nvPr>
            <p:custDataLst>
              <p:tags r:id="rId8"/>
            </p:custDataLst>
          </p:nvPr>
        </p:nvSpPr>
        <p:spPr bwMode="gray">
          <a:xfrm>
            <a:off x="477838" y="2441575"/>
            <a:ext cx="10896600" cy="450850"/>
          </a:xfrm>
          <a:prstGeom prst="rect">
            <a:avLst/>
          </a:prstGeom>
          <a:solidFill>
            <a:srgbClr val="6A0606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2700" rIns="0" bIns="11113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bg1"/>
                </a:solidFill>
                <a:sym typeface="+mn-lt"/>
              </a:rPr>
              <a:t>В Росгосстрах ведется два потока разработки</a:t>
            </a:r>
          </a:p>
        </p:txBody>
      </p:sp>
      <p:sp>
        <p:nvSpPr>
          <p:cNvPr id="12" name="Прямоугольник 11"/>
          <p:cNvSpPr/>
          <p:nvPr>
            <p:custDataLst>
              <p:tags r:id="rId9"/>
            </p:custDataLst>
          </p:nvPr>
        </p:nvSpPr>
        <p:spPr bwMode="auto">
          <a:xfrm>
            <a:off x="260350" y="2892426"/>
            <a:ext cx="217488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2700" rIns="0" bIns="1588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BF914D"/>
                </a:solidFill>
                <a:sym typeface="+mn-lt"/>
              </a:rPr>
              <a:t>1</a:t>
            </a:r>
          </a:p>
        </p:txBody>
      </p:sp>
      <p:sp>
        <p:nvSpPr>
          <p:cNvPr id="13" name="Прямоугольник 12"/>
          <p:cNvSpPr/>
          <p:nvPr>
            <p:custDataLst>
              <p:tags r:id="rId10"/>
            </p:custDataLst>
          </p:nvPr>
        </p:nvSpPr>
        <p:spPr bwMode="auto">
          <a:xfrm>
            <a:off x="260350" y="4230688"/>
            <a:ext cx="217488" cy="42703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BF914D"/>
                </a:solidFill>
                <a:sym typeface="+mn-lt"/>
              </a:rPr>
              <a:t>2</a:t>
            </a:r>
          </a:p>
        </p:txBody>
      </p:sp>
      <p:sp>
        <p:nvSpPr>
          <p:cNvPr id="15" name="Прямоугольник 14"/>
          <p:cNvSpPr/>
          <p:nvPr>
            <p:custDataLst>
              <p:tags r:id="rId11"/>
            </p:custDataLst>
          </p:nvPr>
        </p:nvSpPr>
        <p:spPr bwMode="auto">
          <a:xfrm>
            <a:off x="477838" y="2892426"/>
            <a:ext cx="10896600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2875" tIns="12700" rIns="0" bIns="1588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1"/>
                </a:solidFill>
                <a:sym typeface="+mn-lt"/>
              </a:rPr>
              <a:t>Разработка моделей с подключением к системам</a:t>
            </a:r>
          </a:p>
        </p:txBody>
      </p:sp>
      <p:sp>
        <p:nvSpPr>
          <p:cNvPr id="16" name="Прямоугольник 15"/>
          <p:cNvSpPr/>
          <p:nvPr>
            <p:custDataLst>
              <p:tags r:id="rId12"/>
            </p:custDataLst>
          </p:nvPr>
        </p:nvSpPr>
        <p:spPr bwMode="auto">
          <a:xfrm>
            <a:off x="477838" y="4216401"/>
            <a:ext cx="10896600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2875" tIns="4763" rIns="0" bIns="9525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chemeClr val="tx1"/>
                </a:solidFill>
                <a:sym typeface="+mn-lt"/>
              </a:rPr>
              <a:t>Самостоятельная разработка на имеющихся данных</a:t>
            </a:r>
          </a:p>
        </p:txBody>
      </p:sp>
      <p:sp>
        <p:nvSpPr>
          <p:cNvPr id="18" name="Прямоугольник 17"/>
          <p:cNvSpPr/>
          <p:nvPr>
            <p:custDataLst>
              <p:tags r:id="rId13"/>
            </p:custDataLst>
          </p:nvPr>
        </p:nvSpPr>
        <p:spPr bwMode="auto">
          <a:xfrm>
            <a:off x="1346199" y="3333751"/>
            <a:ext cx="10028238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525" rIns="0" bIns="47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tx1"/>
                </a:solidFill>
                <a:sym typeface="+mn-lt"/>
              </a:rPr>
              <a:t>Выполняется подрядчиком</a:t>
            </a:r>
          </a:p>
        </p:txBody>
      </p:sp>
      <p:sp>
        <p:nvSpPr>
          <p:cNvPr id="19" name="Прямоугольник 18"/>
          <p:cNvSpPr/>
          <p:nvPr>
            <p:custDataLst>
              <p:tags r:id="rId14"/>
            </p:custDataLst>
          </p:nvPr>
        </p:nvSpPr>
        <p:spPr bwMode="auto">
          <a:xfrm>
            <a:off x="1346199" y="3775076"/>
            <a:ext cx="10028238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938" rIns="0" bIns="6350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tx1"/>
                </a:solidFill>
                <a:sym typeface="+mn-lt"/>
              </a:rPr>
              <a:t>Ежедневная актуализация данных</a:t>
            </a:r>
          </a:p>
        </p:txBody>
      </p:sp>
      <p:sp>
        <p:nvSpPr>
          <p:cNvPr id="22" name="Прямоугольник 21"/>
          <p:cNvSpPr/>
          <p:nvPr>
            <p:custDataLst>
              <p:tags r:id="rId15"/>
            </p:custDataLst>
          </p:nvPr>
        </p:nvSpPr>
        <p:spPr bwMode="auto">
          <a:xfrm>
            <a:off x="477839" y="3333751"/>
            <a:ext cx="868363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525" rIns="0" bIns="4763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8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23" name="Прямоугольник 22"/>
          <p:cNvSpPr/>
          <p:nvPr>
            <p:custDataLst>
              <p:tags r:id="rId16"/>
            </p:custDataLst>
          </p:nvPr>
        </p:nvSpPr>
        <p:spPr bwMode="auto">
          <a:xfrm>
            <a:off x="477839" y="3775076"/>
            <a:ext cx="868363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7938" rIns="0" bIns="635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8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24" name="Прямоугольник 23"/>
          <p:cNvSpPr/>
          <p:nvPr>
            <p:custDataLst>
              <p:tags r:id="rId17"/>
            </p:custDataLst>
          </p:nvPr>
        </p:nvSpPr>
        <p:spPr bwMode="auto">
          <a:xfrm>
            <a:off x="477839" y="4657726"/>
            <a:ext cx="868363" cy="441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3175" rIns="0" bIns="11113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8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25" name="Прямоугольник 24"/>
          <p:cNvSpPr/>
          <p:nvPr>
            <p:custDataLst>
              <p:tags r:id="rId18"/>
            </p:custDataLst>
          </p:nvPr>
        </p:nvSpPr>
        <p:spPr bwMode="auto">
          <a:xfrm>
            <a:off x="1346200" y="5099050"/>
            <a:ext cx="10028238" cy="8556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1588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tx1"/>
                </a:solidFill>
                <a:sym typeface="+mn-lt"/>
              </a:rPr>
              <a:t>Используются имеющиеся источники данных с разной детализацией</a:t>
            </a:r>
          </a:p>
        </p:txBody>
      </p:sp>
      <p:sp>
        <p:nvSpPr>
          <p:cNvPr id="26" name="Прямоугольник 25"/>
          <p:cNvSpPr/>
          <p:nvPr>
            <p:custDataLst>
              <p:tags r:id="rId19"/>
            </p:custDataLst>
          </p:nvPr>
        </p:nvSpPr>
        <p:spPr bwMode="auto">
          <a:xfrm>
            <a:off x="477839" y="5099050"/>
            <a:ext cx="868363" cy="8556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428625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8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27" name="Прямоугольник 26"/>
          <p:cNvSpPr/>
          <p:nvPr>
            <p:custDataLst>
              <p:tags r:id="rId20"/>
            </p:custDataLst>
          </p:nvPr>
        </p:nvSpPr>
        <p:spPr bwMode="auto">
          <a:xfrm>
            <a:off x="1346200" y="5954713"/>
            <a:ext cx="10028238" cy="4381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1113" rIns="0" bIns="0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tx1"/>
                </a:solidFill>
                <a:sym typeface="+mn-lt"/>
              </a:rPr>
              <a:t>Частота актуализации варьируется от источника к источнику</a:t>
            </a:r>
          </a:p>
        </p:txBody>
      </p:sp>
      <p:sp>
        <p:nvSpPr>
          <p:cNvPr id="28" name="Прямоугольник 27"/>
          <p:cNvSpPr/>
          <p:nvPr>
            <p:custDataLst>
              <p:tags r:id="rId21"/>
            </p:custDataLst>
          </p:nvPr>
        </p:nvSpPr>
        <p:spPr bwMode="auto">
          <a:xfrm>
            <a:off x="477838" y="5954713"/>
            <a:ext cx="868363" cy="4381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11113" rIns="0" bIns="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8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29" name="Прямоугольник 28"/>
          <p:cNvSpPr/>
          <p:nvPr>
            <p:custDataLst>
              <p:tags r:id="rId22"/>
            </p:custDataLst>
          </p:nvPr>
        </p:nvSpPr>
        <p:spPr bwMode="auto">
          <a:xfrm>
            <a:off x="1346200" y="4660900"/>
            <a:ext cx="10028238" cy="4381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1111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800" dirty="0">
                <a:solidFill>
                  <a:schemeClr val="tx1"/>
                </a:solidFill>
                <a:sym typeface="+mn-lt"/>
              </a:rPr>
              <a:t>Ведется собственной командой разработчиков (6 чел)</a:t>
            </a:r>
          </a:p>
        </p:txBody>
      </p:sp>
    </p:spTree>
    <p:extLst>
      <p:ext uri="{BB962C8B-B14F-4D97-AF65-F5344CB8AC3E}">
        <p14:creationId xmlns:p14="http://schemas.microsoft.com/office/powerpoint/2010/main" val="212119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2" grpId="0"/>
      <p:bldP spid="13" grpId="0"/>
      <p:bldP spid="15" grpId="0"/>
      <p:bldP spid="16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1311654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7" name="think-cell Slide" r:id="rId22" imgW="592" imgH="591" progId="TCLayout.ActiveDocument.1">
                  <p:embed/>
                </p:oleObj>
              </mc:Choice>
              <mc:Fallback>
                <p:oleObj name="think-cell Slide" r:id="rId22" imgW="592" imgH="591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ru-RU" sz="3600" dirty="0">
              <a:latin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38" y="576140"/>
            <a:ext cx="9884575" cy="366254"/>
          </a:xfrm>
        </p:spPr>
        <p:txBody>
          <a:bodyPr/>
          <a:lstStyle/>
          <a:p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Быстрые победы – пример</a:t>
            </a:r>
            <a:endParaRPr lang="ru-RU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8</a:t>
            </a:fld>
            <a:endParaRPr lang="ru-RU" spc="19" dirty="0"/>
          </a:p>
        </p:txBody>
      </p:sp>
      <p:sp>
        <p:nvSpPr>
          <p:cNvPr id="6" name="Прямоугольник 5"/>
          <p:cNvSpPr/>
          <p:nvPr>
            <p:custDataLst>
              <p:tags r:id="rId4"/>
            </p:custDataLst>
          </p:nvPr>
        </p:nvSpPr>
        <p:spPr bwMode="auto">
          <a:xfrm>
            <a:off x="306387" y="1174749"/>
            <a:ext cx="11495088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238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sym typeface="+mn-lt"/>
              </a:rPr>
              <a:t>Новая система мотивации</a:t>
            </a:r>
            <a:r>
              <a:rPr lang="en-US" sz="2400" dirty="0">
                <a:solidFill>
                  <a:schemeClr val="tx1"/>
                </a:solidFill>
                <a:sym typeface="+mn-lt"/>
              </a:rPr>
              <a:t> </a:t>
            </a:r>
            <a:r>
              <a:rPr lang="ru-RU" sz="2400" dirty="0">
                <a:solidFill>
                  <a:schemeClr val="tx1"/>
                </a:solidFill>
                <a:sym typeface="+mn-lt"/>
              </a:rPr>
              <a:t>с новыми </a:t>
            </a:r>
            <a:r>
              <a:rPr lang="en-US" sz="2400" dirty="0">
                <a:solidFill>
                  <a:schemeClr val="tx1"/>
                </a:solidFill>
                <a:sym typeface="+mn-lt"/>
              </a:rPr>
              <a:t>KPI</a:t>
            </a:r>
            <a:endParaRPr lang="ru-RU" sz="24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7" name="Прямоугольник 6"/>
          <p:cNvSpPr/>
          <p:nvPr>
            <p:custDataLst>
              <p:tags r:id="rId5"/>
            </p:custDataLst>
          </p:nvPr>
        </p:nvSpPr>
        <p:spPr bwMode="auto">
          <a:xfrm>
            <a:off x="306387" y="2041524"/>
            <a:ext cx="11495088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238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sym typeface="+mn-lt"/>
              </a:rPr>
              <a:t>Для расчета требуется информация о начисленной премии ОСБУ</a:t>
            </a:r>
          </a:p>
        </p:txBody>
      </p:sp>
      <p:sp>
        <p:nvSpPr>
          <p:cNvPr id="9" name="Прямоугольник 8"/>
          <p:cNvSpPr/>
          <p:nvPr>
            <p:custDataLst>
              <p:tags r:id="rId6"/>
            </p:custDataLst>
          </p:nvPr>
        </p:nvSpPr>
        <p:spPr bwMode="auto">
          <a:xfrm>
            <a:off x="306387" y="2474912"/>
            <a:ext cx="11495088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238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sym typeface="+mn-lt"/>
              </a:rPr>
              <a:t>Отсутствует средство доставки информации до пользователей</a:t>
            </a:r>
          </a:p>
        </p:txBody>
      </p:sp>
      <p:sp>
        <p:nvSpPr>
          <p:cNvPr id="10" name="Прямоугольник 9"/>
          <p:cNvSpPr/>
          <p:nvPr>
            <p:custDataLst>
              <p:tags r:id="rId7"/>
            </p:custDataLst>
          </p:nvPr>
        </p:nvSpPr>
        <p:spPr bwMode="auto">
          <a:xfrm>
            <a:off x="306387" y="1608137"/>
            <a:ext cx="11495088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2238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chemeClr val="tx1"/>
                </a:solidFill>
                <a:sym typeface="+mn-lt"/>
              </a:rPr>
              <a:t>Осуществлен переход на единые стандарты учета начисленной премии</a:t>
            </a:r>
          </a:p>
        </p:txBody>
      </p:sp>
      <p:sp>
        <p:nvSpPr>
          <p:cNvPr id="11" name="Прямоугольник 10"/>
          <p:cNvSpPr/>
          <p:nvPr>
            <p:custDataLst>
              <p:tags r:id="rId8"/>
            </p:custDataLst>
          </p:nvPr>
        </p:nvSpPr>
        <p:spPr bwMode="auto">
          <a:xfrm>
            <a:off x="77788" y="1174749"/>
            <a:ext cx="228600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4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12" name="Прямоугольник 11"/>
          <p:cNvSpPr/>
          <p:nvPr>
            <p:custDataLst>
              <p:tags r:id="rId9"/>
            </p:custDataLst>
          </p:nvPr>
        </p:nvSpPr>
        <p:spPr bwMode="auto">
          <a:xfrm>
            <a:off x="77788" y="1608137"/>
            <a:ext cx="228600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4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13" name="Прямоугольник 12"/>
          <p:cNvSpPr/>
          <p:nvPr>
            <p:custDataLst>
              <p:tags r:id="rId10"/>
            </p:custDataLst>
          </p:nvPr>
        </p:nvSpPr>
        <p:spPr bwMode="auto">
          <a:xfrm>
            <a:off x="77788" y="2041524"/>
            <a:ext cx="228600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4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14" name="Прямоугольник 13"/>
          <p:cNvSpPr/>
          <p:nvPr>
            <p:custDataLst>
              <p:tags r:id="rId11"/>
            </p:custDataLst>
          </p:nvPr>
        </p:nvSpPr>
        <p:spPr bwMode="auto">
          <a:xfrm>
            <a:off x="77788" y="2474912"/>
            <a:ext cx="228600" cy="433388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68263" rtlCol="0" anchor="t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BF914D"/>
                </a:solidFill>
                <a:sym typeface="+mn-lt"/>
              </a:rPr>
              <a:t>&gt;</a:t>
            </a:r>
            <a:endParaRPr lang="ru-RU" sz="2400" b="1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15" name="Прямоугольник 14"/>
          <p:cNvSpPr/>
          <p:nvPr>
            <p:custDataLst>
              <p:tags r:id="rId12"/>
            </p:custDataLst>
          </p:nvPr>
        </p:nvSpPr>
        <p:spPr bwMode="auto">
          <a:xfrm>
            <a:off x="306387" y="2908300"/>
            <a:ext cx="11495088" cy="1076325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69850" rtlCol="0" anchor="t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6600" dirty="0">
                <a:solidFill>
                  <a:srgbClr val="BF914D"/>
                </a:solidFill>
                <a:sym typeface="+mn-lt"/>
              </a:rPr>
              <a:t>?</a:t>
            </a:r>
          </a:p>
        </p:txBody>
      </p:sp>
      <p:sp>
        <p:nvSpPr>
          <p:cNvPr id="16" name="Прямоугольник 15"/>
          <p:cNvSpPr/>
          <p:nvPr>
            <p:custDataLst>
              <p:tags r:id="rId13"/>
            </p:custDataLst>
          </p:nvPr>
        </p:nvSpPr>
        <p:spPr bwMode="auto">
          <a:xfrm>
            <a:off x="306388" y="3984624"/>
            <a:ext cx="1735138" cy="1784350"/>
          </a:xfrm>
          <a:prstGeom prst="rect">
            <a:avLst/>
          </a:prstGeom>
          <a:solidFill>
            <a:srgbClr val="E0E0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588" tIns="68263" rIns="0" bIns="68263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chemeClr val="tx1"/>
                </a:solidFill>
                <a:sym typeface="+mn-lt"/>
              </a:rPr>
              <a:t>Журнал ОСБУ</a:t>
            </a:r>
          </a:p>
        </p:txBody>
      </p:sp>
      <p:sp>
        <p:nvSpPr>
          <p:cNvPr id="18" name="Прямоугольник 17"/>
          <p:cNvSpPr/>
          <p:nvPr>
            <p:custDataLst>
              <p:tags r:id="rId14"/>
            </p:custDataLst>
          </p:nvPr>
        </p:nvSpPr>
        <p:spPr bwMode="auto">
          <a:xfrm>
            <a:off x="3970338" y="3984624"/>
            <a:ext cx="584200" cy="178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525463" rIns="0" bIns="52705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BF914D"/>
                </a:solidFill>
                <a:sym typeface="+mn-lt"/>
              </a:rPr>
              <a:t>&gt;</a:t>
            </a:r>
            <a:endParaRPr lang="ru-RU" sz="3600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19" name="Прямоугольник 18"/>
          <p:cNvSpPr/>
          <p:nvPr>
            <p:custDataLst>
              <p:tags r:id="rId15"/>
            </p:custDataLst>
          </p:nvPr>
        </p:nvSpPr>
        <p:spPr bwMode="auto">
          <a:xfrm>
            <a:off x="7439626" y="3987570"/>
            <a:ext cx="585788" cy="178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525463" rIns="0" bIns="52705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BF914D"/>
                </a:solidFill>
                <a:sym typeface="+mn-lt"/>
              </a:rPr>
              <a:t>&gt;</a:t>
            </a:r>
            <a:endParaRPr lang="ru-RU" sz="3600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21" name="Прямоугольник 20"/>
          <p:cNvSpPr/>
          <p:nvPr>
            <p:custDataLst>
              <p:tags r:id="rId16"/>
            </p:custDataLst>
          </p:nvPr>
        </p:nvSpPr>
        <p:spPr bwMode="auto">
          <a:xfrm>
            <a:off x="2041525" y="3984624"/>
            <a:ext cx="585788" cy="1784350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525463" rIns="0" bIns="527050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4800" dirty="0">
                <a:solidFill>
                  <a:srgbClr val="BF914D"/>
                </a:solidFill>
                <a:sym typeface="+mn-lt"/>
              </a:rPr>
              <a:t>&gt;</a:t>
            </a:r>
            <a:endParaRPr lang="ru-RU" sz="4800" dirty="0">
              <a:solidFill>
                <a:srgbClr val="BF914D"/>
              </a:solidFill>
              <a:sym typeface="+mn-lt"/>
            </a:endParaRPr>
          </a:p>
        </p:txBody>
      </p:sp>
      <p:sp>
        <p:nvSpPr>
          <p:cNvPr id="22" name="Прямоугольник 21"/>
          <p:cNvSpPr/>
          <p:nvPr>
            <p:custDataLst>
              <p:tags r:id="rId17"/>
            </p:custDataLst>
          </p:nvPr>
        </p:nvSpPr>
        <p:spPr bwMode="auto">
          <a:xfrm>
            <a:off x="2627314" y="3984624"/>
            <a:ext cx="1343025" cy="1784350"/>
          </a:xfrm>
          <a:prstGeom prst="rect">
            <a:avLst/>
          </a:prstGeom>
          <a:solidFill>
            <a:srgbClr val="E0E0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68263" rIns="0" bIns="68263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chemeClr val="tx1"/>
                </a:solidFill>
                <a:sym typeface="+mn-lt"/>
              </a:rPr>
              <a:t>Qlik Sense</a:t>
            </a:r>
            <a:endParaRPr lang="ru-RU" sz="3600" dirty="0">
              <a:solidFill>
                <a:schemeClr val="tx1"/>
              </a:solidFill>
              <a:sym typeface="+mn-lt"/>
            </a:endParaRPr>
          </a:p>
        </p:txBody>
      </p:sp>
      <p:sp>
        <p:nvSpPr>
          <p:cNvPr id="23" name="Прямоугольник 22"/>
          <p:cNvSpPr/>
          <p:nvPr>
            <p:custDataLst>
              <p:tags r:id="rId18"/>
            </p:custDataLst>
          </p:nvPr>
        </p:nvSpPr>
        <p:spPr bwMode="auto">
          <a:xfrm>
            <a:off x="4414256" y="3983922"/>
            <a:ext cx="3113284" cy="1784350"/>
          </a:xfrm>
          <a:prstGeom prst="rect">
            <a:avLst/>
          </a:prstGeom>
          <a:solidFill>
            <a:srgbClr val="E0E0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68263" rIns="0" bIns="68263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chemeClr val="tx1"/>
                </a:solidFill>
                <a:sym typeface="+mn-lt"/>
              </a:rPr>
              <a:t>Первое приложение создано за 2 часа</a:t>
            </a:r>
          </a:p>
        </p:txBody>
      </p:sp>
      <p:sp>
        <p:nvSpPr>
          <p:cNvPr id="24" name="Прямоугольник 23"/>
          <p:cNvSpPr/>
          <p:nvPr>
            <p:custDataLst>
              <p:tags r:id="rId19"/>
            </p:custDataLst>
          </p:nvPr>
        </p:nvSpPr>
        <p:spPr bwMode="auto">
          <a:xfrm>
            <a:off x="7937500" y="3984624"/>
            <a:ext cx="3863975" cy="1784350"/>
          </a:xfrm>
          <a:prstGeom prst="rect">
            <a:avLst/>
          </a:prstGeom>
          <a:solidFill>
            <a:srgbClr val="E0E0E0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68263" rIns="1588" bIns="68263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3200" dirty="0">
                <a:solidFill>
                  <a:schemeClr val="tx1"/>
                </a:solidFill>
                <a:sym typeface="+mn-lt"/>
              </a:rPr>
              <a:t>Доступ сотрудникам по всей стране за 24 часа</a:t>
            </a:r>
          </a:p>
        </p:txBody>
      </p:sp>
      <p:sp>
        <p:nvSpPr>
          <p:cNvPr id="25" name="Прямоугольник 24"/>
          <p:cNvSpPr/>
          <p:nvPr>
            <p:custDataLst>
              <p:tags r:id="rId20"/>
            </p:custDataLst>
          </p:nvPr>
        </p:nvSpPr>
        <p:spPr bwMode="auto">
          <a:xfrm>
            <a:off x="306388" y="5837238"/>
            <a:ext cx="11495088" cy="685800"/>
          </a:xfrm>
          <a:prstGeom prst="rect">
            <a:avLst/>
          </a:prstGeom>
          <a:solidFill>
            <a:srgbClr val="CCA77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68263" rIns="0" bIns="68263"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ru-RU" sz="3600" dirty="0">
                <a:solidFill>
                  <a:schemeClr val="tx1"/>
                </a:solidFill>
                <a:sym typeface="+mn-lt"/>
              </a:rPr>
              <a:t>Приложение «НСП ОСБУ»</a:t>
            </a:r>
          </a:p>
        </p:txBody>
      </p:sp>
    </p:spTree>
    <p:extLst>
      <p:ext uri="{BB962C8B-B14F-4D97-AF65-F5344CB8AC3E}">
        <p14:creationId xmlns:p14="http://schemas.microsoft.com/office/powerpoint/2010/main" val="22664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8" grpId="0"/>
      <p:bldP spid="19" grpId="0"/>
      <p:bldP spid="21" grpId="0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032486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think-cell Slide" r:id="rId5" imgW="592" imgH="591" progId="TCLayout.ActiveDocument.1">
                  <p:embed/>
                </p:oleObj>
              </mc:Choice>
              <mc:Fallback>
                <p:oleObj name="think-cell Slide" r:id="rId5" imgW="592" imgH="591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endParaRPr lang="ru-RU" sz="2800" dirty="0">
              <a:latin typeface="Segoe UI" panose="020B0502040204020203" pitchFamily="34" charset="0"/>
              <a:cs typeface="Arial" panose="020B0604020202020204" pitchFamily="34" charset="0"/>
              <a:sym typeface="Segoe UI" panose="020B0502040204020203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95549">
              <a:spcBef>
                <a:spcPts val="35"/>
              </a:spcBef>
            </a:pPr>
            <a:fld id="{81D60167-4931-47E6-BA6A-407CBD079E47}" type="slidenum">
              <a:rPr lang="ru-RU" spc="19" smtClean="0"/>
              <a:pPr marL="95549">
                <a:spcBef>
                  <a:spcPts val="35"/>
                </a:spcBef>
              </a:pPr>
              <a:t>9</a:t>
            </a:fld>
            <a:endParaRPr lang="ru-RU" spc="19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5B59BC-B8D4-6F41-8418-293751CD08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011" y="942394"/>
            <a:ext cx="7023100" cy="557530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0C1DF0F3-7126-F14A-9AB2-21347E9B9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Если визуализации не хватает.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8CC0F6-33A7-2B48-AC0E-535C50AFEA62}"/>
              </a:ext>
            </a:extLst>
          </p:cNvPr>
          <p:cNvSpPr txBox="1"/>
          <p:nvPr/>
        </p:nvSpPr>
        <p:spPr>
          <a:xfrm>
            <a:off x="7557427" y="2556173"/>
            <a:ext cx="3702617" cy="1817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Trusted</a:t>
            </a:r>
            <a:r>
              <a:rPr lang="ru-RU" dirty="0"/>
              <a:t> </a:t>
            </a:r>
          </a:p>
          <a:p>
            <a:r>
              <a:rPr lang="en-US" dirty="0"/>
              <a:t>Extension </a:t>
            </a:r>
          </a:p>
          <a:p>
            <a:r>
              <a:rPr lang="en-US" dirty="0"/>
              <a:t>Developer </a:t>
            </a:r>
            <a:r>
              <a:rPr lang="ru-RU" dirty="0"/>
              <a:t>плагин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9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703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3&quot;&gt;&lt;elem m_fUsage=&quot;3.40703099999999992065E+00&quot;&gt;&lt;m_msothmcolidx val=&quot;0&quot;/&gt;&lt;m_rgb r=&quot;E0&quot; g=&quot;E0&quot; b=&quot;E0&quot;/&gt;&lt;m_nBrightness tagver0=&quot;26206&quot; tagname0=&quot;m_nBrightnessUNRECOGNIZED&quot; val=&quot;0&quot;/&gt;&lt;/elem&gt;&lt;elem m_fUsage=&quot;1.00000000000000000000E+00&quot;&gt;&lt;m_msothmcolidx val=&quot;0&quot;/&gt;&lt;m_rgb r=&quot;6A&quot; g=&quot;06&quot; b=&quot;06&quot;/&gt;&lt;m_nBrightness tagver0=&quot;26206&quot; tagname0=&quot;m_nBrightnessUNRECOGNIZED&quot; val=&quot;0&quot;/&gt;&lt;/elem&gt;&lt;elem m_fUsage=&quot;8.10000000000000053291E-01&quot;&gt;&lt;m_msothmcolidx val=&quot;0&quot;/&gt;&lt;m_rgb r=&quot;CC&quot; g=&quot;A7&quot; b=&quot;71&quot;/&gt;&lt;m_nBrightness tagver0=&quot;26206&quot; tagname0=&quot;m_nBrightnessUNRECOGNIZED&quot; val=&quot;0&quot;/&gt;&lt;/elem&gt;&lt;/m_vecMRU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RVjjEJQsiU8.4v1aYJF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cN2hyMRfe9YGj_DRnnk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RVjjEJQsiU8.4v1aYJF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.u9IqsyR9mSr5xUBqoFC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o8q_h3RLi2LHTDZ03P6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5HZojLuTIexCr3Fj48Yz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ypb4qvRmqROUJtKEAiI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Be05D81SSeV1ImVTDqm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0Lxd8RsTdu.pXhryfciY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ZrPXcTLQ5escn0AvTUEh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1DeSQuTL26Byu3X3Yft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eBGIznUQaeY7qAzLQfeG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_XLY_HwT6qBe5Om5zGA4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FsZC9CvRGyLvOCAI5uoP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4b0im1NQw2JOdeBNSVoS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7uh3miRPqVdxnMdiDub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tm66qkyTtG6CmKLy3hvP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u1dKmlTn6_EGSkHBh3x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Mukr1vTVa9T7eDcFjzf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zXAEGsVQVWmNZ0818rxk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mpXZ3ivSD69xbMe4QPdf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.IDLIAERveJTc5.QbfIu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P9.cJPSNObsjhn93s8Z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RVjjEJQsiU8.4v1aYJF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m3voPwtTUSpynhTFDcjD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cHmxEKSTDOZLS676nk5.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Y9RqoSyThyHOLt2ke8JG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f89tkNSRtymy03twUlYI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NUBsZMRQV2avCVxF.IM.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3PXzpo0RZ2.vL7FYQ3T3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dGFeVyQQLWHJybQ2PMHE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B_kA2uSMm_vlq16.c.Q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hx02r_HR6yCutXiiXtt7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_o.LectQ5edGrfaUeqEh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L6cAt4NRnq4yJSs_Pt2J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pbIBAWQR6u.pE6TFs0tP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QOnUtERse317r4BkRVk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mlVPQkdRmmWKbAOH8Yyy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2bFjgrCTluVKTegVgmSk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DAgC_l.RiOcQe2yw3oQVw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BWYj22ORWyvbBFQYMs7zw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oRVjjEJQsiU8.4v1aYJF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tPjY2PiQNyV0m.3musPF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lxUTbdTSoq0luhgtdbkE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7GNeZIR7ml8czedcIEJ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u7GNeZIR7ml8czedcIEJ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тест">
      <a:dk1>
        <a:srgbClr val="000000"/>
      </a:dk1>
      <a:lt1>
        <a:srgbClr val="FFFFFF"/>
      </a:lt1>
      <a:dk2>
        <a:srgbClr val="F2E9DB"/>
      </a:dk2>
      <a:lt2>
        <a:srgbClr val="FFFFFF"/>
      </a:lt2>
      <a:accent1>
        <a:srgbClr val="9E0918"/>
      </a:accent1>
      <a:accent2>
        <a:srgbClr val="B13A46"/>
      </a:accent2>
      <a:accent3>
        <a:srgbClr val="C56B74"/>
      </a:accent3>
      <a:accent4>
        <a:srgbClr val="D89DA3"/>
      </a:accent4>
      <a:accent5>
        <a:srgbClr val="ECCED1"/>
      </a:accent5>
      <a:accent6>
        <a:srgbClr val="CCA771"/>
      </a:accent6>
      <a:hlink>
        <a:srgbClr val="BF914D"/>
      </a:hlink>
      <a:folHlink>
        <a:srgbClr val="858585"/>
      </a:folHlink>
    </a:clrScheme>
    <a:fontScheme name="Другая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RGStheme</Template>
  <TotalTime>32279</TotalTime>
  <Words>425</Words>
  <Application>Microsoft Macintosh PowerPoint</Application>
  <PresentationFormat>Произвольный</PresentationFormat>
  <Paragraphs>111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 Unicode MS</vt:lpstr>
      <vt:lpstr>Arial</vt:lpstr>
      <vt:lpstr>Calibri</vt:lpstr>
      <vt:lpstr>Gill Sans</vt:lpstr>
      <vt:lpstr>Segoe UI</vt:lpstr>
      <vt:lpstr>Source Sans Pro Light</vt:lpstr>
      <vt:lpstr>Wingdings 3</vt:lpstr>
      <vt:lpstr>Тема Office</vt:lpstr>
      <vt:lpstr>think-cell Slide</vt:lpstr>
      <vt:lpstr>Презентация PowerPoint</vt:lpstr>
      <vt:lpstr>Презентация PowerPoint</vt:lpstr>
      <vt:lpstr>РОСГОССТРАХ в цифрах</vt:lpstr>
      <vt:lpstr> Предпосылки и цели</vt:lpstr>
      <vt:lpstr>Сложный IT-ландшафт</vt:lpstr>
      <vt:lpstr>Аналитические приложения: реализованные и планируемые</vt:lpstr>
      <vt:lpstr>Подходы к разработке</vt:lpstr>
      <vt:lpstr>Быстрые победы – пример</vt:lpstr>
      <vt:lpstr>Если визуализации не хватает. </vt:lpstr>
      <vt:lpstr>#1 Dashboard по продажам для Региональной сети</vt:lpstr>
      <vt:lpstr>#2 Dashboard Детализация продаж в стандартах ОСБУ</vt:lpstr>
      <vt:lpstr>#3 Dashboard Автострахование 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Орлов Александр Николаевич (Aleksandr Orlov)</dc:creator>
  <cp:lastModifiedBy>Пользователь Microsoft Office</cp:lastModifiedBy>
  <cp:revision>2750</cp:revision>
  <cp:lastPrinted>2018-03-23T10:05:03Z</cp:lastPrinted>
  <dcterms:created xsi:type="dcterms:W3CDTF">2017-03-06T13:32:40Z</dcterms:created>
  <dcterms:modified xsi:type="dcterms:W3CDTF">2018-11-02T18:44:47Z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2017-03-02T00:00:00Z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2017-03-06T00:00:00Z</vt:filetime>
  </property>
</Properties>
</file>